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52.xml" ContentType="application/vnd.openxmlformats-officedocument.presentationml.slide+xml"/>
  <Override PartName="/ppt/slides/slide31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33.xml" ContentType="application/vnd.openxmlformats-officedocument.presentationml.slide+xml"/>
  <Override PartName="/ppt/slides/slide51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68.xml" ContentType="application/vnd.openxmlformats-officedocument.presentationml.slide+xml"/>
  <Override PartName="/ppt/slides/slide30.xml" ContentType="application/vnd.openxmlformats-officedocument.presentationml.slide+xml"/>
  <Override PartName="/ppt/slides/slide53.xml" ContentType="application/vnd.openxmlformats-officedocument.presentationml.slide+xml"/>
  <Override PartName="/ppt/slides/slide29.xml" ContentType="application/vnd.openxmlformats-officedocument.presentationml.slide+xml"/>
  <Override PartName="/ppt/slides/slide56.xml" ContentType="application/vnd.openxmlformats-officedocument.presentationml.slide+xml"/>
  <Override PartName="/ppt/slides/slide25.xml" ContentType="application/vnd.openxmlformats-officedocument.presentationml.slide+xml"/>
  <Override PartName="/ppt/slides/slide84.xml" ContentType="application/vnd.openxmlformats-officedocument.presentationml.slide+xml"/>
  <Override PartName="/ppt/slides/slide26.xml" ContentType="application/vnd.openxmlformats-officedocument.presentationml.slide+xml"/>
  <Override PartName="/ppt/slides/slide46.xml" ContentType="application/vnd.openxmlformats-officedocument.presentationml.slide+xml"/>
  <Override PartName="/ppt/slides/slide65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50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3.xml" ContentType="application/vnd.openxmlformats-officedocument.presentationml.slide+xml"/>
  <Override PartName="/ppt/slides/slide76.xml" ContentType="application/vnd.openxmlformats-officedocument.presentationml.slide+xml"/>
  <Override PartName="/ppt/slides/slide42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47.xml" ContentType="application/vnd.openxmlformats-officedocument.presentationml.slide+xml"/>
  <Override PartName="/ppt/slides/slide44.xml" ContentType="application/vnd.openxmlformats-officedocument.presentationml.slide+xml"/>
  <Override PartName="/ppt/slides/slide75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70.xml" ContentType="application/vnd.openxmlformats-officedocument.presentationml.slide+xml"/>
  <Override PartName="/ppt/slides/slide41.xml" ContentType="application/vnd.openxmlformats-officedocument.presentationml.slide+xml"/>
  <Override PartName="/ppt/slides/slide77.xml" ContentType="application/vnd.openxmlformats-officedocument.presentationml.slide+xml"/>
  <Override PartName="/ppt/slides/slide38.xml" ContentType="application/vnd.openxmlformats-officedocument.presentationml.slide+xml"/>
  <Override PartName="/ppt/slides/slide80.xml" ContentType="application/vnd.openxmlformats-officedocument.presentationml.slide+xml"/>
  <Override PartName="/ppt/slides/slide49.xml" ContentType="application/vnd.openxmlformats-officedocument.presentationml.slide+xml"/>
  <Override PartName="/ppt/slides/slide39.xml" ContentType="application/vnd.openxmlformats-officedocument.presentationml.slide+xml"/>
  <Override PartName="/ppt/slides/slide79.xml" ContentType="application/vnd.openxmlformats-officedocument.presentationml.slide+xml"/>
  <Override PartName="/ppt/slides/slide40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48.xml" ContentType="application/vnd.openxmlformats-officedocument.presentationml.slide+xml"/>
  <Override PartName="/ppt/slides/slide2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64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63.xml" ContentType="application/vnd.openxmlformats-officedocument.presentationml.slide+xml"/>
  <Override PartName="/ppt/slides/slide5.xml" ContentType="application/vnd.openxmlformats-officedocument.presentationml.slide+xml"/>
  <Override PartName="/ppt/slides/slide62.xml" ContentType="application/vnd.openxmlformats-officedocument.presentationml.slide+xml"/>
  <Override PartName="/ppt/slides/slide86.xml" ContentType="application/vnd.openxmlformats-officedocument.presentationml.slide+xml"/>
  <Override PartName="/ppt/slides/slide11.xml" ContentType="application/vnd.openxmlformats-officedocument.presentationml.slide+xml"/>
  <Override PartName="/ppt/slides/slide59.xml" ContentType="application/vnd.openxmlformats-officedocument.presentationml.slide+xml"/>
  <Override PartName="/ppt/slides/slide13.xml" ContentType="application/vnd.openxmlformats-officedocument.presentationml.slide+xml"/>
  <Override PartName="/ppt/slides/slide85.xml" ContentType="application/vnd.openxmlformats-officedocument.presentationml.slide+xml"/>
  <Override PartName="/ppt/slides/slide21.xml" ContentType="application/vnd.openxmlformats-officedocument.presentationml.slide+xml"/>
  <Override PartName="/ppt/slides/slide57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61.xml" ContentType="application/vnd.openxmlformats-officedocument.presentationml.slide+xml"/>
  <Override PartName="/ppt/slides/slide81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58.xml" ContentType="application/vnd.openxmlformats-officedocument.presentationml.slide+xml"/>
  <Override PartName="/ppt/slides/slide12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0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theme/themeOverride9.xml" ContentType="application/vnd.openxmlformats-officedocument.themeOverr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8.xml" ContentType="application/vnd.openxmlformats-officedocument.themeOverride+xml"/>
  <Override PartName="/ppt/charts/chart18.xml" ContentType="application/vnd.openxmlformats-officedocument.drawingml.chart+xml"/>
  <Override PartName="/ppt/charts/chart15.xml" ContentType="application/vnd.openxmlformats-officedocument.drawingml.chart+xml"/>
  <Override PartName="/ppt/theme/themeOverride6.xml" ContentType="application/vnd.openxmlformats-officedocument.themeOverride+xml"/>
  <Override PartName="/ppt/charts/chart16.xml" ContentType="application/vnd.openxmlformats-officedocument.drawingml.chart+xml"/>
  <Override PartName="/ppt/theme/themeOverride7.xml" ContentType="application/vnd.openxmlformats-officedocument.themeOverride+xml"/>
  <Override PartName="/ppt/charts/chart17.xml" ContentType="application/vnd.openxmlformats-officedocument.drawingml.chart+xml"/>
  <Override PartName="/ppt/charts/chart23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ommentAuthors.xml" ContentType="application/vnd.openxmlformats-officedocument.presentationml.commentAuthors+xml"/>
  <Override PartName="/ppt/theme/themeOverride12.xml" ContentType="application/vnd.openxmlformats-officedocument.themeOverride+xml"/>
  <Override PartName="/ppt/charts/chart27.xml" ContentType="application/vnd.openxmlformats-officedocument.drawingml.chart+xml"/>
  <Override PartName="/ppt/charts/chart24.xml" ContentType="application/vnd.openxmlformats-officedocument.drawingml.chart+xml"/>
  <Override PartName="/ppt/theme/themeOverride10.xml" ContentType="application/vnd.openxmlformats-officedocument.themeOverride+xml"/>
  <Override PartName="/ppt/charts/chart25.xml" ContentType="application/vnd.openxmlformats-officedocument.drawingml.chart+xml"/>
  <Override PartName="/ppt/theme/themeOverride11.xml" ContentType="application/vnd.openxmlformats-officedocument.themeOverride+xml"/>
  <Override PartName="/ppt/charts/chart26.xml" ContentType="application/vnd.openxmlformats-officedocument.drawingml.chart+xml"/>
  <Override PartName="/ppt/theme/themeOverride5.xml" ContentType="application/vnd.openxmlformats-officedocument.themeOverride+xml"/>
  <Override PartName="/ppt/charts/chart14.xml" ContentType="application/vnd.openxmlformats-officedocument.drawingml.char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5.xml" ContentType="application/vnd.openxmlformats-officedocument.drawingml.chart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Masters/notesMaster1.xml" ContentType="application/vnd.openxmlformats-officedocument.presentationml.notesMaster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32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theme/themeOverride26.xml" ContentType="application/vnd.openxmlformats-officedocument.themeOverride+xml"/>
  <Override PartName="/ppt/charts/chart54.xml" ContentType="application/vnd.openxmlformats-officedocument.drawingml.chart+xml"/>
  <Override PartName="/ppt/charts/chart53.xml" ContentType="application/vnd.openxmlformats-officedocument.drawingml.chart+xml"/>
  <Override PartName="/ppt/theme/themeOverride13.xml" ContentType="application/vnd.openxmlformats-officedocument.themeOverride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9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65.xml" ContentType="application/vnd.openxmlformats-officedocument.drawingml.chart+xml"/>
  <Override PartName="/ppt/charts/chart64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49.xml" ContentType="application/vnd.openxmlformats-officedocument.drawingml.chart+xml"/>
  <Override PartName="/ppt/charts/chart48.xml" ContentType="application/vnd.openxmlformats-officedocument.drawingml.chart+xml"/>
  <Override PartName="/ppt/charts/chart38.xml" ContentType="application/vnd.openxmlformats-officedocument.drawingml.chart+xml"/>
  <Override PartName="/ppt/theme/themeOverride15.xml" ContentType="application/vnd.openxmlformats-officedocument.themeOverride+xml"/>
  <Override PartName="/ppt/charts/chart39.xml" ContentType="application/vnd.openxmlformats-officedocument.drawingml.chart+xml"/>
  <Override PartName="/ppt/theme/themeOverride16.xml" ContentType="application/vnd.openxmlformats-officedocument.themeOverride+xml"/>
  <Override PartName="/ppt/charts/chart40.xml" ContentType="application/vnd.openxmlformats-officedocument.drawingml.chart+xml"/>
  <Override PartName="/ppt/theme/themeOverride25.xml" ContentType="application/vnd.openxmlformats-officedocument.themeOverride+xml"/>
  <Override PartName="/ppt/theme/themeOverride14.xml" ContentType="application/vnd.openxmlformats-officedocument.themeOverride+xml"/>
  <Override PartName="/ppt/charts/chart37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charts/chart41.xml" ContentType="application/vnd.openxmlformats-officedocument.drawingml.chart+xml"/>
  <Override PartName="/ppt/charts/chart46.xml" ContentType="application/vnd.openxmlformats-officedocument.drawingml.chart+xml"/>
  <Override PartName="/ppt/theme/themeOverride23.xml" ContentType="application/vnd.openxmlformats-officedocument.themeOverride+xml"/>
  <Override PartName="/ppt/charts/chart47.xml" ContentType="application/vnd.openxmlformats-officedocument.drawingml.chart+xml"/>
  <Override PartName="/ppt/theme/themeOverride24.xml" ContentType="application/vnd.openxmlformats-officedocument.themeOverride+xml"/>
  <Override PartName="/ppt/charts/chart45.xml" ContentType="application/vnd.openxmlformats-officedocument.drawingml.chart+xml"/>
  <Override PartName="/ppt/theme/themeOverride22.xml" ContentType="application/vnd.openxmlformats-officedocument.themeOverride+xml"/>
  <Override PartName="/ppt/theme/themeOverride21.xml" ContentType="application/vnd.openxmlformats-officedocument.themeOverride+xml"/>
  <Override PartName="/ppt/charts/chart42.xml" ContentType="application/vnd.openxmlformats-officedocument.drawingml.chart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1" r:id="rId2"/>
    <p:sldMasterId id="2147483720" r:id="rId3"/>
  </p:sldMasterIdLst>
  <p:notesMasterIdLst>
    <p:notesMasterId r:id="rId90"/>
  </p:notesMasterIdLst>
  <p:handoutMasterIdLst>
    <p:handoutMasterId r:id="rId91"/>
  </p:handoutMasterIdLst>
  <p:sldIdLst>
    <p:sldId id="637" r:id="rId4"/>
    <p:sldId id="1193" r:id="rId5"/>
    <p:sldId id="919" r:id="rId6"/>
    <p:sldId id="1332" r:id="rId7"/>
    <p:sldId id="1319" r:id="rId8"/>
    <p:sldId id="1294" r:id="rId9"/>
    <p:sldId id="1195" r:id="rId10"/>
    <p:sldId id="1301" r:id="rId11"/>
    <p:sldId id="1333" r:id="rId12"/>
    <p:sldId id="1285" r:id="rId13"/>
    <p:sldId id="1286" r:id="rId14"/>
    <p:sldId id="1288" r:id="rId15"/>
    <p:sldId id="1303" r:id="rId16"/>
    <p:sldId id="1331" r:id="rId17"/>
    <p:sldId id="1298" r:id="rId18"/>
    <p:sldId id="1256" r:id="rId19"/>
    <p:sldId id="1306" r:id="rId20"/>
    <p:sldId id="1247" r:id="rId21"/>
    <p:sldId id="1248" r:id="rId22"/>
    <p:sldId id="1249" r:id="rId23"/>
    <p:sldId id="1250" r:id="rId24"/>
    <p:sldId id="1209" r:id="rId25"/>
    <p:sldId id="1314" r:id="rId26"/>
    <p:sldId id="1315" r:id="rId27"/>
    <p:sldId id="1190" r:id="rId28"/>
    <p:sldId id="1000" r:id="rId29"/>
    <p:sldId id="1213" r:id="rId30"/>
    <p:sldId id="1252" r:id="rId31"/>
    <p:sldId id="1090" r:id="rId32"/>
    <p:sldId id="1290" r:id="rId33"/>
    <p:sldId id="1094" r:id="rId34"/>
    <p:sldId id="1322" r:id="rId35"/>
    <p:sldId id="1317" r:id="rId36"/>
    <p:sldId id="1320" r:id="rId37"/>
    <p:sldId id="1321" r:id="rId38"/>
    <p:sldId id="1318" r:id="rId39"/>
    <p:sldId id="1085" r:id="rId40"/>
    <p:sldId id="1093" r:id="rId41"/>
    <p:sldId id="1261" r:id="rId42"/>
    <p:sldId id="1239" r:id="rId43"/>
    <p:sldId id="1262" r:id="rId44"/>
    <p:sldId id="1096" r:id="rId45"/>
    <p:sldId id="1211" r:id="rId46"/>
    <p:sldId id="1167" r:id="rId47"/>
    <p:sldId id="1168" r:id="rId48"/>
    <p:sldId id="1181" r:id="rId49"/>
    <p:sldId id="1259" r:id="rId50"/>
    <p:sldId id="1176" r:id="rId51"/>
    <p:sldId id="1326" r:id="rId52"/>
    <p:sldId id="1177" r:id="rId53"/>
    <p:sldId id="1099" r:id="rId54"/>
    <p:sldId id="1264" r:id="rId55"/>
    <p:sldId id="1224" r:id="rId56"/>
    <p:sldId id="1325" r:id="rId57"/>
    <p:sldId id="1236" r:id="rId58"/>
    <p:sldId id="1328" r:id="rId59"/>
    <p:sldId id="1203" r:id="rId60"/>
    <p:sldId id="1327" r:id="rId61"/>
    <p:sldId id="1258" r:id="rId62"/>
    <p:sldId id="1204" r:id="rId63"/>
    <p:sldId id="1179" r:id="rId64"/>
    <p:sldId id="1219" r:id="rId65"/>
    <p:sldId id="1268" r:id="rId66"/>
    <p:sldId id="1107" r:id="rId67"/>
    <p:sldId id="1265" r:id="rId68"/>
    <p:sldId id="1291" r:id="rId69"/>
    <p:sldId id="1102" r:id="rId70"/>
    <p:sldId id="1293" r:id="rId71"/>
    <p:sldId id="1255" r:id="rId72"/>
    <p:sldId id="1267" r:id="rId73"/>
    <p:sldId id="1212" r:id="rId74"/>
    <p:sldId id="1170" r:id="rId75"/>
    <p:sldId id="1221" r:id="rId76"/>
    <p:sldId id="1222" r:id="rId77"/>
    <p:sldId id="1312" r:id="rId78"/>
    <p:sldId id="1269" r:id="rId79"/>
    <p:sldId id="1270" r:id="rId80"/>
    <p:sldId id="1201" r:id="rId81"/>
    <p:sldId id="1272" r:id="rId82"/>
    <p:sldId id="1273" r:id="rId83"/>
    <p:sldId id="1308" r:id="rId84"/>
    <p:sldId id="1275" r:id="rId85"/>
    <p:sldId id="1330" r:id="rId86"/>
    <p:sldId id="1276" r:id="rId87"/>
    <p:sldId id="1277" r:id="rId88"/>
    <p:sldId id="1311" r:id="rId89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an" initials="i" lastIdx="79" clrIdx="0"/>
  <p:cmAuthor id="1" name="Brian Vines" initials="BV" lastIdx="8" clrIdx="1"/>
  <p:cmAuthor id="2" name="Riley Jones" initials="RJ" lastIdx="0" clrIdx="2"/>
  <p:cmAuthor id="3" name="BV" initials="BV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00"/>
    <a:srgbClr val="002764"/>
    <a:srgbClr val="009999"/>
    <a:srgbClr val="339966"/>
    <a:srgbClr val="71AF96"/>
    <a:srgbClr val="002776"/>
    <a:srgbClr val="000000"/>
    <a:srgbClr val="00334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5644" autoAdjust="0"/>
  </p:normalViewPr>
  <p:slideViewPr>
    <p:cSldViewPr>
      <p:cViewPr varScale="1">
        <p:scale>
          <a:sx n="67" d="100"/>
          <a:sy n="67" d="100"/>
        </p:scale>
        <p:origin x="-86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656" y="-9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notesMaster" Target="notesMasters/notesMaster1.xml"/><Relationship Id="rId95" Type="http://schemas.openxmlformats.org/officeDocument/2006/relationships/theme" Target="theme/theme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handoutMaster" Target="handoutMasters/handout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viewProps" Target="viewProps.xml"/><Relationship Id="rId99" Type="http://schemas.openxmlformats.org/officeDocument/2006/relationships/customXml" Target="../customXml/item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customXml" Target="../customXml/item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presProps" Target="presProps.xml"/><Relationship Id="rId98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2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3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4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5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6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7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8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9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4.xlsx"/><Relationship Id="rId1" Type="http://schemas.openxmlformats.org/officeDocument/2006/relationships/themeOverride" Target="../theme/themeOverride10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5.xlsx"/><Relationship Id="rId1" Type="http://schemas.openxmlformats.org/officeDocument/2006/relationships/themeOverride" Target="../theme/themeOverride11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7.xlsx"/><Relationship Id="rId1" Type="http://schemas.openxmlformats.org/officeDocument/2006/relationships/themeOverride" Target="../theme/themeOverride12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2.xlsx"/><Relationship Id="rId1" Type="http://schemas.openxmlformats.org/officeDocument/2006/relationships/themeOverride" Target="../theme/themeOverride13.xm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7.xlsx"/><Relationship Id="rId1" Type="http://schemas.openxmlformats.org/officeDocument/2006/relationships/themeOverride" Target="../theme/themeOverride14.xm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8.xlsx"/><Relationship Id="rId1" Type="http://schemas.openxmlformats.org/officeDocument/2006/relationships/themeOverride" Target="../theme/themeOverride15.xm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9.xlsx"/><Relationship Id="rId1" Type="http://schemas.openxmlformats.org/officeDocument/2006/relationships/themeOverride" Target="../theme/themeOverride16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0.xlsx"/><Relationship Id="rId1" Type="http://schemas.openxmlformats.org/officeDocument/2006/relationships/themeOverride" Target="../theme/themeOverride17.xm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1.xlsx"/><Relationship Id="rId1" Type="http://schemas.openxmlformats.org/officeDocument/2006/relationships/themeOverride" Target="../theme/themeOverride18.xml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2.xlsx"/><Relationship Id="rId1" Type="http://schemas.openxmlformats.org/officeDocument/2006/relationships/themeOverride" Target="../theme/themeOverride19.xml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3.xlsx"/><Relationship Id="rId1" Type="http://schemas.openxmlformats.org/officeDocument/2006/relationships/themeOverride" Target="../theme/themeOverride20.xml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4.xlsx"/><Relationship Id="rId1" Type="http://schemas.openxmlformats.org/officeDocument/2006/relationships/themeOverride" Target="../theme/themeOverride21.xml"/></Relationships>
</file>

<file path=ppt/charts/_rels/chart4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5.xlsx"/><Relationship Id="rId1" Type="http://schemas.openxmlformats.org/officeDocument/2006/relationships/themeOverride" Target="../theme/themeOverride22.xml"/></Relationships>
</file>

<file path=ppt/charts/_rels/chart4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6.xlsx"/><Relationship Id="rId1" Type="http://schemas.openxmlformats.org/officeDocument/2006/relationships/themeOverride" Target="../theme/themeOverride23.xml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7.xlsx"/><Relationship Id="rId1" Type="http://schemas.openxmlformats.org/officeDocument/2006/relationships/themeOverride" Target="../theme/themeOverride24.xml"/></Relationships>
</file>

<file path=ppt/charts/_rels/chart4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8.xlsx"/><Relationship Id="rId1" Type="http://schemas.openxmlformats.org/officeDocument/2006/relationships/themeOverride" Target="../theme/themeOverride25.xm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8.xlsx"/><Relationship Id="rId1" Type="http://schemas.openxmlformats.org/officeDocument/2006/relationships/themeOverride" Target="../theme/themeOverride26.xm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9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Overall Grade </a:t>
            </a:r>
            <a:r>
              <a:rPr lang="en-US" sz="2000" baseline="0" dirty="0" smtClean="0"/>
              <a:t>Breakdown</a:t>
            </a:r>
            <a:endParaRPr lang="en-US" sz="2000" dirty="0"/>
          </a:p>
        </c:rich>
      </c:tx>
      <c:layout>
        <c:manualLayout>
          <c:xMode val="edge"/>
          <c:yMode val="edge"/>
          <c:x val="0.3251465441819773"/>
          <c:y val="1.85185185185185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7712039467288816E-2"/>
          <c:y val="8.8010944386668802E-2"/>
          <c:w val="0.9645719111499953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F</c:v>
                </c:pt>
                <c:pt idx="5">
                  <c:v>Don't know</c:v>
                </c:pt>
              </c:strCache>
            </c:strRef>
          </c:cat>
          <c:val>
            <c:numRef>
              <c:f>Sheet1!$B$2:$B$7</c:f>
              <c:numCache>
                <c:formatCode>###0%</c:formatCode>
                <c:ptCount val="6"/>
                <c:pt idx="0">
                  <c:v>0.46042417611044573</c:v>
                </c:pt>
                <c:pt idx="1">
                  <c:v>0.40954417281293365</c:v>
                </c:pt>
                <c:pt idx="2">
                  <c:v>0.10519871206794934</c:v>
                </c:pt>
                <c:pt idx="3">
                  <c:v>1.065569610305676E-2</c:v>
                </c:pt>
                <c:pt idx="4">
                  <c:v>6.1877353377213905E-3</c:v>
                </c:pt>
                <c:pt idx="5">
                  <c:v>7.9895075678904377E-3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20867456"/>
        <c:axId val="120877440"/>
      </c:barChart>
      <c:catAx>
        <c:axId val="12086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20877440"/>
        <c:crosses val="autoZero"/>
        <c:auto val="1"/>
        <c:lblAlgn val="ctr"/>
        <c:lblOffset val="100"/>
        <c:noMultiLvlLbl val="0"/>
      </c:catAx>
      <c:valAx>
        <c:axId val="120877440"/>
        <c:scaling>
          <c:orientation val="minMax"/>
          <c:max val="0.75000000000000022"/>
          <c:min val="0"/>
        </c:scaling>
        <c:delete val="1"/>
        <c:axPos val="l"/>
        <c:numFmt formatCode="#,##0.00" sourceLinked="0"/>
        <c:majorTickMark val="out"/>
        <c:minorTickMark val="none"/>
        <c:tickLblPos val="none"/>
        <c:crossAx val="12086745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45"/>
          <c:y val="3.144654088050322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802E-2"/>
          <c:w val="0.8997570963351883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45000"/>
                      <a:satMod val="155000"/>
                    </a:srgbClr>
                  </a:gs>
                  <a:gs pos="60000">
                    <a:srgbClr val="9FB8CD">
                      <a:shade val="95000"/>
                      <a:satMod val="150000"/>
                    </a:srgbClr>
                  </a:gs>
                  <a:gs pos="100000">
                    <a:srgbClr val="9FB8C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rgbClr val="5F5643">
                      <a:shade val="45000"/>
                      <a:satMod val="155000"/>
                    </a:srgbClr>
                  </a:gs>
                  <a:gs pos="60000">
                    <a:srgbClr val="5F5643">
                      <a:shade val="95000"/>
                      <a:satMod val="150000"/>
                    </a:srgbClr>
                  </a:gs>
                  <a:gs pos="100000">
                    <a:srgbClr val="5F564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5F564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Seattle (n=391)</c:v>
                </c:pt>
                <c:pt idx="1">
                  <c:v>East King (n=184)</c:v>
                </c:pt>
                <c:pt idx="2">
                  <c:v>Snohomish/N. King (n=129)</c:v>
                </c:pt>
                <c:pt idx="3">
                  <c:v>Pierce/S. King (n=650)</c:v>
                </c:pt>
                <c:pt idx="4">
                  <c:v>Island/Other (n=164)</c:v>
                </c:pt>
              </c:strCache>
            </c:strRef>
          </c:cat>
          <c:val>
            <c:numRef>
              <c:f>Sheet1!$B$2:$B$6</c:f>
              <c:numCache>
                <c:formatCode>###0.0</c:formatCode>
                <c:ptCount val="5"/>
                <c:pt idx="0">
                  <c:v>3.3072527345949374</c:v>
                </c:pt>
                <c:pt idx="1">
                  <c:v>3.2489082745627726</c:v>
                </c:pt>
                <c:pt idx="2">
                  <c:v>3.160925880704859</c:v>
                </c:pt>
                <c:pt idx="3">
                  <c:v>3.3750862283539464</c:v>
                </c:pt>
                <c:pt idx="4">
                  <c:v>3.4237716675589196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07807488"/>
        <c:axId val="107809024"/>
      </c:barChart>
      <c:catAx>
        <c:axId val="107807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07809024"/>
        <c:crosses val="autoZero"/>
        <c:auto val="1"/>
        <c:lblAlgn val="ctr"/>
        <c:lblOffset val="100"/>
        <c:noMultiLvlLbl val="0"/>
      </c:catAx>
      <c:valAx>
        <c:axId val="107809024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0780748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862789310427104"/>
          <c:y val="5.6449568803899508E-2"/>
          <c:w val="0.7913721068957289"/>
          <c:h val="0.8313565743798154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51000"/>
                    <a:satMod val="130000"/>
                  </a:srgbClr>
                </a:gs>
                <a:gs pos="80000">
                  <a:srgbClr val="727CA3">
                    <a:shade val="93000"/>
                    <a:satMod val="130000"/>
                  </a:srgbClr>
                </a:gs>
                <a:gs pos="100000">
                  <a:srgbClr val="727CA3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1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Sheet1!$B$2:$B$10</c:f>
              <c:numCache>
                <c:formatCode>###0%</c:formatCode>
                <c:ptCount val="9"/>
                <c:pt idx="1">
                  <c:v>0.44958544500671388</c:v>
                </c:pt>
                <c:pt idx="2">
                  <c:v>0.42850574804721725</c:v>
                </c:pt>
                <c:pt idx="3">
                  <c:v>0.51082285625445167</c:v>
                </c:pt>
                <c:pt idx="5">
                  <c:v>0.53335427752470621</c:v>
                </c:pt>
                <c:pt idx="6">
                  <c:v>0.43525318441201732</c:v>
                </c:pt>
                <c:pt idx="7">
                  <c:v>0.5008591691788421</c:v>
                </c:pt>
                <c:pt idx="8">
                  <c:v>0.44933384308436636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51000"/>
                    <a:satMod val="130000"/>
                  </a:srgbClr>
                </a:gs>
                <a:gs pos="80000">
                  <a:srgbClr val="FBE39D">
                    <a:shade val="93000"/>
                    <a:satMod val="130000"/>
                  </a:srgbClr>
                </a:gs>
                <a:gs pos="100000">
                  <a:srgbClr val="FBE39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Sheet1!$C$2:$C$10</c:f>
              <c:numCache>
                <c:formatCode>#,##0%</c:formatCode>
                <c:ptCount val="9"/>
                <c:pt idx="1">
                  <c:v>0.43042484675158932</c:v>
                </c:pt>
                <c:pt idx="2">
                  <c:v>0.45443488435837259</c:v>
                </c:pt>
                <c:pt idx="3">
                  <c:v>0.3328549255615682</c:v>
                </c:pt>
                <c:pt idx="5">
                  <c:v>0.31621352953359422</c:v>
                </c:pt>
                <c:pt idx="6">
                  <c:v>0.40705098642227178</c:v>
                </c:pt>
                <c:pt idx="7">
                  <c:v>0.35273379631746216</c:v>
                </c:pt>
                <c:pt idx="8">
                  <c:v>0.44528302939441616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51000"/>
                    <a:satMod val="130000"/>
                  </a:srgbClr>
                </a:gs>
                <a:gs pos="80000">
                  <a:srgbClr val="5F5643">
                    <a:shade val="93000"/>
                    <a:satMod val="130000"/>
                  </a:srgbClr>
                </a:gs>
                <a:gs pos="100000">
                  <a:srgbClr val="5F5643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AGE</c:v>
                </c:pt>
                <c:pt idx="1">
                  <c:v>&lt;30</c:v>
                </c:pt>
                <c:pt idx="2">
                  <c:v>30-49</c:v>
                </c:pt>
                <c:pt idx="3">
                  <c:v>50+</c:v>
                </c:pt>
                <c:pt idx="4">
                  <c:v>ETHNICTY</c:v>
                </c:pt>
                <c:pt idx="5">
                  <c:v>Black</c:v>
                </c:pt>
                <c:pt idx="6">
                  <c:v>Asian</c:v>
                </c:pt>
                <c:pt idx="7">
                  <c:v>All Non-white</c:v>
                </c:pt>
                <c:pt idx="8">
                  <c:v>White</c:v>
                </c:pt>
              </c:strCache>
            </c:strRef>
          </c:cat>
          <c:val>
            <c:numRef>
              <c:f>Sheet1!$D$2:$D$10</c:f>
              <c:numCache>
                <c:formatCode>0%</c:formatCode>
                <c:ptCount val="9"/>
                <c:pt idx="1">
                  <c:v>0.11998970824169622</c:v>
                </c:pt>
                <c:pt idx="2">
                  <c:v>0.11705936759440962</c:v>
                </c:pt>
                <c:pt idx="3">
                  <c:v>0.15632221818398057</c:v>
                </c:pt>
                <c:pt idx="5">
                  <c:v>0.15043219294170018</c:v>
                </c:pt>
                <c:pt idx="6">
                  <c:v>0.15769582916571104</c:v>
                </c:pt>
                <c:pt idx="7">
                  <c:v>0.14640703450369522</c:v>
                </c:pt>
                <c:pt idx="8">
                  <c:v>0.10538312752121534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07891712"/>
        <c:axId val="107905792"/>
      </c:barChart>
      <c:catAx>
        <c:axId val="1078917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7905792"/>
        <c:crosses val="autoZero"/>
        <c:auto val="1"/>
        <c:lblAlgn val="ctr"/>
        <c:lblOffset val="100"/>
        <c:noMultiLvlLbl val="0"/>
      </c:catAx>
      <c:valAx>
        <c:axId val="107905792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078917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Overall Satisfaction</a:t>
            </a:r>
            <a:endParaRPr lang="en-US" dirty="0"/>
          </a:p>
        </c:rich>
      </c:tx>
      <c:layout>
        <c:manualLayout>
          <c:xMode val="edge"/>
          <c:yMode val="edge"/>
          <c:x val="0.4045101763595340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678362573099417"/>
          <c:y val="8.9511291304148657E-2"/>
          <c:w val="0.81532393977068651"/>
          <c:h val="0.81438805777602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A/Very Satisfied/Excellent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0.46042417611044573</c:v>
                </c:pt>
                <c:pt idx="1">
                  <c:v>0.4</c:v>
                </c:pt>
                <c:pt idx="2">
                  <c:v>0.4</c:v>
                </c:pt>
                <c:pt idx="3">
                  <c:v>0.23</c:v>
                </c:pt>
                <c:pt idx="4">
                  <c:v>0.2</c:v>
                </c:pt>
                <c:pt idx="5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B/Smwt Satisfied/Good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0.40954417281293365</c:v>
                </c:pt>
                <c:pt idx="1">
                  <c:v>0.44</c:v>
                </c:pt>
                <c:pt idx="2">
                  <c:v>0.4</c:v>
                </c:pt>
                <c:pt idx="3">
                  <c:v>0.6</c:v>
                </c:pt>
                <c:pt idx="4">
                  <c:v>0.5</c:v>
                </c:pt>
                <c:pt idx="5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Lower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6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0.13003165107661793</c:v>
                </c:pt>
                <c:pt idx="1">
                  <c:v>0.15999999999999998</c:v>
                </c:pt>
                <c:pt idx="2">
                  <c:v>0.19999999999999996</c:v>
                </c:pt>
                <c:pt idx="3">
                  <c:v>0.17000000000000004</c:v>
                </c:pt>
                <c:pt idx="4">
                  <c:v>0.30000000000000004</c:v>
                </c:pt>
                <c:pt idx="5">
                  <c:v>0.31999999999999995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1549952"/>
        <c:axId val="121551488"/>
      </c:barChart>
      <c:catAx>
        <c:axId val="1215499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21551488"/>
        <c:crosses val="autoZero"/>
        <c:auto val="1"/>
        <c:lblAlgn val="ctr"/>
        <c:lblOffset val="100"/>
        <c:noMultiLvlLbl val="0"/>
      </c:catAx>
      <c:valAx>
        <c:axId val="12155148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215499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6625788552746698"/>
          <c:y val="0.90276402949631296"/>
          <c:w val="0.80637311783395482"/>
          <c:h val="9.459046785818453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en-US" sz="1800" b="1" dirty="0" smtClean="0">
                <a:latin typeface="Calibri" pitchFamily="34" charset="0"/>
              </a:rPr>
              <a:t>Q6. Sound</a:t>
            </a:r>
            <a:r>
              <a:rPr lang="en-US" sz="1800" b="1" baseline="0" dirty="0" smtClean="0">
                <a:latin typeface="Calibri" pitchFamily="34" charset="0"/>
              </a:rPr>
              <a:t> Transit grade</a:t>
            </a:r>
            <a:endParaRPr lang="en-US" sz="1800" b="1" dirty="0"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1.8202937398782603E-2"/>
          <c:y val="0.19464958671210875"/>
          <c:w val="0.89669067962249416"/>
          <c:h val="0.682156344262937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8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727CA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0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sz="2400" dirty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11"/>
          <c:w val="0.89288462612386232"/>
          <c:h val="0.645624268120331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sz="2400" dirty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11"/>
          <c:w val="0.89288462612386232"/>
          <c:h val="0.645624268120331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dirty="0" smtClean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28575417434512E-2"/>
          <c:y val="0.21610904867052555"/>
          <c:w val="0.87975372759256165"/>
          <c:h val="0.8356777576702930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explosion val="24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5F564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0.46</c:v>
                </c:pt>
                <c:pt idx="1">
                  <c:v>0.41000000000000003</c:v>
                </c:pt>
                <c:pt idx="2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Mean ST Grade</a:t>
            </a:r>
            <a:r>
              <a:rPr lang="en-US" baseline="0" dirty="0" smtClean="0"/>
              <a:t> (A=4; F=0)</a:t>
            </a:r>
            <a:endParaRPr lang="en-US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178611354136292"/>
          <c:y val="9.5605797437085097E-2"/>
          <c:w val="0.86117684942160011"/>
          <c:h val="0.69211942257217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riders (&lt;1 yr) (n=396)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600" b="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Sheet1!$A$2:$A$10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Sheet1!$B$2:$B$10</c:f>
              <c:numCache>
                <c:formatCode>0.0</c:formatCode>
                <c:ptCount val="8"/>
                <c:pt idx="0">
                  <c:v>3.58</c:v>
                </c:pt>
                <c:pt idx="1">
                  <c:v>3.47</c:v>
                </c:pt>
                <c:pt idx="2">
                  <c:v>3.49</c:v>
                </c:pt>
                <c:pt idx="3">
                  <c:v>3.34</c:v>
                </c:pt>
                <c:pt idx="4">
                  <c:v>3.349485027661991</c:v>
                </c:pt>
                <c:pt idx="5">
                  <c:v>3.55</c:v>
                </c:pt>
                <c:pt idx="6" formatCode="###0.0">
                  <c:v>3.3751237212870477</c:v>
                </c:pt>
                <c:pt idx="7" formatCode="###0.0">
                  <c:v>3.4141683943417771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Established riders (1 yr+) (n=1,113)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6"/>
              <c:layout>
                <c:manualLayout>
                  <c:x val="3.086419753086307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Sheet1!$A$2:$A$10</c:f>
              <c:numCache>
                <c:formatCode>General</c:formatCode>
                <c:ptCount val="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</c:numCache>
            </c:numRef>
          </c:cat>
          <c:val>
            <c:numRef>
              <c:f>Sheet1!$C$2:$C$10</c:f>
              <c:numCache>
                <c:formatCode>0.0</c:formatCode>
                <c:ptCount val="8"/>
                <c:pt idx="0">
                  <c:v>3.49</c:v>
                </c:pt>
                <c:pt idx="1">
                  <c:v>3.32</c:v>
                </c:pt>
                <c:pt idx="2">
                  <c:v>3.4</c:v>
                </c:pt>
                <c:pt idx="3">
                  <c:v>3.2</c:v>
                </c:pt>
                <c:pt idx="4">
                  <c:v>3.3219241529176005</c:v>
                </c:pt>
                <c:pt idx="5">
                  <c:v>3.38</c:v>
                </c:pt>
                <c:pt idx="6" formatCode="###0.0">
                  <c:v>3.3689894718736859</c:v>
                </c:pt>
                <c:pt idx="7" formatCode="###0.0">
                  <c:v>3.2820733727736719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3621376"/>
        <c:axId val="123622912"/>
      </c:barChart>
      <c:catAx>
        <c:axId val="12362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3622912"/>
        <c:crosses val="autoZero"/>
        <c:auto val="1"/>
        <c:lblAlgn val="ctr"/>
        <c:lblOffset val="100"/>
        <c:noMultiLvlLbl val="0"/>
      </c:catAx>
      <c:valAx>
        <c:axId val="123622912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23621376"/>
        <c:crosses val="autoZero"/>
        <c:crossBetween val="between"/>
        <c:majorUnit val="0.5"/>
      </c:valAx>
    </c:plotArea>
    <c:legend>
      <c:legendPos val="b"/>
      <c:layout/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5976608187134507"/>
          <c:y val="1.6741625517149344E-2"/>
          <c:w val="0.62234148363033581"/>
          <c:h val="0.8871577917167132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7CA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dirty="0"/>
                      <a:t>55</a:t>
                    </a:r>
                    <a:r>
                      <a:rPr lang="en-US" sz="1600" dirty="0" smtClean="0"/>
                      <a:t>% (+7)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385964912280701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43</a:t>
                    </a:r>
                    <a:r>
                      <a:rPr lang="en-US" sz="1600" dirty="0" smtClean="0"/>
                      <a:t>% (-5)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New riders (&lt;1 yr)</c:v>
                </c:pt>
                <c:pt idx="1">
                  <c:v>2012 Established riders (1 yr+)</c:v>
                </c:pt>
                <c:pt idx="3">
                  <c:v>2011 New riders (&lt;1 yr)</c:v>
                </c:pt>
                <c:pt idx="4">
                  <c:v>2011 Established riders (1 yr+)</c:v>
                </c:pt>
                <c:pt idx="6">
                  <c:v>2010 New riders (&lt;1 yr)</c:v>
                </c:pt>
                <c:pt idx="7">
                  <c:v>2010 Established riders (1 yr+)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0.54996937334974461</c:v>
                </c:pt>
                <c:pt idx="1">
                  <c:v>0.42754788424740325</c:v>
                </c:pt>
                <c:pt idx="3">
                  <c:v>0.48198044934038847</c:v>
                </c:pt>
                <c:pt idx="4">
                  <c:v>0.48090755088273135</c:v>
                </c:pt>
                <c:pt idx="6">
                  <c:v>0.62110972558075483</c:v>
                </c:pt>
                <c:pt idx="7">
                  <c:v>0.49551110726629211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dirty="0"/>
                      <a:t>32</a:t>
                    </a:r>
                    <a:r>
                      <a:rPr lang="en-US" sz="1600" dirty="0" smtClean="0"/>
                      <a:t>% (-7)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dirty="0"/>
                      <a:t>44</a:t>
                    </a:r>
                    <a:r>
                      <a:rPr lang="en-US" sz="1600" dirty="0" smtClean="0"/>
                      <a:t>% (+4)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New riders (&lt;1 yr)</c:v>
                </c:pt>
                <c:pt idx="1">
                  <c:v>2012 Established riders (1 yr+)</c:v>
                </c:pt>
                <c:pt idx="3">
                  <c:v>2011 New riders (&lt;1 yr)</c:v>
                </c:pt>
                <c:pt idx="4">
                  <c:v>2011 Established riders (1 yr+)</c:v>
                </c:pt>
                <c:pt idx="6">
                  <c:v>2010 New riders (&lt;1 yr)</c:v>
                </c:pt>
                <c:pt idx="7">
                  <c:v>2010 Established riders (1 yr+)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0.31814065808427971</c:v>
                </c:pt>
                <c:pt idx="1">
                  <c:v>0.44194749793344668</c:v>
                </c:pt>
                <c:pt idx="3">
                  <c:v>0.38597770606462073</c:v>
                </c:pt>
                <c:pt idx="4">
                  <c:v>0.40425110213474186</c:v>
                </c:pt>
                <c:pt idx="6">
                  <c:v>0.30281043941280572</c:v>
                </c:pt>
                <c:pt idx="7">
                  <c:v>0.40581884988149314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B19E85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dirty="0"/>
                      <a:t>13</a:t>
                    </a:r>
                    <a:r>
                      <a:rPr lang="en-US" sz="1600" dirty="0" smtClean="0"/>
                      <a:t>% (0)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dirty="0"/>
                      <a:t>13</a:t>
                    </a:r>
                    <a:r>
                      <a:rPr lang="en-US" sz="1600" dirty="0" smtClean="0"/>
                      <a:t>% (+2)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New riders (&lt;1 yr)</c:v>
                </c:pt>
                <c:pt idx="1">
                  <c:v>2012 Established riders (1 yr+)</c:v>
                </c:pt>
                <c:pt idx="3">
                  <c:v>2011 New riders (&lt;1 yr)</c:v>
                </c:pt>
                <c:pt idx="4">
                  <c:v>2011 Established riders (1 yr+)</c:v>
                </c:pt>
                <c:pt idx="6">
                  <c:v>2010 New riders (&lt;1 yr)</c:v>
                </c:pt>
                <c:pt idx="7">
                  <c:v>2010 Established riders (1 yr+)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0.13188996856597612</c:v>
                </c:pt>
                <c:pt idx="1">
                  <c:v>0.13050461781914668</c:v>
                </c:pt>
                <c:pt idx="3">
                  <c:v>0.13204184459499249</c:v>
                </c:pt>
                <c:pt idx="4">
                  <c:v>0.11484134698251182</c:v>
                </c:pt>
                <c:pt idx="6">
                  <c:v>7.6079835006440277E-2</c:v>
                </c:pt>
                <c:pt idx="7">
                  <c:v>9.8670042852214063E-2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New riders (&lt;1 yr)</c:v>
                </c:pt>
                <c:pt idx="1">
                  <c:v>2012 Established riders (1 yr+)</c:v>
                </c:pt>
                <c:pt idx="3">
                  <c:v>2011 New riders (&lt;1 yr)</c:v>
                </c:pt>
                <c:pt idx="4">
                  <c:v>2011 Established riders (1 yr+)</c:v>
                </c:pt>
                <c:pt idx="6">
                  <c:v>2010 New riders (&lt;1 yr)</c:v>
                </c:pt>
                <c:pt idx="7">
                  <c:v>2010 Established riders (1 yr+)</c:v>
                </c:pt>
              </c:strCache>
            </c:strRef>
          </c:cat>
          <c:val>
            <c:numRef>
              <c:f>Sheet1!$E$2:$E$9</c:f>
              <c:numCache>
                <c:formatCode>###0.0</c:formatCode>
                <c:ptCount val="8"/>
                <c:pt idx="0">
                  <c:v>3.4141683943417767</c:v>
                </c:pt>
                <c:pt idx="1">
                  <c:v>3.2820733727736719</c:v>
                </c:pt>
                <c:pt idx="3">
                  <c:v>3.3751237212870553</c:v>
                </c:pt>
                <c:pt idx="4">
                  <c:v>3.3689894718736868</c:v>
                </c:pt>
                <c:pt idx="6">
                  <c:v>3.5533346528767846</c:v>
                </c:pt>
                <c:pt idx="7">
                  <c:v>3.3838984186267291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4644480"/>
        <c:axId val="134646016"/>
      </c:barChart>
      <c:catAx>
        <c:axId val="1346444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4646016"/>
        <c:crosses val="autoZero"/>
        <c:auto val="1"/>
        <c:lblAlgn val="ctr"/>
        <c:lblOffset val="100"/>
        <c:noMultiLvlLbl val="0"/>
      </c:catAx>
      <c:valAx>
        <c:axId val="134646016"/>
        <c:scaling>
          <c:orientation val="minMax"/>
          <c:max val="1.1000000000000001"/>
        </c:scaling>
        <c:delete val="1"/>
        <c:axPos val="t"/>
        <c:numFmt formatCode="0%" sourceLinked="1"/>
        <c:majorTickMark val="out"/>
        <c:minorTickMark val="none"/>
        <c:tickLblPos val="none"/>
        <c:crossAx val="1346444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134560482571259"/>
          <c:y val="0.90276402949631296"/>
          <c:w val="0.42864944513514758"/>
          <c:h val="7.84045108768183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2136805267763"/>
          <c:y val="0.1014171004048223"/>
          <c:w val="0.78878631947322364"/>
          <c:h val="0.79952244316918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60</a:t>
                    </a:r>
                    <a:r>
                      <a:rPr lang="en-US" dirty="0" smtClean="0"/>
                      <a:t>% (+3)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56</a:t>
                    </a:r>
                    <a:r>
                      <a:rPr lang="en-US" dirty="0" smtClean="0"/>
                      <a:t>% (</a:t>
                    </a:r>
                    <a:r>
                      <a:rPr lang="en-US" b="1" dirty="0" smtClean="0"/>
                      <a:t>-</a:t>
                    </a:r>
                    <a:r>
                      <a:rPr lang="en-US" dirty="0" smtClean="0"/>
                      <a:t>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59</a:t>
                    </a:r>
                    <a:r>
                      <a:rPr lang="en-US" smtClean="0"/>
                      <a:t>% (+6)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56</a:t>
                    </a:r>
                    <a:r>
                      <a:rPr lang="en-US" smtClean="0"/>
                      <a:t>% (-6)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2012 New Riders</c:v>
                </c:pt>
                <c:pt idx="1">
                  <c:v>2012 Est. Riders</c:v>
                </c:pt>
                <c:pt idx="3">
                  <c:v>2011 New Riders</c:v>
                </c:pt>
                <c:pt idx="4">
                  <c:v>2011 Est. Riders</c:v>
                </c:pt>
                <c:pt idx="7">
                  <c:v>2012 New Riders</c:v>
                </c:pt>
                <c:pt idx="8">
                  <c:v>2012 Est. Riders</c:v>
                </c:pt>
                <c:pt idx="10">
                  <c:v>2011 New Riders</c:v>
                </c:pt>
                <c:pt idx="11">
                  <c:v>2011 Est. Riders</c:v>
                </c:pt>
              </c:strCache>
            </c:strRef>
          </c:cat>
          <c:val>
            <c:numRef>
              <c:f>Sheet1!$B$2:$B$13</c:f>
              <c:numCache>
                <c:formatCode>###0%</c:formatCode>
                <c:ptCount val="12"/>
                <c:pt idx="0" formatCode="#,##0%">
                  <c:v>0.59583241374102613</c:v>
                </c:pt>
                <c:pt idx="1">
                  <c:v>0.57024253046324558</c:v>
                </c:pt>
                <c:pt idx="3" formatCode="#,##0%">
                  <c:v>0.56853219477373884</c:v>
                </c:pt>
                <c:pt idx="4" formatCode="#,##0%">
                  <c:v>0.61126039577447289</c:v>
                </c:pt>
                <c:pt idx="7" formatCode="#,##0%">
                  <c:v>0.59177673234268402</c:v>
                </c:pt>
                <c:pt idx="8" formatCode="#,##0%">
                  <c:v>0.55507712605110793</c:v>
                </c:pt>
                <c:pt idx="10" formatCode="#,##0%">
                  <c:v>0.53</c:v>
                </c:pt>
                <c:pt idx="11" formatCode="#,##0%">
                  <c:v>0.62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27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31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28</a:t>
                    </a:r>
                    <a:r>
                      <a:rPr lang="en-US" smtClean="0"/>
                      <a:t>% (-1)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30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2012 New Riders</c:v>
                </c:pt>
                <c:pt idx="1">
                  <c:v>2012 Est. Riders</c:v>
                </c:pt>
                <c:pt idx="3">
                  <c:v>2011 New Riders</c:v>
                </c:pt>
                <c:pt idx="4">
                  <c:v>2011 Est. Riders</c:v>
                </c:pt>
                <c:pt idx="7">
                  <c:v>2012 New Riders</c:v>
                </c:pt>
                <c:pt idx="8">
                  <c:v>2012 Est. Riders</c:v>
                </c:pt>
                <c:pt idx="10">
                  <c:v>2011 New Riders</c:v>
                </c:pt>
                <c:pt idx="11">
                  <c:v>2011 Est. Riders</c:v>
                </c:pt>
              </c:strCache>
            </c:strRef>
          </c:cat>
          <c:val>
            <c:numRef>
              <c:f>Sheet1!$C$2:$C$13</c:f>
              <c:numCache>
                <c:formatCode>###0%</c:formatCode>
                <c:ptCount val="12"/>
                <c:pt idx="0" formatCode="#,##0%">
                  <c:v>0.26950043509780214</c:v>
                </c:pt>
                <c:pt idx="1">
                  <c:v>0.3169416227609067</c:v>
                </c:pt>
                <c:pt idx="3" formatCode="#,##0%">
                  <c:v>0.257664491629991</c:v>
                </c:pt>
                <c:pt idx="4" formatCode="#,##0%">
                  <c:v>0.28079345571211922</c:v>
                </c:pt>
                <c:pt idx="7" formatCode="#,##0%">
                  <c:v>0.27584632378681834</c:v>
                </c:pt>
                <c:pt idx="8" formatCode="#,##0%">
                  <c:v>0.29532306704119987</c:v>
                </c:pt>
                <c:pt idx="10" formatCode="#,##0%">
                  <c:v>0.28999999999999998</c:v>
                </c:pt>
                <c:pt idx="11" formatCode="#,##0%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(+2)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2012 New Riders</c:v>
                </c:pt>
                <c:pt idx="1">
                  <c:v>2012 Est. Riders</c:v>
                </c:pt>
                <c:pt idx="3">
                  <c:v>2011 New Riders</c:v>
                </c:pt>
                <c:pt idx="4">
                  <c:v>2011 Est. Riders</c:v>
                </c:pt>
                <c:pt idx="7">
                  <c:v>2012 New Riders</c:v>
                </c:pt>
                <c:pt idx="8">
                  <c:v>2012 Est. Riders</c:v>
                </c:pt>
                <c:pt idx="10">
                  <c:v>2011 New Riders</c:v>
                </c:pt>
                <c:pt idx="11">
                  <c:v>2011 Est. Riders</c:v>
                </c:pt>
              </c:strCache>
            </c:strRef>
          </c:cat>
          <c:val>
            <c:numRef>
              <c:f>Sheet1!$D$2:$D$13</c:f>
              <c:numCache>
                <c:formatCode>#,##0%</c:formatCode>
                <c:ptCount val="12"/>
                <c:pt idx="0">
                  <c:v>0.13466715116117176</c:v>
                </c:pt>
                <c:pt idx="1">
                  <c:v>0.11</c:v>
                </c:pt>
                <c:pt idx="3">
                  <c:v>0.17380331359627116</c:v>
                </c:pt>
                <c:pt idx="4">
                  <c:v>0.10794614851339338</c:v>
                </c:pt>
                <c:pt idx="7">
                  <c:v>0.13237694387049787</c:v>
                </c:pt>
                <c:pt idx="8">
                  <c:v>0.14959980690768812</c:v>
                </c:pt>
                <c:pt idx="10">
                  <c:v>0.18</c:v>
                </c:pt>
                <c:pt idx="11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2012 New Riders</c:v>
                </c:pt>
                <c:pt idx="1">
                  <c:v>2012 Est. Riders</c:v>
                </c:pt>
                <c:pt idx="3">
                  <c:v>2011 New Riders</c:v>
                </c:pt>
                <c:pt idx="4">
                  <c:v>2011 Est. Riders</c:v>
                </c:pt>
                <c:pt idx="7">
                  <c:v>2012 New Riders</c:v>
                </c:pt>
                <c:pt idx="8">
                  <c:v>2012 Est. Riders</c:v>
                </c:pt>
                <c:pt idx="10">
                  <c:v>2011 New Riders</c:v>
                </c:pt>
                <c:pt idx="11">
                  <c:v>2011 Est. Riders</c:v>
                </c:pt>
              </c:strCache>
            </c:strRef>
          </c:cat>
          <c:val>
            <c:numRef>
              <c:f>Sheet1!$E$2:$E$13</c:f>
              <c:numCache>
                <c:formatCode>###0.00</c:formatCode>
                <c:ptCount val="12"/>
                <c:pt idx="0">
                  <c:v>3.516688723826296</c:v>
                </c:pt>
                <c:pt idx="1">
                  <c:v>3.4045211402222826</c:v>
                </c:pt>
                <c:pt idx="3" formatCode="###0.0">
                  <c:v>3.4523088585891886</c:v>
                </c:pt>
                <c:pt idx="4" formatCode="0.0">
                  <c:v>3.4929301399519965</c:v>
                </c:pt>
                <c:pt idx="7" formatCode="0.0">
                  <c:v>3.5</c:v>
                </c:pt>
                <c:pt idx="8" formatCode="0.0">
                  <c:v>3.4</c:v>
                </c:pt>
                <c:pt idx="10" formatCode="0.0">
                  <c:v>3.5</c:v>
                </c:pt>
                <c:pt idx="11" formatCode="0.0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136074752"/>
        <c:axId val="136076288"/>
      </c:barChart>
      <c:catAx>
        <c:axId val="13607475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136076288"/>
        <c:crosses val="autoZero"/>
        <c:auto val="1"/>
        <c:lblAlgn val="ctr"/>
        <c:lblOffset val="100"/>
        <c:noMultiLvlLbl val="0"/>
      </c:catAx>
      <c:valAx>
        <c:axId val="136076288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13607475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13"/>
          <c:y val="0.91756392346118021"/>
          <c:w val="0.72690680112354389"/>
          <c:h val="7.840451087681843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28"/>
          <c:y val="3.144654088050321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88E-2"/>
          <c:w val="0.89975709633518808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5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3.43</c:v>
                </c:pt>
                <c:pt idx="1">
                  <c:v>3.23</c:v>
                </c:pt>
                <c:pt idx="2">
                  <c:v>3.33</c:v>
                </c:pt>
                <c:pt idx="3">
                  <c:v>3.42</c:v>
                </c:pt>
                <c:pt idx="4">
                  <c:v>3.4</c:v>
                </c:pt>
                <c:pt idx="5">
                  <c:v>3.3178906556220764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21009664"/>
        <c:axId val="121011200"/>
      </c:barChart>
      <c:catAx>
        <c:axId val="12100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21011200"/>
        <c:crosses val="autoZero"/>
        <c:auto val="1"/>
        <c:lblAlgn val="ctr"/>
        <c:lblOffset val="100"/>
        <c:noMultiLvlLbl val="0"/>
      </c:catAx>
      <c:valAx>
        <c:axId val="121011200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2100966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New ST Riders (&lt;1 year)</a:t>
            </a:r>
            <a:endParaRPr lang="en-US" sz="2000" dirty="0"/>
          </a:p>
        </c:rich>
      </c:tx>
      <c:layout>
        <c:manualLayout>
          <c:xMode val="edge"/>
          <c:yMode val="edge"/>
          <c:x val="0.35285285285285295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1.6224188790560628E-2"/>
          <c:y val="0.11439484411058996"/>
          <c:w val="0.96755162241888593"/>
          <c:h val="0.7844634018466074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Drove</c:v>
                </c:pt>
              </c:strCache>
            </c:strRef>
          </c:tx>
          <c:spPr>
            <a:gradFill flip="none"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34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2012 New Riders</c:v>
                </c:pt>
                <c:pt idx="1">
                  <c:v>2011 New Riders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 formatCode="###0%">
                  <c:v>0.33716370046815919</c:v>
                </c:pt>
                <c:pt idx="1">
                  <c:v>0.36906323252729001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Didn't make this trip</c:v>
                </c:pt>
              </c:strCache>
            </c:strRef>
          </c:tx>
          <c:spPr>
            <a:gradFill flip="none"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45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2012 New Riders</c:v>
                </c:pt>
                <c:pt idx="1">
                  <c:v>2011 New Riders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 formatCode="###0%">
                  <c:v>0.44938024638041418</c:v>
                </c:pt>
                <c:pt idx="1">
                  <c:v>0.40323740572251943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Something else/No answer</c:v>
                </c:pt>
              </c:strCache>
            </c:strRef>
          </c:tx>
          <c:spPr>
            <a:gradFill flip="none"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B19E85">
                      <a:shade val="45000"/>
                      <a:satMod val="155000"/>
                    </a:srgbClr>
                  </a:gs>
                  <a:gs pos="60000">
                    <a:srgbClr val="B19E85">
                      <a:shade val="95000"/>
                      <a:satMod val="150000"/>
                    </a:srgbClr>
                  </a:gs>
                  <a:gs pos="100000">
                    <a:srgbClr val="B19E85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6</a:t>
                    </a:r>
                    <a:r>
                      <a:rPr lang="en-US" dirty="0" smtClean="0"/>
                      <a:t>% (-5)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2012 New Riders</c:v>
                </c:pt>
                <c:pt idx="1">
                  <c:v>2011 New Riders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6.2425561416130801E-2</c:v>
                </c:pt>
                <c:pt idx="1">
                  <c:v>0.10730976803673746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Took transit</c:v>
                </c:pt>
              </c:strCache>
            </c:strRef>
          </c:tx>
          <c:spPr>
            <a:gradFill rotWithShape="1">
              <a:gsLst>
                <a:gs pos="0">
                  <a:srgbClr val="83A187">
                    <a:shade val="45000"/>
                    <a:satMod val="155000"/>
                  </a:srgbClr>
                </a:gs>
                <a:gs pos="60000">
                  <a:srgbClr val="83A187">
                    <a:shade val="95000"/>
                    <a:satMod val="150000"/>
                  </a:srgbClr>
                </a:gs>
                <a:gs pos="100000">
                  <a:srgbClr val="83A187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15</a:t>
                    </a:r>
                    <a:r>
                      <a:rPr lang="en-US" smtClean="0">
                        <a:solidFill>
                          <a:schemeClr val="bg1"/>
                        </a:solidFill>
                      </a:rPr>
                      <a:t>% (+3%)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2012 New Riders</c:v>
                </c:pt>
                <c:pt idx="1">
                  <c:v>2011 New Riders</c:v>
                </c:pt>
              </c:strCache>
            </c:strRef>
          </c:cat>
          <c:val>
            <c:numRef>
              <c:f>Sheet1!$B$5:$C$5</c:f>
              <c:numCache>
                <c:formatCode>###0%</c:formatCode>
                <c:ptCount val="2"/>
                <c:pt idx="0">
                  <c:v>0.15103049173529587</c:v>
                </c:pt>
                <c:pt idx="1">
                  <c:v>0.12038959371345476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135873280"/>
        <c:axId val="135874816"/>
      </c:barChart>
      <c:catAx>
        <c:axId val="1358732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800"/>
            </a:pPr>
            <a:endParaRPr lang="en-US"/>
          </a:p>
        </c:txPr>
        <c:crossAx val="135874816"/>
        <c:crosses val="autoZero"/>
        <c:auto val="1"/>
        <c:lblAlgn val="ctr"/>
        <c:lblOffset val="100"/>
        <c:noMultiLvlLbl val="0"/>
      </c:catAx>
      <c:valAx>
        <c:axId val="13587481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135873280"/>
        <c:crosses val="autoZero"/>
        <c:crossBetween val="between"/>
      </c:valAx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0.39489489489489499"/>
          <c:y val="0.16028144919385076"/>
          <c:w val="0.20706887990352557"/>
          <c:h val="0.6097417515902398"/>
        </c:manualLayout>
      </c:layout>
      <c:overlay val="0"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7500243025178"/>
          <c:y val="0"/>
          <c:w val="0.72228796053271116"/>
          <c:h val="0.969001143002286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0"/>
                    </a:pPr>
                    <a:r>
                      <a:rPr lang="en-US" sz="1600" dirty="0"/>
                      <a:t>43</a:t>
                    </a:r>
                    <a:r>
                      <a:rPr lang="en-US" sz="1600" dirty="0" smtClean="0"/>
                      <a:t>% (+7)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/>
                      <a:t>28</a:t>
                    </a:r>
                    <a:r>
                      <a:rPr lang="en-US" sz="1600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/>
                      <a:t>21</a:t>
                    </a:r>
                    <a:r>
                      <a:rPr lang="en-US" sz="1600" smtClean="0"/>
                      <a:t>% (-2)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600"/>
                      <a:t>5</a:t>
                    </a:r>
                    <a:r>
                      <a:rPr lang="en-US" sz="1600" smtClean="0"/>
                      <a:t>% (-2)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600"/>
                      <a:t>4</a:t>
                    </a:r>
                    <a:r>
                      <a:rPr lang="en-US" sz="1600" smtClean="0"/>
                      <a:t>% (0)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0.42504322288977209</c:v>
                </c:pt>
                <c:pt idx="1">
                  <c:v>0.27537204836522217</c:v>
                </c:pt>
                <c:pt idx="2">
                  <c:v>0.20880199223552831</c:v>
                </c:pt>
                <c:pt idx="3">
                  <c:v>4.6348813256052217E-2</c:v>
                </c:pt>
                <c:pt idx="4">
                  <c:v>4.4433923253422332E-2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0.35924585100901368</c:v>
                </c:pt>
                <c:pt idx="1">
                  <c:v>0.31121104158956286</c:v>
                </c:pt>
                <c:pt idx="2">
                  <c:v>0.22511406078300603</c:v>
                </c:pt>
                <c:pt idx="3">
                  <c:v>6.9297045550603703E-2</c:v>
                </c:pt>
                <c:pt idx="4">
                  <c:v>3.5131992193389042E-2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430080"/>
        <c:axId val="134435968"/>
      </c:barChart>
      <c:catAx>
        <c:axId val="1344300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4435968"/>
        <c:crosses val="autoZero"/>
        <c:auto val="1"/>
        <c:lblAlgn val="ctr"/>
        <c:lblOffset val="100"/>
        <c:noMultiLvlLbl val="0"/>
      </c:catAx>
      <c:valAx>
        <c:axId val="134435968"/>
        <c:scaling>
          <c:orientation val="minMax"/>
          <c:max val="1"/>
          <c:min val="0"/>
        </c:scaling>
        <c:delete val="1"/>
        <c:axPos val="t"/>
        <c:numFmt formatCode="#,##0.00" sourceLinked="0"/>
        <c:majorTickMark val="out"/>
        <c:minorTickMark val="none"/>
        <c:tickLblPos val="none"/>
        <c:crossAx val="134430080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75052011847142963"/>
          <c:y val="4.904516975700618E-2"/>
          <c:w val="9.522574586433577E-2"/>
          <c:h val="0.14922148844297695"/>
        </c:manualLayout>
      </c:layout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7500243025178"/>
          <c:y val="0"/>
          <c:w val="0.72228796053271116"/>
          <c:h val="0.969001143002286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Initial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Preference</c:v>
                </c:pt>
                <c:pt idx="1">
                  <c:v>Changed Situation</c:v>
                </c:pt>
                <c:pt idx="2">
                  <c:v>Economic</c:v>
                </c:pt>
                <c:pt idx="3">
                  <c:v>Necessity</c:v>
                </c:pt>
                <c:pt idx="4">
                  <c:v>Values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###0%</c:formatCode>
                <c:ptCount val="6"/>
                <c:pt idx="0">
                  <c:v>0.45842816798269531</c:v>
                </c:pt>
                <c:pt idx="1">
                  <c:v>0.1775267896189594</c:v>
                </c:pt>
                <c:pt idx="2">
                  <c:v>0.15360879343179973</c:v>
                </c:pt>
                <c:pt idx="3">
                  <c:v>0.10320764423405569</c:v>
                </c:pt>
                <c:pt idx="4">
                  <c:v>3.010370346231922E-2</c:v>
                </c:pt>
                <c:pt idx="5">
                  <c:v>7.7124901270167995E-2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Continued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Preference</c:v>
                </c:pt>
                <c:pt idx="1">
                  <c:v>Changed Situation</c:v>
                </c:pt>
                <c:pt idx="2">
                  <c:v>Economic</c:v>
                </c:pt>
                <c:pt idx="3">
                  <c:v>Necessity</c:v>
                </c:pt>
                <c:pt idx="4">
                  <c:v>Values</c:v>
                </c:pt>
                <c:pt idx="5">
                  <c:v>Other</c:v>
                </c:pt>
              </c:strCache>
            </c:strRef>
          </c:cat>
          <c:val>
            <c:numRef>
              <c:f>Sheet1!$C$2:$C$7</c:f>
              <c:numCache>
                <c:formatCode>###0%</c:formatCode>
                <c:ptCount val="6"/>
                <c:pt idx="0">
                  <c:v>0.54476352600114297</c:v>
                </c:pt>
                <c:pt idx="1">
                  <c:v>7.3125734907891857E-2</c:v>
                </c:pt>
                <c:pt idx="2">
                  <c:v>0.15909295456684877</c:v>
                </c:pt>
                <c:pt idx="3">
                  <c:v>0.13418189222526711</c:v>
                </c:pt>
                <c:pt idx="4">
                  <c:v>2.528536351416958E-2</c:v>
                </c:pt>
                <c:pt idx="5">
                  <c:v>6.3550528784676097E-2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501504"/>
        <c:axId val="134503040"/>
      </c:barChart>
      <c:catAx>
        <c:axId val="13450150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4503040"/>
        <c:crosses val="autoZero"/>
        <c:auto val="1"/>
        <c:lblAlgn val="ctr"/>
        <c:lblOffset val="100"/>
        <c:noMultiLvlLbl val="0"/>
      </c:catAx>
      <c:valAx>
        <c:axId val="134503040"/>
        <c:scaling>
          <c:orientation val="minMax"/>
          <c:max val="1"/>
          <c:min val="0"/>
        </c:scaling>
        <c:delete val="1"/>
        <c:axPos val="t"/>
        <c:numFmt formatCode="#,##0.00" sourceLinked="0"/>
        <c:majorTickMark val="out"/>
        <c:minorTickMark val="none"/>
        <c:tickLblPos val="none"/>
        <c:crossAx val="134501504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75052011847142963"/>
          <c:y val="7.5220256044789519E-2"/>
          <c:w val="0.15566158587974671"/>
          <c:h val="0.21670236075640942"/>
        </c:manualLayout>
      </c:layout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Mean number of minutes to stop/station</a:t>
            </a:r>
            <a:endParaRPr lang="en-US" sz="20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9939384266155918"/>
          <c:y val="8.1182795698924698E-2"/>
          <c:w val="0.80060615733844132"/>
          <c:h val="0.908217339768012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Mean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3"/>
              <c:layout>
                <c:manualLayout>
                  <c:x val="1.3513513513513545E-2"/>
                  <c:y val="2.7782152230971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16.967213114754099</c:v>
                </c:pt>
                <c:pt idx="1">
                  <c:v>14.375437835828327</c:v>
                </c:pt>
                <c:pt idx="2">
                  <c:v>13.70639907766274</c:v>
                </c:pt>
                <c:pt idx="3">
                  <c:v>12.227626810216515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axId val="136911488"/>
        <c:axId val="136921472"/>
      </c:barChart>
      <c:catAx>
        <c:axId val="1369114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6921472"/>
        <c:crosses val="autoZero"/>
        <c:auto val="1"/>
        <c:lblAlgn val="ctr"/>
        <c:lblOffset val="100"/>
        <c:noMultiLvlLbl val="0"/>
      </c:catAx>
      <c:valAx>
        <c:axId val="136921472"/>
        <c:scaling>
          <c:orientation val="minMax"/>
          <c:max val="30"/>
          <c:min val="0"/>
        </c:scaling>
        <c:delete val="1"/>
        <c:axPos val="t"/>
        <c:numFmt formatCode="0.0" sourceLinked="1"/>
        <c:majorTickMark val="out"/>
        <c:minorTickMark val="none"/>
        <c:tickLblPos val="none"/>
        <c:crossAx val="136911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number of</a:t>
            </a:r>
            <a:r>
              <a:rPr lang="en-US" sz="1800" baseline="0" dirty="0" smtClean="0"/>
              <a:t> days per week</a:t>
            </a:r>
            <a:endParaRPr lang="en-US" sz="18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25456864620892"/>
          <c:y val="8.3165658862940889E-2"/>
          <c:w val="0.78503470944636544"/>
          <c:h val="0.8997249567691953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51000"/>
                    <a:satMod val="130000"/>
                  </a:srgbClr>
                </a:gs>
                <a:gs pos="80000">
                  <a:srgbClr val="FBE39D">
                    <a:shade val="93000"/>
                    <a:satMod val="130000"/>
                  </a:srgbClr>
                </a:gs>
                <a:gs pos="100000">
                  <a:srgbClr val="FBE39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 riders</c:v>
                </c:pt>
                <c:pt idx="1">
                  <c:v>Express Bus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4.2720475195640031</c:v>
                </c:pt>
                <c:pt idx="1">
                  <c:v>3.9825650620768895</c:v>
                </c:pt>
                <c:pt idx="2">
                  <c:v>2.8193110233867835</c:v>
                </c:pt>
                <c:pt idx="3">
                  <c:v>2.9763779527559042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136990720"/>
        <c:axId val="136992256"/>
      </c:barChart>
      <c:catAx>
        <c:axId val="13699072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low"/>
        <c:txPr>
          <a:bodyPr/>
          <a:lstStyle/>
          <a:p>
            <a:pPr>
              <a:defRPr sz="1800"/>
            </a:pPr>
            <a:endParaRPr lang="en-US"/>
          </a:p>
        </c:txPr>
        <c:crossAx val="136992256"/>
        <c:crosses val="autoZero"/>
        <c:auto val="1"/>
        <c:lblAlgn val="ctr"/>
        <c:lblOffset val="100"/>
        <c:noMultiLvlLbl val="0"/>
      </c:catAx>
      <c:valAx>
        <c:axId val="136992256"/>
        <c:scaling>
          <c:orientation val="minMax"/>
          <c:max val="7"/>
          <c:min val="0"/>
        </c:scaling>
        <c:delete val="1"/>
        <c:axPos val="t"/>
        <c:numFmt formatCode="0.0" sourceLinked="1"/>
        <c:majorTickMark val="out"/>
        <c:minorTickMark val="none"/>
        <c:tickLblPos val="none"/>
        <c:crossAx val="136990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en-US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 smtClean="0"/>
              <a:t>% of “Yes” responses </a:t>
            </a:r>
            <a:r>
              <a:rPr lang="en-US" sz="1600" baseline="0" dirty="0" smtClean="0"/>
              <a:t>by subgroup</a:t>
            </a:r>
            <a:endParaRPr lang="en-US" sz="1600" dirty="0"/>
          </a:p>
        </c:rich>
      </c:tx>
      <c:layout>
        <c:manualLayout>
          <c:xMode val="edge"/>
          <c:yMode val="edge"/>
          <c:x val="0.28176890956812217"/>
          <c:y val="1.538461538461538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3682665235027454"/>
          <c:y val="9.4544848560596639E-2"/>
          <c:w val="0.65446265807683135"/>
          <c:h val="0.888345831771028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51000"/>
                    <a:satMod val="130000"/>
                  </a:srgbClr>
                </a:gs>
                <a:gs pos="80000">
                  <a:srgbClr val="727CA3">
                    <a:shade val="93000"/>
                    <a:satMod val="130000"/>
                  </a:srgbClr>
                </a:gs>
                <a:gs pos="100000">
                  <a:srgbClr val="727CA3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7CA3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4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51000"/>
                      <a:satMod val="130000"/>
                    </a:srgbClr>
                  </a:gs>
                  <a:gs pos="80000">
                    <a:srgbClr val="9FB8CD">
                      <a:shade val="93000"/>
                      <a:satMod val="130000"/>
                    </a:srgbClr>
                  </a:gs>
                  <a:gs pos="100000">
                    <a:srgbClr val="9FB8C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5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51000"/>
                      <a:satMod val="130000"/>
                    </a:srgbClr>
                  </a:gs>
                  <a:gs pos="80000">
                    <a:srgbClr val="9FB8CD">
                      <a:shade val="93000"/>
                      <a:satMod val="130000"/>
                    </a:srgbClr>
                  </a:gs>
                  <a:gs pos="100000">
                    <a:srgbClr val="9FB8C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8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Sheet1!$A$2:$A$20</c:f>
              <c:strCache>
                <c:ptCount val="19"/>
                <c:pt idx="0">
                  <c:v>Overall</c:v>
                </c:pt>
                <c:pt idx="2">
                  <c:v>Sounder riders</c:v>
                </c:pt>
                <c:pt idx="3">
                  <c:v>Express Bus riders</c:v>
                </c:pt>
                <c:pt idx="4">
                  <c:v>Central Link riders</c:v>
                </c:pt>
                <c:pt idx="5">
                  <c:v>Tacoma Link riders</c:v>
                </c:pt>
                <c:pt idx="7">
                  <c:v>&lt;25</c:v>
                </c:pt>
                <c:pt idx="8">
                  <c:v>25-34</c:v>
                </c:pt>
                <c:pt idx="9">
                  <c:v>35-44</c:v>
                </c:pt>
                <c:pt idx="10">
                  <c:v>45-59</c:v>
                </c:pt>
                <c:pt idx="11">
                  <c:v>60+</c:v>
                </c:pt>
                <c:pt idx="12">
                  <c:v>Refused</c:v>
                </c:pt>
                <c:pt idx="14">
                  <c:v>Choice riders</c:v>
                </c:pt>
                <c:pt idx="15">
                  <c:v>Non-choice riders</c:v>
                </c:pt>
                <c:pt idx="17">
                  <c:v>New riders (&lt;1 yr)</c:v>
                </c:pt>
                <c:pt idx="18">
                  <c:v>Established riders (1 yr+)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 formatCode="###0%">
                  <c:v>0.47066423727598028</c:v>
                </c:pt>
                <c:pt idx="2" formatCode="###0%">
                  <c:v>0.52837386690623456</c:v>
                </c:pt>
                <c:pt idx="3" formatCode="###0%">
                  <c:v>0.53550412446516926</c:v>
                </c:pt>
                <c:pt idx="4" formatCode="###0%">
                  <c:v>0.37697313309231723</c:v>
                </c:pt>
                <c:pt idx="5" formatCode="###0%">
                  <c:v>0.23622047244094421</c:v>
                </c:pt>
                <c:pt idx="7" formatCode="###0%">
                  <c:v>0.53174187623826807</c:v>
                </c:pt>
                <c:pt idx="8" formatCode="###0%">
                  <c:v>0.61910682185446697</c:v>
                </c:pt>
                <c:pt idx="9" formatCode="###0%">
                  <c:v>0.52819603821506367</c:v>
                </c:pt>
                <c:pt idx="10" formatCode="###0%">
                  <c:v>0.33790148176621654</c:v>
                </c:pt>
                <c:pt idx="11" formatCode="###0%">
                  <c:v>0.21954696535106571</c:v>
                </c:pt>
                <c:pt idx="12" formatCode="###0%">
                  <c:v>0.54713088753296524</c:v>
                </c:pt>
                <c:pt idx="14" formatCode="###0%">
                  <c:v>0.49564090510829673</c:v>
                </c:pt>
                <c:pt idx="15" formatCode="###0%">
                  <c:v>0.41117316196978498</c:v>
                </c:pt>
                <c:pt idx="17" formatCode="###0%">
                  <c:v>0.4792886988284486</c:v>
                </c:pt>
                <c:pt idx="18" formatCode="###0%">
                  <c:v>0.46806234089722798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136177920"/>
        <c:axId val="136179712"/>
      </c:barChart>
      <c:catAx>
        <c:axId val="13617792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36179712"/>
        <c:crosses val="autoZero"/>
        <c:auto val="1"/>
        <c:lblAlgn val="ctr"/>
        <c:lblOffset val="100"/>
        <c:noMultiLvlLbl val="0"/>
      </c:catAx>
      <c:valAx>
        <c:axId val="136179712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36177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en-US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37198759245287E-4"/>
          <c:y val="0.15000000000000002"/>
          <c:w val="0.9722940825578622"/>
          <c:h val="0.764842082239720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</c:dLbl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2012</c:v>
                </c:pt>
              </c:numCache>
            </c:numRef>
          </c:cat>
          <c:val>
            <c:numRef>
              <c:f>Sheet1!$B$2</c:f>
              <c:numCache>
                <c:formatCode>###0%</c:formatCode>
                <c:ptCount val="1"/>
                <c:pt idx="0">
                  <c:v>0.33614765314552358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2012</c:v>
                </c:pt>
              </c:numCache>
            </c:numRef>
          </c:cat>
          <c:val>
            <c:numRef>
              <c:f>Sheet1!$C$2</c:f>
              <c:numCache>
                <c:formatCode>###0%</c:formatCode>
                <c:ptCount val="1"/>
                <c:pt idx="0">
                  <c:v>0.52222574377154307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Answer</c:v>
                </c:pt>
              </c:strCache>
            </c:strRef>
          </c:tx>
          <c:spPr>
            <a:noFill/>
          </c:spPr>
          <c:invertIfNegative val="0"/>
          <c:cat>
            <c:numRef>
              <c:f>Sheet1!$A$2</c:f>
              <c:numCache>
                <c:formatCode>General</c:formatCode>
                <c:ptCount val="1"/>
                <c:pt idx="0">
                  <c:v>2012</c:v>
                </c:pt>
              </c:numCache>
            </c:numRef>
          </c:cat>
          <c:val>
            <c:numRef>
              <c:f>Sheet1!$D$2</c:f>
              <c:numCache>
                <c:formatCode>###0%</c:formatCode>
                <c:ptCount val="1"/>
                <c:pt idx="0">
                  <c:v>3.2202792321197125E-2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Fair/Poor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2012</c:v>
                </c:pt>
              </c:numCache>
            </c:numRef>
          </c:cat>
          <c:val>
            <c:numRef>
              <c:f>Sheet1!$E$2</c:f>
              <c:numCache>
                <c:formatCode>###0%</c:formatCode>
                <c:ptCount val="1"/>
                <c:pt idx="0">
                  <c:v>0.10942381076173523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6291456"/>
        <c:axId val="136292992"/>
      </c:barChart>
      <c:catAx>
        <c:axId val="136291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6292992"/>
        <c:crosses val="autoZero"/>
        <c:auto val="1"/>
        <c:lblAlgn val="ctr"/>
        <c:lblOffset val="100"/>
        <c:noMultiLvlLbl val="0"/>
      </c:catAx>
      <c:valAx>
        <c:axId val="13629299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one"/>
        <c:crossAx val="136291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954801257950882"/>
          <c:y val="0"/>
          <c:w val="0.81045198742049163"/>
          <c:h val="0.9266239403381495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ORCA Card/Puget Pass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57</a:t>
                    </a:r>
                    <a:r>
                      <a:rPr lang="en-US" smtClean="0"/>
                      <a:t>%</a:t>
                    </a:r>
                    <a:r>
                      <a:rPr lang="en-US" baseline="0" smtClean="0"/>
                      <a:t>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82</a:t>
                    </a:r>
                    <a:r>
                      <a:rPr lang="en-US" smtClean="0"/>
                      <a:t>% (+14)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79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6"/>
                <c:pt idx="0">
                  <c:v>2011 C. Link</c:v>
                </c:pt>
                <c:pt idx="1">
                  <c:v>2012 C. Link</c:v>
                </c:pt>
                <c:pt idx="2">
                  <c:v>2011 Sounder</c:v>
                </c:pt>
                <c:pt idx="3">
                  <c:v>2012 Sounder</c:v>
                </c:pt>
                <c:pt idx="4">
                  <c:v>2011 Exp. Bus</c:v>
                </c:pt>
                <c:pt idx="5">
                  <c:v>2012 Exp. Bus</c:v>
                </c:pt>
              </c:strCache>
            </c:strRef>
          </c:cat>
          <c:val>
            <c:numRef>
              <c:f>Sheet1!$B$2:$B$13</c:f>
              <c:numCache>
                <c:formatCode>###0%</c:formatCode>
                <c:ptCount val="6"/>
                <c:pt idx="0">
                  <c:v>0.51976059029620891</c:v>
                </c:pt>
                <c:pt idx="1">
                  <c:v>0.56901361390354477</c:v>
                </c:pt>
                <c:pt idx="2">
                  <c:v>0.67756159698029816</c:v>
                </c:pt>
                <c:pt idx="3">
                  <c:v>0.82179434578554411</c:v>
                </c:pt>
                <c:pt idx="4">
                  <c:v>0.74009900990098487</c:v>
                </c:pt>
                <c:pt idx="5">
                  <c:v>0.79014590952466601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U-Pass/Flex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  <a:r>
                      <a:rPr lang="en-US" smtClean="0"/>
                      <a:t>% (-5)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7</a:t>
                    </a:r>
                    <a:r>
                      <a:rPr lang="en-US" smtClean="0"/>
                      <a:t>% (-13)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6"/>
                <c:pt idx="0">
                  <c:v>2011 C. Link</c:v>
                </c:pt>
                <c:pt idx="1">
                  <c:v>2012 C. Link</c:v>
                </c:pt>
                <c:pt idx="2">
                  <c:v>2011 Sounder</c:v>
                </c:pt>
                <c:pt idx="3">
                  <c:v>2012 Sounder</c:v>
                </c:pt>
                <c:pt idx="4">
                  <c:v>2011 Exp. Bus</c:v>
                </c:pt>
                <c:pt idx="5">
                  <c:v>2012 Exp. Bus</c:v>
                </c:pt>
              </c:strCache>
            </c:strRef>
          </c:cat>
          <c:val>
            <c:numRef>
              <c:f>Sheet1!$C$2:$C$13</c:f>
              <c:numCache>
                <c:formatCode>###0%</c:formatCode>
                <c:ptCount val="6"/>
                <c:pt idx="0">
                  <c:v>8.5703406371736096E-2</c:v>
                </c:pt>
                <c:pt idx="1">
                  <c:v>4.2889359981035921E-2</c:v>
                </c:pt>
                <c:pt idx="2">
                  <c:v>0.19832534084101294</c:v>
                </c:pt>
                <c:pt idx="3">
                  <c:v>7.4858854153515522E-2</c:v>
                </c:pt>
                <c:pt idx="4">
                  <c:v>6.9306930693068911E-2</c:v>
                </c:pt>
                <c:pt idx="5">
                  <c:v>4.2551170640933583E-2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Cash/Ticket Machine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31</a:t>
                    </a:r>
                    <a:r>
                      <a:rPr lang="en-US" smtClean="0"/>
                      <a:t>% (-6)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6"/>
                <c:pt idx="0">
                  <c:v>2011 C. Link</c:v>
                </c:pt>
                <c:pt idx="1">
                  <c:v>2012 C. Link</c:v>
                </c:pt>
                <c:pt idx="2">
                  <c:v>2011 Sounder</c:v>
                </c:pt>
                <c:pt idx="3">
                  <c:v>2012 Sounder</c:v>
                </c:pt>
                <c:pt idx="4">
                  <c:v>2011 Exp. Bus</c:v>
                </c:pt>
                <c:pt idx="5">
                  <c:v>2012 Exp. Bus</c:v>
                </c:pt>
              </c:strCache>
            </c:strRef>
          </c:cat>
          <c:val>
            <c:numRef>
              <c:f>Sheet1!$D$2:$D$13</c:f>
              <c:numCache>
                <c:formatCode>0%</c:formatCode>
                <c:ptCount val="6"/>
                <c:pt idx="0">
                  <c:v>0.37163527893700787</c:v>
                </c:pt>
                <c:pt idx="1">
                  <c:v>0.30722612880106576</c:v>
                </c:pt>
                <c:pt idx="2">
                  <c:v>0.10112174562567117</c:v>
                </c:pt>
                <c:pt idx="3">
                  <c:v>7.8985459097932378E-2</c:v>
                </c:pt>
                <c:pt idx="4">
                  <c:v>0.16584158415841474</c:v>
                </c:pt>
                <c:pt idx="5">
                  <c:v>0.13422286279758172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gradFill rotWithShape="1">
              <a:gsLst>
                <a:gs pos="0">
                  <a:srgbClr val="9CBC98">
                    <a:shade val="45000"/>
                    <a:satMod val="155000"/>
                  </a:srgbClr>
                </a:gs>
                <a:gs pos="60000">
                  <a:srgbClr val="9CBC98">
                    <a:shade val="95000"/>
                    <a:satMod val="150000"/>
                  </a:srgbClr>
                </a:gs>
                <a:gs pos="100000">
                  <a:srgbClr val="9CBC98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CBC98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  <a:r>
                      <a:rPr lang="en-US" smtClean="0"/>
                      <a:t>% (+6)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6"/>
                <c:pt idx="0">
                  <c:v>2011 C. Link</c:v>
                </c:pt>
                <c:pt idx="1">
                  <c:v>2012 C. Link</c:v>
                </c:pt>
                <c:pt idx="2">
                  <c:v>2011 Sounder</c:v>
                </c:pt>
                <c:pt idx="3">
                  <c:v>2012 Sounder</c:v>
                </c:pt>
                <c:pt idx="4">
                  <c:v>2011 Exp. Bus</c:v>
                </c:pt>
                <c:pt idx="5">
                  <c:v>2012 Exp. Bus</c:v>
                </c:pt>
              </c:strCache>
            </c:strRef>
          </c:cat>
          <c:val>
            <c:numRef>
              <c:f>Sheet1!$E$2:$E$13</c:f>
              <c:numCache>
                <c:formatCode>0%</c:formatCode>
                <c:ptCount val="6"/>
                <c:pt idx="0">
                  <c:v>2.2900724395044311E-2</c:v>
                </c:pt>
                <c:pt idx="1">
                  <c:v>8.087089731435404E-2</c:v>
                </c:pt>
                <c:pt idx="2">
                  <c:v>2.2991316553018722E-2</c:v>
                </c:pt>
                <c:pt idx="3">
                  <c:v>2.436134096300778E-2</c:v>
                </c:pt>
                <c:pt idx="4">
                  <c:v>2.4752475247524622E-2</c:v>
                </c:pt>
                <c:pt idx="5">
                  <c:v>3.3080057036818329E-2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overlap val="100"/>
        <c:axId val="136665728"/>
        <c:axId val="136700288"/>
      </c:barChart>
      <c:catAx>
        <c:axId val="136665728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136700288"/>
        <c:crosses val="autoZero"/>
        <c:auto val="1"/>
        <c:lblAlgn val="ctr"/>
        <c:lblOffset val="100"/>
        <c:noMultiLvlLbl val="0"/>
      </c:catAx>
      <c:valAx>
        <c:axId val="136700288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one"/>
        <c:crossAx val="1366657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5330448558795016E-2"/>
          <c:y val="0.93379524737326092"/>
          <c:w val="0.97466955144120504"/>
          <c:h val="6.6204752626739138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Usage type</a:t>
            </a:r>
            <a:endParaRPr lang="en-US" sz="2000" dirty="0"/>
          </a:p>
        </c:rich>
      </c:tx>
      <c:layout>
        <c:manualLayout>
          <c:xMode val="edge"/>
          <c:yMode val="edge"/>
          <c:x val="0.36778514527789297"/>
          <c:y val="1.896498703481301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6331307270801679"/>
          <c:y val="0.11117558199916561"/>
          <c:w val="0.72193765253027586"/>
          <c:h val="0.8052853332455911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Cash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0.24850302295619384</c:v>
                </c:pt>
                <c:pt idx="1">
                  <c:v>0.17810255193669253</c:v>
                </c:pt>
                <c:pt idx="2">
                  <c:v>0.3123954807202558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Both/ Not sure/No answer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0.25289970438098286</c:v>
                </c:pt>
                <c:pt idx="1">
                  <c:v>0.1833237762190196</c:v>
                </c:pt>
                <c:pt idx="2">
                  <c:v>0.18077517871558019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Pass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Sheet1!$B$4:$D$4</c:f>
              <c:numCache>
                <c:formatCode>###0%</c:formatCode>
                <c:ptCount val="3"/>
                <c:pt idx="0">
                  <c:v>0.49859727266282144</c:v>
                </c:pt>
                <c:pt idx="1">
                  <c:v>0.63857367184428682</c:v>
                </c:pt>
                <c:pt idx="2">
                  <c:v>0.50682934056416407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136750976"/>
        <c:axId val="136752512"/>
      </c:barChart>
      <c:catAx>
        <c:axId val="136750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6752512"/>
        <c:crosses val="autoZero"/>
        <c:auto val="1"/>
        <c:lblAlgn val="ctr"/>
        <c:lblOffset val="100"/>
        <c:noMultiLvlLbl val="0"/>
      </c:catAx>
      <c:valAx>
        <c:axId val="13675251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136750976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 sz="2000"/>
            </a:pPr>
            <a:r>
              <a:rPr lang="en-US" sz="2000" dirty="0" smtClean="0"/>
              <a:t>Fare accuracy</a:t>
            </a:r>
            <a:endParaRPr lang="en-US" sz="2000" dirty="0"/>
          </a:p>
        </c:rich>
      </c:tx>
      <c:layout>
        <c:manualLayout>
          <c:xMode val="edge"/>
          <c:yMode val="edge"/>
          <c:x val="0.30035813280349305"/>
          <c:y val="5.3717675547354576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0537689798121029E-2"/>
          <c:y val="9.6768162760327181E-2"/>
          <c:w val="0.70206490543822209"/>
          <c:h val="0.8056521991995220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time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0.58902066438970202</c:v>
                </c:pt>
                <c:pt idx="1">
                  <c:v>0.49803193587832445</c:v>
                </c:pt>
                <c:pt idx="2">
                  <c:v>0.51208116890727862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times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0.16631740946942097</c:v>
                </c:pt>
                <c:pt idx="1">
                  <c:v>0.11440104188583208</c:v>
                </c:pt>
                <c:pt idx="2">
                  <c:v>0.16399687761966991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of the time/ Almost never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2.0101557624627914E-2</c:v>
                </c:pt>
                <c:pt idx="1">
                  <c:v>1.2395286133602438E-2</c:v>
                </c:pt>
                <c:pt idx="2">
                  <c:v>2.6795803720393991E-2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know)/(No answer)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0.22437504103122022</c:v>
                </c:pt>
                <c:pt idx="1">
                  <c:v>0.38081174643740162</c:v>
                </c:pt>
                <c:pt idx="2">
                  <c:v>0.2971261497526575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37588096"/>
        <c:axId val="137598080"/>
      </c:barChart>
      <c:catAx>
        <c:axId val="13758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7598080"/>
        <c:crosses val="autoZero"/>
        <c:auto val="1"/>
        <c:lblAlgn val="ctr"/>
        <c:lblOffset val="100"/>
        <c:noMultiLvlLbl val="0"/>
      </c:catAx>
      <c:valAx>
        <c:axId val="13759808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137588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61068215987576"/>
          <c:y val="0.13458639545056872"/>
          <c:w val="0.29144433402135411"/>
          <c:h val="0.7499667541557305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/>
              <a:t>Mean </a:t>
            </a:r>
            <a:r>
              <a:rPr lang="en-US" sz="1800" dirty="0" smtClean="0"/>
              <a:t>ST Grade </a:t>
            </a:r>
            <a:r>
              <a:rPr lang="en-US" sz="1800" dirty="0"/>
              <a:t>(A=4; </a:t>
            </a:r>
            <a:r>
              <a:rPr lang="en-US" sz="1800" dirty="0" smtClean="0"/>
              <a:t>F=0)</a:t>
            </a:r>
            <a:endParaRPr lang="en-US" sz="1800" dirty="0"/>
          </a:p>
        </c:rich>
      </c:tx>
      <c:layout>
        <c:manualLayout>
          <c:xMode val="edge"/>
          <c:yMode val="edge"/>
          <c:x val="0.36064037134247168"/>
          <c:y val="1.63934426229508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4008335763585106E-2"/>
          <c:y val="9.9344047158039725E-2"/>
          <c:w val="0.91827561485369935"/>
          <c:h val="0.67028462630695751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Sheet1!$A$2</c:f>
              <c:strCache>
                <c:ptCount val="1"/>
                <c:pt idx="0">
                  <c:v>2007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4"/>
              <c:layout>
                <c:manualLayout>
                  <c:x val="-0.10185185185185186"/>
                  <c:y val="5.737704918032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3.36</c:v>
                </c:pt>
                <c:pt idx="1">
                  <c:v>3.67</c:v>
                </c:pt>
                <c:pt idx="3">
                  <c:v>3.68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2008</c:v>
                </c:pt>
              </c:strCache>
            </c:strRef>
          </c:tx>
          <c:spPr>
            <a:gradFill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Sheet1!$B$3:$E$3</c:f>
              <c:numCache>
                <c:formatCode>0.0</c:formatCode>
                <c:ptCount val="4"/>
                <c:pt idx="0">
                  <c:v>3.17</c:v>
                </c:pt>
                <c:pt idx="1">
                  <c:v>3.46</c:v>
                </c:pt>
                <c:pt idx="3">
                  <c:v>3.47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  <c:pt idx="0">
                  <c:v>2009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Sheet1!$B$4:$E$4</c:f>
              <c:numCache>
                <c:formatCode>0.0</c:formatCode>
                <c:ptCount val="4"/>
                <c:pt idx="0">
                  <c:v>3.28</c:v>
                </c:pt>
                <c:pt idx="1">
                  <c:v>3.6</c:v>
                </c:pt>
                <c:pt idx="2">
                  <c:v>3.33</c:v>
                </c:pt>
                <c:pt idx="3">
                  <c:v>3.52</c:v>
                </c:pt>
              </c:numCache>
            </c:numRef>
          </c:val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rgbClr val="83A187">
                    <a:shade val="45000"/>
                    <a:satMod val="155000"/>
                  </a:srgbClr>
                </a:gs>
                <a:gs pos="60000">
                  <a:srgbClr val="83A187">
                    <a:shade val="95000"/>
                    <a:satMod val="150000"/>
                  </a:srgbClr>
                </a:gs>
                <a:gs pos="100000">
                  <a:srgbClr val="83A187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ysClr val="window" lastClr="FFFFFF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Sheet1!$B$5:$E$5</c:f>
              <c:numCache>
                <c:formatCode>0.0</c:formatCode>
                <c:ptCount val="4"/>
                <c:pt idx="0">
                  <c:v>3.29</c:v>
                </c:pt>
                <c:pt idx="1">
                  <c:v>3.61</c:v>
                </c:pt>
                <c:pt idx="2">
                  <c:v>3.59</c:v>
                </c:pt>
                <c:pt idx="3">
                  <c:v>3.56</c:v>
                </c:pt>
              </c:numCache>
            </c:numRef>
          </c:val>
        </c:ser>
        <c:ser>
          <c:idx val="1"/>
          <c:order val="4"/>
          <c:tx>
            <c:strRef>
              <c:f>Sheet1!$A$6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 algn="ctr">
                  <a:defRPr lang="en-US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Sheet1!$B$6:$E$6</c:f>
              <c:numCache>
                <c:formatCode>0.0</c:formatCode>
                <c:ptCount val="4"/>
                <c:pt idx="0">
                  <c:v>3.4</c:v>
                </c:pt>
                <c:pt idx="1">
                  <c:v>3.4</c:v>
                </c:pt>
                <c:pt idx="2">
                  <c:v>3.4</c:v>
                </c:pt>
                <c:pt idx="3">
                  <c:v>3.3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2012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 (n=603)</c:v>
                </c:pt>
                <c:pt idx="1">
                  <c:v>Sounder riders (n=420)</c:v>
                </c:pt>
                <c:pt idx="2">
                  <c:v>Central Link riders (n=403)</c:v>
                </c:pt>
                <c:pt idx="3">
                  <c:v>Tacoma Link riders (n=127)</c:v>
                </c:pt>
              </c:strCache>
            </c:strRef>
          </c:cat>
          <c:val>
            <c:numRef>
              <c:f>Sheet1!$B$7:$E$7</c:f>
              <c:numCache>
                <c:formatCode>0.0</c:formatCode>
                <c:ptCount val="4"/>
                <c:pt idx="0">
                  <c:v>3.2476118098776809</c:v>
                </c:pt>
                <c:pt idx="1">
                  <c:v>3.4277076538748616</c:v>
                </c:pt>
                <c:pt idx="2">
                  <c:v>3.384751862586123</c:v>
                </c:pt>
                <c:pt idx="3">
                  <c:v>3.5241935483870974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701312"/>
        <c:axId val="120702848"/>
      </c:barChart>
      <c:catAx>
        <c:axId val="120701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0702848"/>
        <c:crosses val="autoZero"/>
        <c:auto val="1"/>
        <c:lblAlgn val="ctr"/>
        <c:lblOffset val="100"/>
        <c:noMultiLvlLbl val="0"/>
      </c:catAx>
      <c:valAx>
        <c:axId val="120702848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20701312"/>
        <c:crosses val="autoZero"/>
        <c:crossBetween val="between"/>
        <c:majorUnit val="0.5"/>
      </c:valAx>
    </c:plotArea>
    <c:legend>
      <c:legendPos val="b"/>
      <c:layout>
        <c:manualLayout>
          <c:xMode val="edge"/>
          <c:yMode val="edge"/>
          <c:x val="0.20129581024594151"/>
          <c:y val="0.91870164794974407"/>
          <c:w val="0.62530706231165545"/>
          <c:h val="7.583387117593909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00143163922691"/>
          <c:y val="1.6187664041994752E-2"/>
          <c:w val="0.847468146027201"/>
          <c:h val="0.8983088363954507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 Very easy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2012 Overall</c:v>
                </c:pt>
                <c:pt idx="1">
                  <c:v>2011 Overall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0.40304445373045816</c:v>
                </c:pt>
                <c:pt idx="1">
                  <c:v>0.38440144776234347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2012 Overall</c:v>
                </c:pt>
                <c:pt idx="1">
                  <c:v>2011 Overall</c:v>
                </c:pt>
              </c:strCache>
            </c:strRef>
          </c:cat>
          <c:val>
            <c:numRef>
              <c:f>Sheet1!$C$2:$C$3</c:f>
              <c:numCache>
                <c:formatCode>###0%</c:formatCode>
                <c:ptCount val="2"/>
                <c:pt idx="0">
                  <c:v>0.25492412115700047</c:v>
                </c:pt>
                <c:pt idx="1">
                  <c:v>0.25172924143029951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2012 Overall</c:v>
                </c:pt>
                <c:pt idx="1">
                  <c:v>2011 Overall</c:v>
                </c:pt>
              </c:strCache>
            </c:strRef>
          </c:cat>
          <c:val>
            <c:numRef>
              <c:f>Sheet1!$D$2:$D$3</c:f>
              <c:numCache>
                <c:formatCode>###0%</c:formatCode>
                <c:ptCount val="2"/>
                <c:pt idx="0">
                  <c:v>0.16798158814254918</c:v>
                </c:pt>
                <c:pt idx="1">
                  <c:v>0.21367510726353603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2012 Overall</c:v>
                </c:pt>
                <c:pt idx="1">
                  <c:v>2011 Overall</c:v>
                </c:pt>
              </c:strCache>
            </c:strRef>
          </c:cat>
          <c:val>
            <c:numRef>
              <c:f>Sheet1!$E$2:$E$3</c:f>
              <c:numCache>
                <c:formatCode>0%</c:formatCode>
                <c:ptCount val="2"/>
                <c:pt idx="0">
                  <c:v>5.949438967929415E-2</c:v>
                </c:pt>
                <c:pt idx="1">
                  <c:v>6.5106916517719118E-2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4/5 - Difficult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2012 Overall</c:v>
                </c:pt>
                <c:pt idx="1">
                  <c:v>2011 Overall</c:v>
                </c:pt>
              </c:strCache>
            </c:strRef>
          </c:cat>
          <c:val>
            <c:numRef>
              <c:f>Sheet1!$F$2:$F$3</c:f>
              <c:numCache>
                <c:formatCode>###0%</c:formatCode>
                <c:ptCount val="2"/>
                <c:pt idx="0">
                  <c:v>0.11455544729069514</c:v>
                </c:pt>
                <c:pt idx="1">
                  <c:v>8.5087273210580988E-2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37667712"/>
        <c:axId val="137669248"/>
      </c:barChart>
      <c:catAx>
        <c:axId val="137667712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137669248"/>
        <c:crosses val="autoZero"/>
        <c:auto val="1"/>
        <c:lblAlgn val="ctr"/>
        <c:lblOffset val="100"/>
        <c:noMultiLvlLbl val="0"/>
      </c:catAx>
      <c:valAx>
        <c:axId val="13766924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376677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362252445717015"/>
          <c:y val="0.90300230790116698"/>
          <c:w val="0.70808637556669052"/>
          <c:h val="7.709776902887138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78592807478023E-2"/>
          <c:y val="1.6671337692957876E-2"/>
          <c:w val="0.90282140719252213"/>
          <c:h val="0.8842682058810444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57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#,##0%</c:formatCode>
                <c:ptCount val="3"/>
                <c:pt idx="0">
                  <c:v>0.56951216084639911</c:v>
                </c:pt>
                <c:pt idx="1">
                  <c:v>0.60015361699702341</c:v>
                </c:pt>
                <c:pt idx="2">
                  <c:v>0.60424591864387733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30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#,##0%</c:formatCode>
                <c:ptCount val="3"/>
                <c:pt idx="0">
                  <c:v>0.29910599565537305</c:v>
                </c:pt>
                <c:pt idx="1">
                  <c:v>0.27478130770549014</c:v>
                </c:pt>
                <c:pt idx="2">
                  <c:v>0.29476195758426371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#,##0%</c:formatCode>
                <c:ptCount val="3"/>
                <c:pt idx="0">
                  <c:v>0.13138184349822554</c:v>
                </c:pt>
                <c:pt idx="1">
                  <c:v>0.12506506644779894</c:v>
                </c:pt>
                <c:pt idx="2">
                  <c:v>0.10099203869734809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Sheet1!$E$2:$E$4</c:f>
              <c:numCache>
                <c:formatCode>0.0</c:formatCode>
                <c:ptCount val="3"/>
                <c:pt idx="0">
                  <c:v>3.4324094195946664</c:v>
                </c:pt>
                <c:pt idx="1">
                  <c:v>3.4827906055702642</c:v>
                </c:pt>
                <c:pt idx="2">
                  <c:v>3.4891415724252606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7378432"/>
        <c:axId val="137408896"/>
      </c:barChart>
      <c:catAx>
        <c:axId val="1373784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7408896"/>
        <c:crosses val="autoZero"/>
        <c:auto val="1"/>
        <c:lblAlgn val="ctr"/>
        <c:lblOffset val="100"/>
        <c:noMultiLvlLbl val="0"/>
      </c:catAx>
      <c:valAx>
        <c:axId val="137408896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13737843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1741987843624808"/>
          <c:y val="0.91756394857422485"/>
          <c:w val="0.54269627480775429"/>
          <c:h val="7.840451087681843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24070655856444"/>
          <c:y val="1.2306152408914989E-2"/>
          <c:w val="0.85775929344143664"/>
          <c:h val="0.8757936296098589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#,##0%</c:formatCode>
                <c:ptCount val="4"/>
                <c:pt idx="0">
                  <c:v>0.77952755905511795</c:v>
                </c:pt>
                <c:pt idx="1">
                  <c:v>0.6949204202837248</c:v>
                </c:pt>
                <c:pt idx="2">
                  <c:v>0.60433864792298786</c:v>
                </c:pt>
                <c:pt idx="3">
                  <c:v>0.5138206311389264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#,##0%</c:formatCode>
                <c:ptCount val="4"/>
                <c:pt idx="0">
                  <c:v>0.17322834645669244</c:v>
                </c:pt>
                <c:pt idx="1">
                  <c:v>0.2469617266625804</c:v>
                </c:pt>
                <c:pt idx="2">
                  <c:v>0.27156150210588242</c:v>
                </c:pt>
                <c:pt idx="3">
                  <c:v>0.33227491310191404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#,##0%</c:formatCode>
                <c:ptCount val="4"/>
                <c:pt idx="0">
                  <c:v>4.7244094488188851E-2</c:v>
                </c:pt>
                <c:pt idx="1">
                  <c:v>5.8117853053694025E-2</c:v>
                </c:pt>
                <c:pt idx="2">
                  <c:v>0.12409984997113038</c:v>
                </c:pt>
                <c:pt idx="3">
                  <c:v>0.15390445575916001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0.0</c:formatCode>
                <c:ptCount val="4"/>
                <c:pt idx="0">
                  <c:v>3.7600000000000007</c:v>
                </c:pt>
                <c:pt idx="1">
                  <c:v>3.6273261690151002</c:v>
                </c:pt>
                <c:pt idx="2">
                  <c:v>3.4947166647005226</c:v>
                </c:pt>
                <c:pt idx="3">
                  <c:v>3.3417280592281839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37526272"/>
        <c:axId val="137540352"/>
      </c:barChart>
      <c:catAx>
        <c:axId val="137526272"/>
        <c:scaling>
          <c:orientation val="maxMin"/>
        </c:scaling>
        <c:delete val="0"/>
        <c:axPos val="l"/>
        <c:majorTickMark val="out"/>
        <c:minorTickMark val="none"/>
        <c:tickLblPos val="nextTo"/>
        <c:crossAx val="137540352"/>
        <c:crosses val="autoZero"/>
        <c:auto val="1"/>
        <c:lblAlgn val="ctr"/>
        <c:lblOffset val="100"/>
        <c:noMultiLvlLbl val="0"/>
      </c:catAx>
      <c:valAx>
        <c:axId val="137540352"/>
        <c:scaling>
          <c:orientation val="minMax"/>
          <c:max val="1.1200000000000001"/>
        </c:scaling>
        <c:delete val="1"/>
        <c:axPos val="t"/>
        <c:numFmt formatCode="#,##0%" sourceLinked="1"/>
        <c:majorTickMark val="out"/>
        <c:minorTickMark val="none"/>
        <c:tickLblPos val="none"/>
        <c:crossAx val="13752627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4318967319350568"/>
          <c:y val="0.91756394857422485"/>
          <c:w val="0.40665063990894945"/>
          <c:h val="7.8404510876818378E-2"/>
        </c:manualLayout>
      </c:layout>
      <c:overlay val="0"/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78592807478023E-2"/>
          <c:y val="1.6671337692957876E-2"/>
          <c:w val="0.90282140719252213"/>
          <c:h val="0.8842682058810444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57</a:t>
                    </a:r>
                    <a:r>
                      <a:rPr lang="en-US" smtClean="0"/>
                      <a:t>% (-3)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#,##0%</c:formatCode>
                <c:ptCount val="3"/>
                <c:pt idx="0">
                  <c:v>0.56635858877985434</c:v>
                </c:pt>
                <c:pt idx="1">
                  <c:v>0.59552889070317616</c:v>
                </c:pt>
                <c:pt idx="2">
                  <c:v>0.61954240001590333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29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#,##0%</c:formatCode>
                <c:ptCount val="3"/>
                <c:pt idx="0">
                  <c:v>0.28798618489119138</c:v>
                </c:pt>
                <c:pt idx="1">
                  <c:v>0.27519352707442885</c:v>
                </c:pt>
                <c:pt idx="2">
                  <c:v>0.28743301933557502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2000" b="0" i="0" u="none" strike="noStrike" kern="1200" baseline="0">
                        <a:solidFill>
                          <a:prstClr val="white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15</a:t>
                    </a:r>
                    <a:r>
                      <a:rPr lang="en-US" smtClean="0"/>
                      <a:t>% </a:t>
                    </a:r>
                    <a:r>
                      <a:rPr lang="en-US" sz="1800" b="0" i="0" baseline="0" smtClean="0">
                        <a:effectLst/>
                      </a:rPr>
                      <a:t>(+2)</a:t>
                    </a:r>
                    <a:endParaRPr lang="en-US" smtClean="0">
                      <a:effectLst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#,##0%</c:formatCode>
                <c:ptCount val="3"/>
                <c:pt idx="0">
                  <c:v>0.14565522632895031</c:v>
                </c:pt>
                <c:pt idx="1">
                  <c:v>0.12927757337270751</c:v>
                </c:pt>
                <c:pt idx="2">
                  <c:v>9.3024495383478054E-2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Sheet1!$E$2:$E$4</c:f>
              <c:numCache>
                <c:formatCode>0.0</c:formatCode>
                <c:ptCount val="3"/>
                <c:pt idx="0">
                  <c:v>3.4691343509146404</c:v>
                </c:pt>
                <c:pt idx="1">
                  <c:v>3.4924318344730025</c:v>
                </c:pt>
                <c:pt idx="2">
                  <c:v>3.5337459205032435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8047872"/>
        <c:axId val="138049408"/>
      </c:barChart>
      <c:catAx>
        <c:axId val="1380478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8049408"/>
        <c:crosses val="autoZero"/>
        <c:auto val="1"/>
        <c:lblAlgn val="ctr"/>
        <c:lblOffset val="100"/>
        <c:noMultiLvlLbl val="0"/>
      </c:catAx>
      <c:valAx>
        <c:axId val="138049408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13804787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13"/>
          <c:y val="0.91756392346118021"/>
          <c:w val="0.72690680112354389"/>
          <c:h val="7.840451087681843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72123221439438"/>
          <c:y val="1.2306152408914989E-2"/>
          <c:w val="0.86773368789427663"/>
          <c:h val="0.8757936296098589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0.71653543307086576</c:v>
                </c:pt>
                <c:pt idx="1">
                  <c:v>0.64750972012335406</c:v>
                </c:pt>
                <c:pt idx="2">
                  <c:v>0.62463026810944011</c:v>
                </c:pt>
                <c:pt idx="3">
                  <c:v>0.50902568806032544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0.18897637795275535</c:v>
                </c:pt>
                <c:pt idx="1">
                  <c:v>0.26438415954207778</c:v>
                </c:pt>
                <c:pt idx="2">
                  <c:v>0.23493408813389494</c:v>
                </c:pt>
                <c:pt idx="3">
                  <c:v>0.32890969521244029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#,##0%</c:formatCode>
                <c:ptCount val="4"/>
                <c:pt idx="0">
                  <c:v>9.4488188976377702E-2</c:v>
                </c:pt>
                <c:pt idx="1">
                  <c:v>8.8106120334567523E-2</c:v>
                </c:pt>
                <c:pt idx="2">
                  <c:v>0.14043564375666617</c:v>
                </c:pt>
                <c:pt idx="3">
                  <c:v>0.16206461672723144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Central Link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3.7226890756302526</c:v>
                </c:pt>
                <c:pt idx="1">
                  <c:v>3.5745582977832688</c:v>
                </c:pt>
                <c:pt idx="2">
                  <c:v>3.6220015975577486</c:v>
                </c:pt>
                <c:pt idx="3">
                  <c:v>3.3534644699500813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7814400"/>
        <c:axId val="137815936"/>
      </c:barChart>
      <c:catAx>
        <c:axId val="137814400"/>
        <c:scaling>
          <c:orientation val="maxMin"/>
        </c:scaling>
        <c:delete val="0"/>
        <c:axPos val="l"/>
        <c:majorTickMark val="out"/>
        <c:minorTickMark val="none"/>
        <c:tickLblPos val="nextTo"/>
        <c:crossAx val="137815936"/>
        <c:crosses val="autoZero"/>
        <c:auto val="1"/>
        <c:lblAlgn val="ctr"/>
        <c:lblOffset val="100"/>
        <c:noMultiLvlLbl val="0"/>
      </c:catAx>
      <c:valAx>
        <c:axId val="137815936"/>
        <c:scaling>
          <c:orientation val="minMax"/>
          <c:max val="1.1200000000000001"/>
        </c:scaling>
        <c:delete val="1"/>
        <c:axPos val="t"/>
        <c:numFmt formatCode="###0%" sourceLinked="1"/>
        <c:majorTickMark val="out"/>
        <c:minorTickMark val="none"/>
        <c:tickLblPos val="none"/>
        <c:crossAx val="137814400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13"/>
          <c:y val="0.91756392346118021"/>
          <c:w val="0.27150458166413416"/>
          <c:h val="7.84045108768183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25471247912195"/>
          <c:y val="1.5873015873015876E-2"/>
          <c:w val="0.77393939393939404"/>
          <c:h val="0.904232804232804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0.76377952755905487</c:v>
                </c:pt>
                <c:pt idx="1">
                  <c:v>0.68958703942154442</c:v>
                </c:pt>
                <c:pt idx="2">
                  <c:v>0.67211039203374445</c:v>
                </c:pt>
                <c:pt idx="3">
                  <c:v>0.61026100125629623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agree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0.19685039370078683</c:v>
                </c:pt>
                <c:pt idx="1">
                  <c:v>0.25229510752476103</c:v>
                </c:pt>
                <c:pt idx="2">
                  <c:v>0.25780206094957381</c:v>
                </c:pt>
                <c:pt idx="3">
                  <c:v>0.27377000267156526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Don't know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2.3622047244094418E-2</c:v>
                </c:pt>
                <c:pt idx="1">
                  <c:v>3.7489411548044929E-2</c:v>
                </c:pt>
                <c:pt idx="2">
                  <c:v>4.8549945030947797E-2</c:v>
                </c:pt>
                <c:pt idx="3">
                  <c:v>7.0617610343364307E-2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Disagree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Sounder</c:v>
                </c:pt>
                <c:pt idx="2">
                  <c:v>Express Bus</c:v>
                </c:pt>
                <c:pt idx="3">
                  <c:v>Central Link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1.574803149606295E-2</c:v>
                </c:pt>
                <c:pt idx="1">
                  <c:v>2.06284415056491E-2</c:v>
                </c:pt>
                <c:pt idx="2">
                  <c:v>2.1537601985733859E-2</c:v>
                </c:pt>
                <c:pt idx="3">
                  <c:v>4.5351385728775256E-2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7902336"/>
        <c:axId val="137900800"/>
      </c:barChart>
      <c:valAx>
        <c:axId val="13790080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7902336"/>
        <c:crosses val="autoZero"/>
        <c:crossBetween val="between"/>
      </c:valAx>
      <c:catAx>
        <c:axId val="137902336"/>
        <c:scaling>
          <c:orientation val="maxMin"/>
        </c:scaling>
        <c:delete val="0"/>
        <c:axPos val="l"/>
        <c:majorTickMark val="out"/>
        <c:minorTickMark val="none"/>
        <c:tickLblPos val="nextTo"/>
        <c:crossAx val="13790080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5521068957289438"/>
          <c:y val="0.91070053743282098"/>
          <c:w val="0.82625447387258399"/>
          <c:h val="7.3426446694163233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651646385110952"/>
          <c:y val="2.3605587437163587E-2"/>
          <c:w val="0.74621080887616309"/>
          <c:h val="0.8927427821522309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56</a:t>
                    </a:r>
                    <a:r>
                      <a:rPr lang="en-US" smtClean="0"/>
                      <a:t>% (-6)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81</a:t>
                    </a:r>
                    <a:r>
                      <a:rPr lang="en-US" smtClean="0"/>
                      <a:t>% (+6)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61</a:t>
                    </a:r>
                    <a:r>
                      <a:rPr lang="en-US" smtClean="0"/>
                      <a:t>% (-</a:t>
                    </a:r>
                    <a:r>
                      <a:rPr lang="en-US" b="1" smtClean="0"/>
                      <a:t>11</a:t>
                    </a:r>
                    <a:r>
                      <a:rPr lang="en-US" smtClean="0"/>
                      <a:t>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48</a:t>
                    </a:r>
                    <a:r>
                      <a:rPr lang="en-US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Overall 2012</c:v>
                </c:pt>
                <c:pt idx="1">
                  <c:v>Overall 2011</c:v>
                </c:pt>
                <c:pt idx="2">
                  <c:v>Overall 2010</c:v>
                </c:pt>
                <c:pt idx="4">
                  <c:v>Sounder 2012</c:v>
                </c:pt>
                <c:pt idx="5">
                  <c:v>Sounder 2011</c:v>
                </c:pt>
                <c:pt idx="6">
                  <c:v>Sounder 2010</c:v>
                </c:pt>
                <c:pt idx="8">
                  <c:v>C. Link 2012</c:v>
                </c:pt>
                <c:pt idx="9">
                  <c:v>C. Link 2011</c:v>
                </c:pt>
                <c:pt idx="10">
                  <c:v>C. Link 2010</c:v>
                </c:pt>
                <c:pt idx="12">
                  <c:v>Express Bus 2012</c:v>
                </c:pt>
                <c:pt idx="13">
                  <c:v>Express Bus 2011</c:v>
                </c:pt>
                <c:pt idx="14">
                  <c:v>Express Bus 2010</c:v>
                </c:pt>
              </c:strCache>
            </c:strRef>
          </c:cat>
          <c:val>
            <c:numRef>
              <c:f>Sheet1!$B$2:$B$16</c:f>
              <c:numCache>
                <c:formatCode>#,##0%</c:formatCode>
                <c:ptCount val="15"/>
                <c:pt idx="0">
                  <c:v>0.55719874847693229</c:v>
                </c:pt>
                <c:pt idx="1">
                  <c:v>0.61643860479289603</c:v>
                </c:pt>
                <c:pt idx="2">
                  <c:v>0.61664637944177603</c:v>
                </c:pt>
                <c:pt idx="4">
                  <c:v>0.81056796502519168</c:v>
                </c:pt>
                <c:pt idx="5">
                  <c:v>0.74902417428487988</c:v>
                </c:pt>
                <c:pt idx="6">
                  <c:v>0.86051070442410604</c:v>
                </c:pt>
                <c:pt idx="8">
                  <c:v>0.60800968192245353</c:v>
                </c:pt>
                <c:pt idx="9">
                  <c:v>0.71998905648974854</c:v>
                </c:pt>
                <c:pt idx="10">
                  <c:v>0.8830620143903094</c:v>
                </c:pt>
                <c:pt idx="12">
                  <c:v>0.47772836084080128</c:v>
                </c:pt>
                <c:pt idx="13">
                  <c:v>0.53465346534653091</c:v>
                </c:pt>
                <c:pt idx="14">
                  <c:v>0.42500133797000123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34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  <a:r>
                      <a:rPr lang="en-US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32</a:t>
                    </a:r>
                    <a:r>
                      <a:rPr lang="en-US" smtClean="0"/>
                      <a:t>% (+12)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39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Overall 2012</c:v>
                </c:pt>
                <c:pt idx="1">
                  <c:v>Overall 2011</c:v>
                </c:pt>
                <c:pt idx="2">
                  <c:v>Overall 2010</c:v>
                </c:pt>
                <c:pt idx="4">
                  <c:v>Sounder 2012</c:v>
                </c:pt>
                <c:pt idx="5">
                  <c:v>Sounder 2011</c:v>
                </c:pt>
                <c:pt idx="6">
                  <c:v>Sounder 2010</c:v>
                </c:pt>
                <c:pt idx="8">
                  <c:v>C. Link 2012</c:v>
                </c:pt>
                <c:pt idx="9">
                  <c:v>C. Link 2011</c:v>
                </c:pt>
                <c:pt idx="10">
                  <c:v>C. Link 2010</c:v>
                </c:pt>
                <c:pt idx="12">
                  <c:v>Express Bus 2012</c:v>
                </c:pt>
                <c:pt idx="13">
                  <c:v>Express Bus 2011</c:v>
                </c:pt>
                <c:pt idx="14">
                  <c:v>Express Bus 2010</c:v>
                </c:pt>
              </c:strCache>
            </c:strRef>
          </c:cat>
          <c:val>
            <c:numRef>
              <c:f>Sheet1!$C$2:$C$16</c:f>
              <c:numCache>
                <c:formatCode>#,##0%</c:formatCode>
                <c:ptCount val="15"/>
                <c:pt idx="0">
                  <c:v>0.34076303197261659</c:v>
                </c:pt>
                <c:pt idx="1">
                  <c:v>0.29006182096785416</c:v>
                </c:pt>
                <c:pt idx="2">
                  <c:v>0.30187025502126935</c:v>
                </c:pt>
                <c:pt idx="4">
                  <c:v>0.16580161454203884</c:v>
                </c:pt>
                <c:pt idx="5">
                  <c:v>0.22221330695896865</c:v>
                </c:pt>
                <c:pt idx="6">
                  <c:v>0.12259482556473093</c:v>
                </c:pt>
                <c:pt idx="8">
                  <c:v>0.31678824891444518</c:v>
                </c:pt>
                <c:pt idx="9">
                  <c:v>0.20409799750095894</c:v>
                </c:pt>
                <c:pt idx="10">
                  <c:v>0.10401324489530012</c:v>
                </c:pt>
                <c:pt idx="12">
                  <c:v>0.38711972458079447</c:v>
                </c:pt>
                <c:pt idx="13">
                  <c:v>0.34653465346534412</c:v>
                </c:pt>
                <c:pt idx="14">
                  <c:v>0.44439994719814835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(+2)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15"/>
                <c:pt idx="0">
                  <c:v>Overall 2012</c:v>
                </c:pt>
                <c:pt idx="1">
                  <c:v>Overall 2011</c:v>
                </c:pt>
                <c:pt idx="2">
                  <c:v>Overall 2010</c:v>
                </c:pt>
                <c:pt idx="4">
                  <c:v>Sounder 2012</c:v>
                </c:pt>
                <c:pt idx="5">
                  <c:v>Sounder 2011</c:v>
                </c:pt>
                <c:pt idx="6">
                  <c:v>Sounder 2010</c:v>
                </c:pt>
                <c:pt idx="8">
                  <c:v>C. Link 2012</c:v>
                </c:pt>
                <c:pt idx="9">
                  <c:v>C. Link 2011</c:v>
                </c:pt>
                <c:pt idx="10">
                  <c:v>C. Link 2010</c:v>
                </c:pt>
                <c:pt idx="12">
                  <c:v>Express Bus 2012</c:v>
                </c:pt>
                <c:pt idx="13">
                  <c:v>Express Bus 2011</c:v>
                </c:pt>
                <c:pt idx="14">
                  <c:v>Express Bus 2010</c:v>
                </c:pt>
              </c:strCache>
            </c:strRef>
          </c:cat>
          <c:val>
            <c:numRef>
              <c:f>Sheet1!$D$2:$D$16</c:f>
              <c:numCache>
                <c:formatCode>#,##0%</c:formatCode>
                <c:ptCount val="15"/>
                <c:pt idx="0">
                  <c:v>0.1020382195504469</c:v>
                </c:pt>
                <c:pt idx="1">
                  <c:v>9.3499574239245403E-2</c:v>
                </c:pt>
                <c:pt idx="2">
                  <c:v>8.1483280494048543E-2</c:v>
                </c:pt>
                <c:pt idx="4">
                  <c:v>2.3630420432768941E-2</c:v>
                </c:pt>
                <c:pt idx="5">
                  <c:v>2.8762518756152863E-2</c:v>
                </c:pt>
                <c:pt idx="6">
                  <c:v>1.6894470011162763E-2</c:v>
                </c:pt>
                <c:pt idx="8">
                  <c:v>7.520206916310257E-2</c:v>
                </c:pt>
                <c:pt idx="9">
                  <c:v>7.5912946009293644E-2</c:v>
                </c:pt>
                <c:pt idx="10">
                  <c:v>1.2924740714389716E-2</c:v>
                </c:pt>
                <c:pt idx="12">
                  <c:v>0.13515191457840164</c:v>
                </c:pt>
                <c:pt idx="13">
                  <c:v>0.1188118811881181</c:v>
                </c:pt>
                <c:pt idx="14">
                  <c:v>0.13059871483185292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invertIfNegative val="0"/>
          <c:cat>
            <c:strRef>
              <c:f>Sheet1!$A$2:$A$16</c:f>
              <c:strCache>
                <c:ptCount val="15"/>
                <c:pt idx="0">
                  <c:v>Overall 2012</c:v>
                </c:pt>
                <c:pt idx="1">
                  <c:v>Overall 2011</c:v>
                </c:pt>
                <c:pt idx="2">
                  <c:v>Overall 2010</c:v>
                </c:pt>
                <c:pt idx="4">
                  <c:v>Sounder 2012</c:v>
                </c:pt>
                <c:pt idx="5">
                  <c:v>Sounder 2011</c:v>
                </c:pt>
                <c:pt idx="6">
                  <c:v>Sounder 2010</c:v>
                </c:pt>
                <c:pt idx="8">
                  <c:v>C. Link 2012</c:v>
                </c:pt>
                <c:pt idx="9">
                  <c:v>C. Link 2011</c:v>
                </c:pt>
                <c:pt idx="10">
                  <c:v>C. Link 2010</c:v>
                </c:pt>
                <c:pt idx="12">
                  <c:v>Express Bus 2012</c:v>
                </c:pt>
                <c:pt idx="13">
                  <c:v>Express Bus 2011</c:v>
                </c:pt>
                <c:pt idx="14">
                  <c:v>Express Bus 2010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138407936"/>
        <c:axId val="138409472"/>
      </c:barChart>
      <c:catAx>
        <c:axId val="1384079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8409472"/>
        <c:crosses val="autoZero"/>
        <c:auto val="1"/>
        <c:lblAlgn val="ctr"/>
        <c:lblOffset val="100"/>
        <c:noMultiLvlLbl val="0"/>
      </c:catAx>
      <c:valAx>
        <c:axId val="138409472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38407936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2780923407301359"/>
          <c:y val="0.91756392346118021"/>
          <c:w val="0.77219076592698654"/>
          <c:h val="7.84045108768183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0866644865"/>
          <c:y val="2.9255319148936192E-2"/>
          <c:w val="0.72219491333551389"/>
          <c:h val="0.8553993622959080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81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75</a:t>
                    </a:r>
                    <a:r>
                      <a:rPr lang="en-US" smtClean="0"/>
                      <a:t>% (0)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85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Sounder</c:v>
                </c:pt>
                <c:pt idx="1">
                  <c:v>2011 Sounder</c:v>
                </c:pt>
                <c:pt idx="3">
                  <c:v>2012 Central Link</c:v>
                </c:pt>
                <c:pt idx="4">
                  <c:v>2011 Central Link</c:v>
                </c:pt>
                <c:pt idx="6">
                  <c:v>2012 Tacoma Link</c:v>
                </c:pt>
                <c:pt idx="7">
                  <c:v>2011 Tacoma Link</c:v>
                </c:pt>
              </c:strCache>
            </c:strRef>
          </c:cat>
          <c:val>
            <c:numRef>
              <c:f>Sheet1!$B$2:$B$9</c:f>
              <c:numCache>
                <c:formatCode>###0%</c:formatCode>
                <c:ptCount val="8"/>
                <c:pt idx="0">
                  <c:v>0.80968250354648397</c:v>
                </c:pt>
                <c:pt idx="1">
                  <c:v>0.77388285416824676</c:v>
                </c:pt>
                <c:pt idx="3">
                  <c:v>0.74787574087621811</c:v>
                </c:pt>
                <c:pt idx="4">
                  <c:v>0.75120000898347949</c:v>
                </c:pt>
                <c:pt idx="6">
                  <c:v>0.8503937007874014</c:v>
                </c:pt>
                <c:pt idx="7">
                  <c:v>0.8876963552682311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Sounder</c:v>
                </c:pt>
                <c:pt idx="1">
                  <c:v>2011 Sounder</c:v>
                </c:pt>
                <c:pt idx="3">
                  <c:v>2012 Central Link</c:v>
                </c:pt>
                <c:pt idx="4">
                  <c:v>2011 Central Link</c:v>
                </c:pt>
                <c:pt idx="6">
                  <c:v>2012 Tacoma Link</c:v>
                </c:pt>
                <c:pt idx="7">
                  <c:v>2011 Tacoma Link</c:v>
                </c:pt>
              </c:strCache>
            </c:strRef>
          </c:cat>
          <c:val>
            <c:numRef>
              <c:f>Sheet1!$C$2:$C$9</c:f>
              <c:numCache>
                <c:formatCode>###0%</c:formatCode>
                <c:ptCount val="8"/>
                <c:pt idx="0">
                  <c:v>0.10898082650932124</c:v>
                </c:pt>
                <c:pt idx="1">
                  <c:v>0.1484621662008391</c:v>
                </c:pt>
                <c:pt idx="3">
                  <c:v>0.14926072137877117</c:v>
                </c:pt>
                <c:pt idx="4">
                  <c:v>0.16328697313939841</c:v>
                </c:pt>
                <c:pt idx="6">
                  <c:v>8.661417322834622E-2</c:v>
                </c:pt>
                <c:pt idx="7">
                  <c:v>0.10117149095628312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Sounder</c:v>
                </c:pt>
                <c:pt idx="1">
                  <c:v>2011 Sounder</c:v>
                </c:pt>
                <c:pt idx="3">
                  <c:v>2012 Central Link</c:v>
                </c:pt>
                <c:pt idx="4">
                  <c:v>2011 Central Link</c:v>
                </c:pt>
                <c:pt idx="6">
                  <c:v>2012 Tacoma Link</c:v>
                </c:pt>
                <c:pt idx="7">
                  <c:v>2011 Tacoma Link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8.1336669944194459E-2</c:v>
                </c:pt>
                <c:pt idx="1">
                  <c:v>7.7654979630914861E-2</c:v>
                </c:pt>
                <c:pt idx="3">
                  <c:v>0.10286353774501145</c:v>
                </c:pt>
                <c:pt idx="4">
                  <c:v>8.5513017877122066E-2</c:v>
                </c:pt>
                <c:pt idx="6">
                  <c:v>6.2992125984251801E-2</c:v>
                </c:pt>
                <c:pt idx="7">
                  <c:v>1.1132153775486308E-2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2012 Sounder</c:v>
                </c:pt>
                <c:pt idx="1">
                  <c:v>2011 Sounder</c:v>
                </c:pt>
                <c:pt idx="3">
                  <c:v>2012 Central Link</c:v>
                </c:pt>
                <c:pt idx="4">
                  <c:v>2011 Central Link</c:v>
                </c:pt>
                <c:pt idx="6">
                  <c:v>2012 Tacoma Link</c:v>
                </c:pt>
                <c:pt idx="7">
                  <c:v>2011 Tacoma Link</c:v>
                </c:pt>
              </c:strCache>
            </c:strRef>
          </c:cat>
          <c:val>
            <c:numRef>
              <c:f>Sheet1!$E$2:$E$9</c:f>
              <c:numCache>
                <c:formatCode>###0.0</c:formatCode>
                <c:ptCount val="8"/>
                <c:pt idx="0">
                  <c:v>3.85695129290503</c:v>
                </c:pt>
                <c:pt idx="1">
                  <c:v>3.7626315299737296</c:v>
                </c:pt>
                <c:pt idx="3">
                  <c:v>3.7527033010673501</c:v>
                </c:pt>
                <c:pt idx="4">
                  <c:v>3.8866033117930003</c:v>
                </c:pt>
                <c:pt idx="6">
                  <c:v>3.8079999999999994</c:v>
                </c:pt>
                <c:pt idx="7">
                  <c:v>3.7563134570792012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38191232"/>
        <c:axId val="138192768"/>
      </c:barChart>
      <c:catAx>
        <c:axId val="138191232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138192768"/>
        <c:crosses val="autoZero"/>
        <c:auto val="1"/>
        <c:lblAlgn val="ctr"/>
        <c:lblOffset val="100"/>
        <c:noMultiLvlLbl val="0"/>
      </c:catAx>
      <c:valAx>
        <c:axId val="138192768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3819123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6052737873414678"/>
          <c:y val="0.90712800486315448"/>
          <c:w val="0.62398341047063777"/>
          <c:h val="7.636396014327760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0866644865"/>
          <c:y val="2.9255319148936192E-2"/>
          <c:w val="0.72219491333551389"/>
          <c:h val="0.8553993622959080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65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69</a:t>
                    </a:r>
                    <a:r>
                      <a:rPr lang="en-US" smtClean="0"/>
                      <a:t>% (+2)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2012 Express Bus</c:v>
                </c:pt>
                <c:pt idx="1">
                  <c:v>2011 Express Bus</c:v>
                </c:pt>
                <c:pt idx="3">
                  <c:v>2012 Express Bus</c:v>
                </c:pt>
                <c:pt idx="4">
                  <c:v>2011 Express Bus</c:v>
                </c:pt>
              </c:strCache>
            </c:strRef>
          </c:cat>
          <c:val>
            <c:numRef>
              <c:f>Sheet1!$B$2:$B$6</c:f>
              <c:numCache>
                <c:formatCode>###0%</c:formatCode>
                <c:ptCount val="5"/>
                <c:pt idx="0">
                  <c:v>0.65422557464080233</c:v>
                </c:pt>
                <c:pt idx="1">
                  <c:v>0.60535493007562036</c:v>
                </c:pt>
                <c:pt idx="3">
                  <c:v>0.6865737761355184</c:v>
                </c:pt>
                <c:pt idx="4">
                  <c:v>0.67326732673266843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26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18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2012 Express Bus</c:v>
                </c:pt>
                <c:pt idx="1">
                  <c:v>2011 Express Bus</c:v>
                </c:pt>
                <c:pt idx="3">
                  <c:v>2012 Express Bus</c:v>
                </c:pt>
                <c:pt idx="4">
                  <c:v>2011 Express Bus</c:v>
                </c:pt>
              </c:strCache>
            </c:strRef>
          </c:cat>
          <c:val>
            <c:numRef>
              <c:f>Sheet1!$C$2:$C$6</c:f>
              <c:numCache>
                <c:formatCode>###0%</c:formatCode>
                <c:ptCount val="5"/>
                <c:pt idx="0">
                  <c:v>0.26190565920247488</c:v>
                </c:pt>
                <c:pt idx="1">
                  <c:v>0.30144204681316611</c:v>
                </c:pt>
                <c:pt idx="3">
                  <c:v>0.17690805096477913</c:v>
                </c:pt>
                <c:pt idx="4">
                  <c:v>0.21287128712871145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8.090614886731401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8</a:t>
                    </a:r>
                    <a:r>
                      <a:rPr lang="en-US" dirty="0" smtClean="0"/>
                      <a:t>% (-1)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2012 Express Bus</c:v>
                </c:pt>
                <c:pt idx="1">
                  <c:v>2011 Express Bus</c:v>
                </c:pt>
                <c:pt idx="3">
                  <c:v>2012 Express Bus</c:v>
                </c:pt>
                <c:pt idx="4">
                  <c:v>2011 Express Bus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8.3868766156723062E-2</c:v>
                </c:pt>
                <c:pt idx="1">
                  <c:v>9.142094862366526E-2</c:v>
                </c:pt>
                <c:pt idx="3">
                  <c:v>0.13651817289970083</c:v>
                </c:pt>
                <c:pt idx="4" formatCode="#,##0%">
                  <c:v>0.11386138613861319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2012 Express Bus</c:v>
                </c:pt>
                <c:pt idx="1">
                  <c:v>2011 Express Bus</c:v>
                </c:pt>
                <c:pt idx="3">
                  <c:v>2012 Express Bus</c:v>
                </c:pt>
                <c:pt idx="4">
                  <c:v>2011 Express Bus</c:v>
                </c:pt>
              </c:strCache>
            </c:strRef>
          </c:cat>
          <c:val>
            <c:numRef>
              <c:f>Sheet1!$E$2:$E$6</c:f>
              <c:numCache>
                <c:formatCode>###0.0</c:formatCode>
                <c:ptCount val="5"/>
                <c:pt idx="0">
                  <c:v>3.5682734145610548</c:v>
                </c:pt>
                <c:pt idx="1">
                  <c:v>3.537878787878773</c:v>
                </c:pt>
                <c:pt idx="3">
                  <c:v>3.7266258040357454</c:v>
                </c:pt>
                <c:pt idx="4">
                  <c:v>3.7065217391304248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38281728"/>
        <c:axId val="138283264"/>
      </c:barChart>
      <c:catAx>
        <c:axId val="138281728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138283264"/>
        <c:crosses val="autoZero"/>
        <c:auto val="1"/>
        <c:lblAlgn val="ctr"/>
        <c:lblOffset val="100"/>
        <c:noMultiLvlLbl val="0"/>
      </c:catAx>
      <c:valAx>
        <c:axId val="138283264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13828172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6052737873414678"/>
          <c:y val="0.90712800486315448"/>
          <c:w val="0.62398341047063777"/>
          <c:h val="7.636396014327760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28"/>
          <c:y val="3.144654088050321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88E-2"/>
          <c:w val="0.89975709633518808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45000"/>
                      <a:satMod val="155000"/>
                    </a:srgbClr>
                  </a:gs>
                  <a:gs pos="60000">
                    <a:srgbClr val="9FB8CD">
                      <a:shade val="95000"/>
                      <a:satMod val="150000"/>
                    </a:srgbClr>
                  </a:gs>
                  <a:gs pos="100000">
                    <a:srgbClr val="9FB8C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White</c:v>
                </c:pt>
                <c:pt idx="1">
                  <c:v>All Non-white</c:v>
                </c:pt>
                <c:pt idx="2">
                  <c:v>Asian</c:v>
                </c:pt>
                <c:pt idx="3">
                  <c:v>Black</c:v>
                </c:pt>
              </c:strCache>
            </c:strRef>
          </c:cat>
          <c:val>
            <c:numRef>
              <c:f>Sheet1!$B$2:$B$5</c:f>
              <c:numCache>
                <c:formatCode>###0.00</c:formatCode>
                <c:ptCount val="4"/>
                <c:pt idx="0">
                  <c:v>3.6012989874458854</c:v>
                </c:pt>
                <c:pt idx="1">
                  <c:v>3.4877303136236928</c:v>
                </c:pt>
                <c:pt idx="2">
                  <c:v>3.6232131452454457</c:v>
                </c:pt>
                <c:pt idx="3">
                  <c:v>3.3391754666719971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38456448"/>
        <c:axId val="138462336"/>
      </c:barChart>
      <c:catAx>
        <c:axId val="138456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38462336"/>
        <c:crosses val="autoZero"/>
        <c:auto val="1"/>
        <c:lblAlgn val="ctr"/>
        <c:lblOffset val="100"/>
        <c:noMultiLvlLbl val="0"/>
      </c:catAx>
      <c:valAx>
        <c:axId val="138462336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3845644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Express Bus Riders</a:t>
            </a:r>
            <a:endParaRPr lang="en-US" dirty="0"/>
          </a:p>
        </c:rich>
      </c:tx>
      <c:layout>
        <c:manualLayout>
          <c:xMode val="edge"/>
          <c:yMode val="edge"/>
          <c:x val="0.4045101763595340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38"/>
          <c:h val="0.81438805777602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40</a:t>
                    </a:r>
                    <a:r>
                      <a:rPr lang="en-US" smtClean="0"/>
                      <a:t>% (-7)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0.40007695416400046</c:v>
                </c:pt>
                <c:pt idx="1">
                  <c:v>0.4653465346534621</c:v>
                </c:pt>
                <c:pt idx="2">
                  <c:v>0.4131301162187585</c:v>
                </c:pt>
                <c:pt idx="3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47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0.46703768308628701</c:v>
                </c:pt>
                <c:pt idx="1">
                  <c:v>0.42079207920791789</c:v>
                </c:pt>
                <c:pt idx="2">
                  <c:v>0.47886515357653453</c:v>
                </c:pt>
                <c:pt idx="3">
                  <c:v>0.49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 13%</a:t>
                    </a:r>
                    <a:r>
                      <a:rPr lang="en-US" baseline="0" smtClean="0"/>
                      <a:t> (+2)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0.13288536274971266</c:v>
                </c:pt>
                <c:pt idx="1">
                  <c:v>0.11386138613861319</c:v>
                </c:pt>
                <c:pt idx="2">
                  <c:v>0.10800473020470951</c:v>
                </c:pt>
                <c:pt idx="3">
                  <c:v>0.10999999999999999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Sheet1!$E$2:$E$5</c:f>
              <c:numCache>
                <c:formatCode>###0.0</c:formatCode>
                <c:ptCount val="4"/>
                <c:pt idx="0">
                  <c:v>3.2476118098776809</c:v>
                </c:pt>
                <c:pt idx="1">
                  <c:v>3.3609022556390791</c:v>
                </c:pt>
                <c:pt idx="2">
                  <c:v>3.2920648793703768</c:v>
                </c:pt>
                <c:pt idx="3">
                  <c:v>3.28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0776576"/>
        <c:axId val="120778112"/>
      </c:barChart>
      <c:catAx>
        <c:axId val="120776576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120778112"/>
        <c:crosses val="autoZero"/>
        <c:auto val="1"/>
        <c:lblAlgn val="ctr"/>
        <c:lblOffset val="100"/>
        <c:noMultiLvlLbl val="0"/>
      </c:catAx>
      <c:valAx>
        <c:axId val="120778112"/>
        <c:scaling>
          <c:orientation val="minMax"/>
          <c:max val="1.100000000000000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0776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42864944513514758"/>
          <c:h val="7.5833871175939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36382896084178"/>
          <c:y val="2.9255319148936192E-2"/>
          <c:w val="0.81636171039158223"/>
          <c:h val="0.874536237405807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###0%</c:formatCode>
                <c:ptCount val="3"/>
                <c:pt idx="0">
                  <c:v>0.5168146705913893</c:v>
                </c:pt>
                <c:pt idx="1">
                  <c:v>0.51714041888828066</c:v>
                </c:pt>
                <c:pt idx="2">
                  <c:v>0.58522062487210713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###0%</c:formatCode>
                <c:ptCount val="3"/>
                <c:pt idx="0">
                  <c:v>0.31871999385002542</c:v>
                </c:pt>
                <c:pt idx="1">
                  <c:v>0.32819739043325746</c:v>
                </c:pt>
                <c:pt idx="2">
                  <c:v>0.28824762375992719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5F5643">
                      <a:shade val="45000"/>
                      <a:satMod val="155000"/>
                    </a:srgbClr>
                  </a:gs>
                  <a:gs pos="60000">
                    <a:srgbClr val="5F5643">
                      <a:shade val="95000"/>
                      <a:satMod val="150000"/>
                    </a:srgbClr>
                  </a:gs>
                  <a:gs pos="100000">
                    <a:srgbClr val="5F564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0.1644653355585837</c:v>
                </c:pt>
                <c:pt idx="1">
                  <c:v>0.15466218182877153</c:v>
                </c:pt>
                <c:pt idx="2">
                  <c:v>0.12653166613737038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Sheet1!$E$2:$E$4</c:f>
              <c:numCache>
                <c:formatCode>#,##0.0</c:formatCode>
                <c:ptCount val="3"/>
                <c:pt idx="0">
                  <c:v>3.3592090439355355</c:v>
                </c:pt>
                <c:pt idx="1">
                  <c:v>3.3605801806335025</c:v>
                </c:pt>
                <c:pt idx="2">
                  <c:v>3.4597361129757522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38541696"/>
        <c:axId val="138555776"/>
      </c:barChart>
      <c:catAx>
        <c:axId val="1385416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8555776"/>
        <c:crosses val="autoZero"/>
        <c:auto val="1"/>
        <c:lblAlgn val="ctr"/>
        <c:lblOffset val="100"/>
        <c:noMultiLvlLbl val="0"/>
      </c:catAx>
      <c:valAx>
        <c:axId val="138555776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38541696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3579287454539036"/>
          <c:y val="0.9038838794344255"/>
          <c:w val="0.36129915374927912"/>
          <c:h val="7.46107442214884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36382896084178"/>
          <c:y val="2.9255319148936192E-2"/>
          <c:w val="0.81636171039158223"/>
          <c:h val="0.874536237405807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0.68090987881905496</c:v>
                </c:pt>
                <c:pt idx="1">
                  <c:v>0.65163853303175312</c:v>
                </c:pt>
                <c:pt idx="2">
                  <c:v>0.60629921259842479</c:v>
                </c:pt>
                <c:pt idx="3">
                  <c:v>0.393958127967108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0.26493294354333047</c:v>
                </c:pt>
                <c:pt idx="1">
                  <c:v>0.24189328187127435</c:v>
                </c:pt>
                <c:pt idx="2">
                  <c:v>0.31496062992125906</c:v>
                </c:pt>
                <c:pt idx="3">
                  <c:v>0.36296224565164542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5F5643">
                      <a:shade val="45000"/>
                      <a:satMod val="155000"/>
                    </a:srgbClr>
                  </a:gs>
                  <a:gs pos="60000">
                    <a:srgbClr val="5F5643">
                      <a:shade val="95000"/>
                      <a:satMod val="150000"/>
                    </a:srgbClr>
                  </a:gs>
                  <a:gs pos="100000">
                    <a:srgbClr val="5F564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5.4157177637615878E-2</c:v>
                </c:pt>
                <c:pt idx="1">
                  <c:v>0.10646818509697167</c:v>
                </c:pt>
                <c:pt idx="2">
                  <c:v>7.8740157480314737E-2</c:v>
                </c:pt>
                <c:pt idx="3">
                  <c:v>0.24307962638124353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Sounder Rail</c:v>
                </c:pt>
                <c:pt idx="2">
                  <c:v>Tacoma Link Light Rail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3.6326101984148931</c:v>
                </c:pt>
                <c:pt idx="1">
                  <c:v>3.5247657447360465</c:v>
                </c:pt>
                <c:pt idx="2">
                  <c:v>3.5196850393700787</c:v>
                </c:pt>
                <c:pt idx="3">
                  <c:v>3.1584995506490285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38665344"/>
        <c:axId val="138675328"/>
      </c:barChart>
      <c:catAx>
        <c:axId val="138665344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138675328"/>
        <c:crosses val="autoZero"/>
        <c:auto val="1"/>
        <c:lblAlgn val="ctr"/>
        <c:lblOffset val="100"/>
        <c:noMultiLvlLbl val="0"/>
      </c:catAx>
      <c:valAx>
        <c:axId val="138675328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38665344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3579287454539036"/>
          <c:y val="0.9038838794344255"/>
          <c:w val="0.36129915374927912"/>
          <c:h val="7.46107442214884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Sounder Riders Only</a:t>
            </a:r>
            <a:endParaRPr lang="en-US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292080081918012"/>
          <c:y val="9.1508469280715349E-2"/>
          <c:w val="0.8970791991808198"/>
          <c:h val="0.81228306778962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78</a:t>
                    </a:r>
                    <a:r>
                      <a:rPr lang="en-US" smtClean="0"/>
                      <a:t>% (+11)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2011</c:v>
                </c:pt>
              </c:numCache>
            </c:numRef>
          </c:cat>
          <c:val>
            <c:numRef>
              <c:f>Sheet1!$B$2:$B$3</c:f>
              <c:numCache>
                <c:formatCode>###0%</c:formatCode>
                <c:ptCount val="2"/>
                <c:pt idx="0">
                  <c:v>0.77514892764840992</c:v>
                </c:pt>
                <c:pt idx="1">
                  <c:v>0.6711887688220376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11</a:t>
                    </a:r>
                    <a:r>
                      <a:rPr lang="en-US" sz="1600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2011</c:v>
                </c:pt>
              </c:numCache>
            </c:numRef>
          </c:cat>
          <c:val>
            <c:numRef>
              <c:f>Sheet1!$C$2:$C$3</c:f>
              <c:numCache>
                <c:formatCode>###0%</c:formatCode>
                <c:ptCount val="2"/>
                <c:pt idx="0">
                  <c:v>0.11246355299049879</c:v>
                </c:pt>
                <c:pt idx="1">
                  <c:v>0.16495938044596872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5F5643">
                      <a:shade val="45000"/>
                      <a:satMod val="155000"/>
                    </a:srgbClr>
                  </a:gs>
                  <a:gs pos="60000">
                    <a:srgbClr val="5F5643">
                      <a:shade val="95000"/>
                      <a:satMod val="150000"/>
                    </a:srgbClr>
                  </a:gs>
                  <a:gs pos="100000">
                    <a:srgbClr val="5F564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11</a:t>
                    </a:r>
                    <a:r>
                      <a:rPr lang="en-US" sz="1600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2011</c:v>
                </c:pt>
              </c:numCache>
            </c:numRef>
          </c:cat>
          <c:val>
            <c:numRef>
              <c:f>Sheet1!$D$2:$D$3</c:f>
              <c:numCache>
                <c:formatCode>0%</c:formatCode>
                <c:ptCount val="2"/>
                <c:pt idx="0">
                  <c:v>0.11238751936109112</c:v>
                </c:pt>
                <c:pt idx="1">
                  <c:v>0.16385185073199426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2011</c:v>
                </c:pt>
              </c:numCache>
            </c:numRef>
          </c:cat>
          <c:val>
            <c:numRef>
              <c:f>Sheet1!$E$2:$E$3</c:f>
              <c:numCache>
                <c:formatCode>###0.0</c:formatCode>
                <c:ptCount val="2"/>
                <c:pt idx="0">
                  <c:v>3.791102587694847</c:v>
                </c:pt>
                <c:pt idx="1">
                  <c:v>3.6552519009073214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39084160"/>
        <c:axId val="139085696"/>
      </c:barChart>
      <c:catAx>
        <c:axId val="1390841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9085696"/>
        <c:crosses val="autoZero"/>
        <c:auto val="1"/>
        <c:lblAlgn val="ctr"/>
        <c:lblOffset val="100"/>
        <c:noMultiLvlLbl val="0"/>
      </c:catAx>
      <c:valAx>
        <c:axId val="139085696"/>
        <c:scaling>
          <c:orientation val="minMax"/>
          <c:max val="1.12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39084160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3579287454539036"/>
          <c:y val="0.9038838794344255"/>
          <c:w val="0.36129915374927912"/>
          <c:h val="7.461074422148844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972106895728946"/>
          <c:y val="0.12114976699341155"/>
          <c:w val="0.8902789310427105"/>
          <c:h val="0.875793629609858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12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#,##0%</c:formatCode>
                <c:ptCount val="3"/>
                <c:pt idx="0">
                  <c:v>0.11634305489328213</c:v>
                </c:pt>
                <c:pt idx="1">
                  <c:v>0.11323935689014156</c:v>
                </c:pt>
                <c:pt idx="2">
                  <c:v>0.26335047111823634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82</a:t>
                    </a:r>
                    <a:r>
                      <a:rPr lang="en-US" smtClean="0"/>
                      <a:t>% (0)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#,##0%</c:formatCode>
                <c:ptCount val="3"/>
                <c:pt idx="0">
                  <c:v>0.82285603411868025</c:v>
                </c:pt>
                <c:pt idx="1">
                  <c:v>0.82281941574455819</c:v>
                </c:pt>
                <c:pt idx="2">
                  <c:v>0.66896867035421426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#,##0%</c:formatCode>
                <c:ptCount val="3"/>
                <c:pt idx="0" formatCode="###0%">
                  <c:v>6.0800910988035639E-2</c:v>
                </c:pt>
                <c:pt idx="1">
                  <c:v>6.3941218515616099E-2</c:v>
                </c:pt>
                <c:pt idx="2">
                  <c:v>6.7680771534782622E-2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38874880"/>
        <c:axId val="138876416"/>
      </c:barChart>
      <c:catAx>
        <c:axId val="1388748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8876416"/>
        <c:crosses val="autoZero"/>
        <c:auto val="1"/>
        <c:lblAlgn val="ctr"/>
        <c:lblOffset val="100"/>
        <c:noMultiLvlLbl val="0"/>
      </c:catAx>
      <c:valAx>
        <c:axId val="13887641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8874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854438081603445"/>
          <c:y val="2.369382398628744E-2"/>
          <c:w val="0.65442638988308277"/>
          <c:h val="0.119220900958808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35E-2"/>
          <c:y val="1.2306152408914989E-2"/>
          <c:w val="0.96755162241888615"/>
          <c:h val="0.875793629609858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FB8CD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0.11956644389895041</c:v>
                </c:pt>
                <c:pt idx="1">
                  <c:v>0.11848157475253757</c:v>
                </c:pt>
                <c:pt idx="2">
                  <c:v>0.10527050676080899</c:v>
                </c:pt>
                <c:pt idx="3">
                  <c:v>7.8740157480314737E-2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0.79563768230398568</c:v>
                </c:pt>
                <c:pt idx="1">
                  <c:v>0.85234267982298573</c:v>
                </c:pt>
                <c:pt idx="2">
                  <c:v>0.85408433516211657</c:v>
                </c:pt>
                <c:pt idx="3">
                  <c:v>0.89763779527559007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 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8.4795873797064755E-2</c:v>
                </c:pt>
                <c:pt idx="1">
                  <c:v>2.9175745424477522E-2</c:v>
                </c:pt>
                <c:pt idx="2">
                  <c:v>4.0645158077074243E-2</c:v>
                </c:pt>
                <c:pt idx="3">
                  <c:v>2.3622047244094418E-2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39029120"/>
        <c:axId val="139035008"/>
      </c:barChart>
      <c:catAx>
        <c:axId val="139029120"/>
        <c:scaling>
          <c:orientation val="maxMin"/>
        </c:scaling>
        <c:delete val="0"/>
        <c:axPos val="l"/>
        <c:majorTickMark val="out"/>
        <c:minorTickMark val="none"/>
        <c:tickLblPos val="nextTo"/>
        <c:crossAx val="139035008"/>
        <c:crosses val="autoZero"/>
        <c:auto val="1"/>
        <c:lblAlgn val="ctr"/>
        <c:lblOffset val="100"/>
        <c:noMultiLvlLbl val="0"/>
      </c:catAx>
      <c:valAx>
        <c:axId val="13903500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0291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6521104748270097"/>
          <c:y val="0.90464633658080884"/>
          <c:w val="0.63321426867096153"/>
          <c:h val="7.84045108768183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618027476295195"/>
          <c:y val="7.8367979002624683E-2"/>
          <c:w val="0.74279870421602712"/>
          <c:h val="0.668298687664042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well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0.45978197558447931</c:v>
                </c:pt>
                <c:pt idx="1">
                  <c:v>0.62992125984251934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well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Sheet1!$C$2:$C$3</c:f>
              <c:numCache>
                <c:formatCode>###0%</c:formatCode>
                <c:ptCount val="2"/>
                <c:pt idx="0">
                  <c:v>0.3104010061518212</c:v>
                </c:pt>
                <c:pt idx="1">
                  <c:v>0.21259842519684982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well/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0.22981701826370088</c:v>
                </c:pt>
                <c:pt idx="1">
                  <c:v>0.1574803149606295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39478144"/>
        <c:axId val="139479680"/>
      </c:barChart>
      <c:catAx>
        <c:axId val="139478144"/>
        <c:scaling>
          <c:orientation val="maxMin"/>
        </c:scaling>
        <c:delete val="0"/>
        <c:axPos val="l"/>
        <c:majorTickMark val="none"/>
        <c:minorTickMark val="none"/>
        <c:tickLblPos val="nextTo"/>
        <c:crossAx val="139479680"/>
        <c:crosses val="autoZero"/>
        <c:auto val="1"/>
        <c:lblAlgn val="ctr"/>
        <c:lblOffset val="100"/>
        <c:noMultiLvlLbl val="0"/>
      </c:catAx>
      <c:valAx>
        <c:axId val="13947968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4781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304367359485469"/>
          <c:y val="0.81496535433070871"/>
          <c:w val="0.71295169184932961"/>
          <c:h val="0.185034645669291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4750945122685356"/>
          <c:y val="0.13452843394575678"/>
          <c:w val="0.75249054877314658"/>
          <c:h val="0.631349081364829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easy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0.75463823454642331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easy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0.18014786089639595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Difficult/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6.5213904557181443E-2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39527296"/>
        <c:axId val="139528832"/>
      </c:barChart>
      <c:catAx>
        <c:axId val="139527296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139528832"/>
        <c:crosses val="autoZero"/>
        <c:auto val="1"/>
        <c:lblAlgn val="ctr"/>
        <c:lblOffset val="100"/>
        <c:noMultiLvlLbl val="0"/>
      </c:catAx>
      <c:valAx>
        <c:axId val="1395288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5272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352415407533523"/>
          <c:y val="0.83469335083114615"/>
          <c:w val="0.78175901177490437"/>
          <c:h val="0.1319733158355205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35E-2"/>
          <c:y val="3.4528433945756769E-2"/>
          <c:w val="0.96755162241888615"/>
          <c:h val="0.7313490813648294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0.58295841106339208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0.27490917227736827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0.14213241665924081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37084928"/>
        <c:axId val="137086464"/>
      </c:barChart>
      <c:catAx>
        <c:axId val="137084928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137086464"/>
        <c:crosses val="autoZero"/>
        <c:auto val="1"/>
        <c:lblAlgn val="ctr"/>
        <c:lblOffset val="100"/>
        <c:noMultiLvlLbl val="0"/>
      </c:catAx>
      <c:valAx>
        <c:axId val="13708646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70849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9470100021281126E-2"/>
          <c:y val="0.83469335083114615"/>
          <c:w val="0.88262136151899939"/>
          <c:h val="0.1319733158355205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35E-2"/>
          <c:y val="0"/>
          <c:w val="0.96755162241888615"/>
          <c:h val="0.8765110827030900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0.47253274063182649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0.34253843988672306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#,##0%</c:formatCode>
                <c:ptCount val="1"/>
                <c:pt idx="0">
                  <c:v>0.18492881948145193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137162752"/>
        <c:axId val="137164288"/>
      </c:barChart>
      <c:catAx>
        <c:axId val="137162752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137164288"/>
        <c:crosses val="autoZero"/>
        <c:auto val="1"/>
        <c:lblAlgn val="ctr"/>
        <c:lblOffset val="100"/>
        <c:noMultiLvlLbl val="0"/>
      </c:catAx>
      <c:valAx>
        <c:axId val="13716428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71627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6780638906623186E-2"/>
          <c:y val="0.77012506917305501"/>
          <c:w val="0.89100328675131801"/>
          <c:h val="0.18901456816709641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58828441899309"/>
          <c:y val="5.9951140722794269E-2"/>
          <c:w val="0.88007086614173224"/>
          <c:h val="0.8037443973349486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trip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###0%</c:formatCode>
                <c:ptCount val="3"/>
                <c:pt idx="0" formatCode="0%">
                  <c:v>8.9571336016246381E-2</c:v>
                </c:pt>
                <c:pt idx="1">
                  <c:v>4.7472069548457577E-2</c:v>
                </c:pt>
                <c:pt idx="2" formatCode="0%">
                  <c:v>0.14573005352588522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###0%</c:formatCode>
                <c:ptCount val="3"/>
                <c:pt idx="0" formatCode="0%">
                  <c:v>0.24536681429938706</c:v>
                </c:pt>
                <c:pt idx="1">
                  <c:v>0.19633749703953488</c:v>
                </c:pt>
                <c:pt idx="2" formatCode="0%">
                  <c:v>0.5818433865760767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###0%</c:formatCode>
                <c:ptCount val="3"/>
                <c:pt idx="0" formatCode="0%">
                  <c:v>0.47148355897567595</c:v>
                </c:pt>
                <c:pt idx="1">
                  <c:v>0.57888412946009327</c:v>
                </c:pt>
                <c:pt idx="2" formatCode="0%">
                  <c:v>0.19914841630369667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Never/ DK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Sheet1!$E$2:$E$4</c:f>
              <c:numCache>
                <c:formatCode>0%</c:formatCode>
                <c:ptCount val="3"/>
                <c:pt idx="0">
                  <c:v>0.19357829070869184</c:v>
                </c:pt>
                <c:pt idx="1">
                  <c:v>0.17730629849612495</c:v>
                </c:pt>
                <c:pt idx="2">
                  <c:v>7.327784039477421E-2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9863552"/>
        <c:axId val="139862016"/>
      </c:barChart>
      <c:valAx>
        <c:axId val="139862016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39863552"/>
        <c:crosses val="autoZero"/>
        <c:crossBetween val="between"/>
      </c:valAx>
      <c:catAx>
        <c:axId val="139863552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13986201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5655416368408495"/>
          <c:y val="0.91344821320411884"/>
          <c:w val="0.82477046051061809"/>
          <c:h val="7.1167171411265898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Central Link Riders</a:t>
            </a:r>
            <a:endParaRPr lang="en-US" dirty="0"/>
          </a:p>
        </c:rich>
      </c:tx>
      <c:layout>
        <c:manualLayout>
          <c:xMode val="edge"/>
          <c:yMode val="edge"/>
          <c:x val="0.4045101763595340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38"/>
          <c:h val="0.81438805777602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54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0.53630770224757585</c:v>
                </c:pt>
                <c:pt idx="1">
                  <c:v>0.50091978570320117</c:v>
                </c:pt>
                <c:pt idx="2">
                  <c:v>0.68532453413498384</c:v>
                </c:pt>
                <c:pt idx="3">
                  <c:v>0.48986486486486486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32</a:t>
                    </a:r>
                    <a:r>
                      <a:rPr lang="en-US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0.32341680747699703</c:v>
                </c:pt>
                <c:pt idx="1">
                  <c:v>0.37034543516786672</c:v>
                </c:pt>
                <c:pt idx="2">
                  <c:v>0.23370863112162982</c:v>
                </c:pt>
                <c:pt idx="3">
                  <c:v>0.35472972972972966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0.14027549027542816</c:v>
                </c:pt>
                <c:pt idx="1">
                  <c:v>0.12873477912892889</c:v>
                </c:pt>
                <c:pt idx="2">
                  <c:v>8.0966834743385563E-2</c:v>
                </c:pt>
                <c:pt idx="3">
                  <c:v>0.1554054054054054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Sheet1!$E$2:$E$5</c:f>
              <c:numCache>
                <c:formatCode>0.0</c:formatCode>
                <c:ptCount val="4"/>
                <c:pt idx="0">
                  <c:v>3.4</c:v>
                </c:pt>
                <c:pt idx="1">
                  <c:v>3.4</c:v>
                </c:pt>
                <c:pt idx="2">
                  <c:v>3.6</c:v>
                </c:pt>
                <c:pt idx="3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1097216"/>
        <c:axId val="121385728"/>
      </c:barChart>
      <c:catAx>
        <c:axId val="121097216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121385728"/>
        <c:crosses val="autoZero"/>
        <c:auto val="1"/>
        <c:lblAlgn val="ctr"/>
        <c:lblOffset val="100"/>
        <c:noMultiLvlLbl val="0"/>
      </c:catAx>
      <c:valAx>
        <c:axId val="121385728"/>
        <c:scaling>
          <c:orientation val="minMax"/>
          <c:max val="1.100000000000000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1097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42864944513514758"/>
          <c:h val="7.5833871175939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641058381215874E-2"/>
          <c:y val="1.5547093498558581E-2"/>
          <c:w val="0.90075689863091435"/>
          <c:h val="0.8062632847123617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74</a:t>
                    </a:r>
                    <a:r>
                      <a:rPr lang="en-US" smtClean="0"/>
                      <a:t>% (0)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strCache>
            </c:strRef>
          </c:cat>
          <c:val>
            <c:numRef>
              <c:f>Sheet1!$B$2:$D$2</c:f>
              <c:numCache>
                <c:formatCode>###0%</c:formatCode>
                <c:ptCount val="3"/>
                <c:pt idx="0">
                  <c:v>0.73804782517596035</c:v>
                </c:pt>
                <c:pt idx="1">
                  <c:v>0.7400000000000001</c:v>
                </c:pt>
                <c:pt idx="2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6516516516516519E-2"/>
                  <c:y val="-2.7313798889892866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22</a:t>
                    </a:r>
                    <a:r>
                      <a:rPr lang="en-US" dirty="0" smtClean="0"/>
                      <a:t>% (0)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strCache>
            </c:strRef>
          </c:cat>
          <c:val>
            <c:numRef>
              <c:f>Sheet1!$B$3:$D$3</c:f>
              <c:numCache>
                <c:formatCode>###0%</c:formatCode>
                <c:ptCount val="3"/>
                <c:pt idx="0">
                  <c:v>0.22244206754679374</c:v>
                </c:pt>
                <c:pt idx="1">
                  <c:v>0.22</c:v>
                </c:pt>
                <c:pt idx="2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3832730369266E-3"/>
                  <c:y val="-2.7315950260315826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</a:t>
                    </a:r>
                    <a:r>
                      <a:rPr lang="en-US" dirty="0" smtClean="0"/>
                      <a:t>% (0)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030030030030034E-3"/>
                  <c:y val="2.73353125941224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0090090090089031E-3"/>
                  <c:y val="5.464480874316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018018018018021E-2"/>
                  <c:y val="-5.4642657372746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strCache>
            </c:strRef>
          </c:cat>
          <c:val>
            <c:numRef>
              <c:f>Sheet1!$B$4:$D$4</c:f>
              <c:numCache>
                <c:formatCode>####%</c:formatCode>
                <c:ptCount val="3"/>
                <c:pt idx="0" formatCode="###0%">
                  <c:v>3.1994652946136279E-2</c:v>
                </c:pt>
                <c:pt idx="1">
                  <c:v>3.0000000000000002E-2</c:v>
                </c:pt>
                <c:pt idx="2" formatCode="###0%">
                  <c:v>2.0000000000000004E-2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40026240"/>
        <c:axId val="140027776"/>
      </c:barChart>
      <c:catAx>
        <c:axId val="1400262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40027776"/>
        <c:crosses val="autoZero"/>
        <c:auto val="1"/>
        <c:lblAlgn val="ctr"/>
        <c:lblOffset val="100"/>
        <c:noMultiLvlLbl val="0"/>
      </c:catAx>
      <c:valAx>
        <c:axId val="140027776"/>
        <c:scaling>
          <c:orientation val="minMax"/>
          <c:max val="1.05"/>
          <c:min val="0"/>
        </c:scaling>
        <c:delete val="0"/>
        <c:axPos val="t"/>
        <c:numFmt formatCode="0%" sourceLinked="1"/>
        <c:majorTickMark val="out"/>
        <c:minorTickMark val="none"/>
        <c:tickLblPos val="nextTo"/>
        <c:crossAx val="14002624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3871745761509521E-2"/>
          <c:y val="0.90777268620111062"/>
          <c:w val="0.86326405145302798"/>
          <c:h val="7.5833871175939094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59E-2"/>
          <c:y val="0"/>
          <c:w val="0.96755162241888715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73</a:t>
                    </a:r>
                    <a:r>
                      <a:rPr lang="en-US" smtClean="0"/>
                      <a:t>% (-2)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Sheet1!$B$2:$B$4</c:f>
              <c:numCache>
                <c:formatCode>###0%</c:formatCode>
                <c:ptCount val="3"/>
                <c:pt idx="0">
                  <c:v>0.73494920286067544</c:v>
                </c:pt>
                <c:pt idx="1">
                  <c:v>0.7489856338281089</c:v>
                </c:pt>
                <c:pt idx="2">
                  <c:v>0.78767457325821677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26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Sheet1!$C$2:$C$4</c:f>
              <c:numCache>
                <c:formatCode>###0%</c:formatCode>
                <c:ptCount val="3"/>
                <c:pt idx="0">
                  <c:v>0.25893464222665519</c:v>
                </c:pt>
                <c:pt idx="1">
                  <c:v>0.23113085929171698</c:v>
                </c:pt>
                <c:pt idx="2">
                  <c:v>0.20655146771598429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Unsafe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4.2677437135481928E-3</c:v>
                </c:pt>
                <c:pt idx="1">
                  <c:v>2.7994760174614376E-3</c:v>
                </c:pt>
                <c:pt idx="2">
                  <c:v>2.6629684891147044E-3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numRef>
              <c:f>Sheet1!$A$2:$A$4</c:f>
              <c:numCache>
                <c:formatCode>0</c:formatCode>
                <c:ptCount val="3"/>
                <c:pt idx="0">
                  <c:v>2012</c:v>
                </c:pt>
                <c:pt idx="1">
                  <c:v>2011</c:v>
                </c:pt>
                <c:pt idx="2">
                  <c:v>2010</c:v>
                </c:pt>
              </c:numCache>
            </c:numRef>
          </c:cat>
          <c:val>
            <c:numRef>
              <c:f>Sheet1!$E$2:$E$4</c:f>
              <c:numCache>
                <c:formatCode>###0%</c:formatCode>
                <c:ptCount val="3"/>
                <c:pt idx="0">
                  <c:v>1.848411199116561E-3</c:v>
                </c:pt>
                <c:pt idx="1">
                  <c:v>1.7084022013030629E-2</c:v>
                </c:pt>
                <c:pt idx="2">
                  <c:v>3.1109053056070689E-3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140053888"/>
        <c:axId val="140076160"/>
      </c:barChart>
      <c:catAx>
        <c:axId val="140053888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140076160"/>
        <c:crosses val="autoZero"/>
        <c:auto val="1"/>
        <c:lblAlgn val="ctr"/>
        <c:lblOffset val="100"/>
        <c:noMultiLvlLbl val="0"/>
      </c:catAx>
      <c:valAx>
        <c:axId val="14007616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400538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22240380329825"/>
          <c:y val="0.91756392346118021"/>
          <c:w val="0.80883623037686325"/>
          <c:h val="6.3827646544181979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05"/>
          <c:h val="0.796188074146981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 formatCode="###0%">
                  <c:v>0.75355983385207592</c:v>
                </c:pt>
                <c:pt idx="1">
                  <c:v>0.77168999648827796</c:v>
                </c:pt>
                <c:pt idx="2" formatCode="#,##0%">
                  <c:v>0.89025722196916557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 formatCode="###0%">
                  <c:v>0.20283386964385061</c:v>
                </c:pt>
                <c:pt idx="1">
                  <c:v>0.19062839432570747</c:v>
                </c:pt>
                <c:pt idx="2" formatCode="#,##0%">
                  <c:v>8.6329381007333603E-2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 formatCode="###0%">
                  <c:v>3.0453636823792034E-2</c:v>
                </c:pt>
                <c:pt idx="1">
                  <c:v>1.8100688461130061E-2</c:v>
                </c:pt>
                <c:pt idx="2" formatCode="#,##0%">
                  <c:v>8.9190027245022226E-3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Sheet1!$B$5:$D$5</c:f>
              <c:numCache>
                <c:formatCode>0%</c:formatCode>
                <c:ptCount val="3"/>
                <c:pt idx="0" formatCode="###0%">
                  <c:v>1.3152659680282709E-2</c:v>
                </c:pt>
                <c:pt idx="1">
                  <c:v>1.958092072488499E-2</c:v>
                </c:pt>
                <c:pt idx="2" formatCode="#,##0%">
                  <c:v>1.4494394298997857E-2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40122368"/>
        <c:axId val="140144640"/>
      </c:barChart>
      <c:catAx>
        <c:axId val="1401223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40144640"/>
        <c:crosses val="autoZero"/>
        <c:auto val="1"/>
        <c:lblAlgn val="ctr"/>
        <c:lblOffset val="100"/>
        <c:noMultiLvlLbl val="0"/>
      </c:catAx>
      <c:valAx>
        <c:axId val="14014464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401223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8900688089664472"/>
          <c:y val="0.84110603674540685"/>
          <c:w val="0.8063077250478824"/>
          <c:h val="0.1588939632545932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05"/>
          <c:h val="0.759150870030135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5015015015019E-3"/>
                  <c:y val="1.234567901234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 formatCode="###0%">
                  <c:v>0.73309279535977923</c:v>
                </c:pt>
                <c:pt idx="1">
                  <c:v>0.76985042508187329</c:v>
                </c:pt>
                <c:pt idx="2" formatCode="#,##0%">
                  <c:v>0.84846039636161419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 formatCode="###0%">
                  <c:v>0.24982238685728148</c:v>
                </c:pt>
                <c:pt idx="1">
                  <c:v>0.21204888645699679</c:v>
                </c:pt>
                <c:pt idx="2" formatCode="#,##0%">
                  <c:v>0.14088142728665703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Central Link</c:v>
                </c:pt>
                <c:pt idx="1">
                  <c:v>2011 Central Link2</c:v>
                </c:pt>
                <c:pt idx="2">
                  <c:v>2010 Central Link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 formatCode="###0%">
                  <c:v>1.0896957761445288E-2</c:v>
                </c:pt>
                <c:pt idx="1">
                  <c:v>1.8100688461130061E-2</c:v>
                </c:pt>
                <c:pt idx="2">
                  <c:v>1.0658176351727869E-2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9622656"/>
        <c:axId val="139640832"/>
      </c:barChart>
      <c:catAx>
        <c:axId val="1396226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9640832"/>
        <c:crosses val="autoZero"/>
        <c:auto val="1"/>
        <c:lblAlgn val="ctr"/>
        <c:lblOffset val="100"/>
        <c:noMultiLvlLbl val="0"/>
      </c:catAx>
      <c:valAx>
        <c:axId val="1396408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62265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7849637038613425"/>
          <c:y val="0.81518032468163693"/>
          <c:w val="0.57297592868459035"/>
          <c:h val="0.15638670166229224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05"/>
          <c:h val="0.759150870030135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5015015015019E-3"/>
                  <c:y val="1.234567901234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 formatCode="###0%">
                  <c:v>0.84908873217677971</c:v>
                </c:pt>
                <c:pt idx="1">
                  <c:v>0.79478525836787728</c:v>
                </c:pt>
                <c:pt idx="2" formatCode="#,##0%">
                  <c:v>0.91983760527656566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 formatCode="###0%">
                  <c:v>0.14957572248927278</c:v>
                </c:pt>
                <c:pt idx="1">
                  <c:v>0.18886084775754278</c:v>
                </c:pt>
                <c:pt idx="2" formatCode="#,##0%">
                  <c:v>7.3771815913011074E-2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 formatCode="###0%">
                  <c:v>1.3355453339475075E-3</c:v>
                </c:pt>
                <c:pt idx="1">
                  <c:v>1.6353893874580812E-2</c:v>
                </c:pt>
                <c:pt idx="2">
                  <c:v>6.3905788104231063E-3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9707520"/>
        <c:axId val="139709056"/>
      </c:barChart>
      <c:catAx>
        <c:axId val="1397075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9709056"/>
        <c:crosses val="autoZero"/>
        <c:auto val="1"/>
        <c:lblAlgn val="ctr"/>
        <c:lblOffset val="100"/>
        <c:noMultiLvlLbl val="0"/>
      </c:catAx>
      <c:valAx>
        <c:axId val="13970905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70752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7399186588162971"/>
          <c:y val="0.8522173617186739"/>
          <c:w val="0.81591591591591583"/>
          <c:h val="0.1477826382813259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74916648932403"/>
          <c:y val="1.5547093498558581E-2"/>
          <c:w val="0.79264879052280635"/>
          <c:h val="0.806866776114282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 formatCode="###0%">
                  <c:v>0.8631633242623421</c:v>
                </c:pt>
                <c:pt idx="1">
                  <c:v>0.84955158735352443</c:v>
                </c:pt>
                <c:pt idx="2" formatCode="#,##0%">
                  <c:v>0.91985710889841921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 formatCode="###0%">
                  <c:v>0.12714987001028519</c:v>
                </c:pt>
                <c:pt idx="1">
                  <c:v>0.13464881816174118</c:v>
                </c:pt>
                <c:pt idx="2" formatCode="#,##0%">
                  <c:v>4.9190466784872905E-2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 formatCode="###0%">
                  <c:v>9.6868057273726358E-3</c:v>
                </c:pt>
                <c:pt idx="1">
                  <c:v>8.2157033116309133E-3</c:v>
                </c:pt>
                <c:pt idx="2" formatCode="#,##0%">
                  <c:v>1.9687928357949414E-2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</c:strCache>
            </c:strRef>
          </c:cat>
          <c:val>
            <c:numRef>
              <c:f>Sheet1!$B$5:$D$5</c:f>
              <c:numCache>
                <c:formatCode>0%</c:formatCode>
                <c:ptCount val="3"/>
                <c:pt idx="0" formatCode="###0%">
                  <c:v>0</c:v>
                </c:pt>
                <c:pt idx="1">
                  <c:v>7.5838911731040239E-3</c:v>
                </c:pt>
                <c:pt idx="2" formatCode="#,##0%">
                  <c:v>1.1264495958758192E-2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9798400"/>
        <c:axId val="139799936"/>
      </c:barChart>
      <c:catAx>
        <c:axId val="1397984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9799936"/>
        <c:crosses val="autoZero"/>
        <c:auto val="1"/>
        <c:lblAlgn val="ctr"/>
        <c:lblOffset val="100"/>
        <c:noMultiLvlLbl val="0"/>
      </c:catAx>
      <c:valAx>
        <c:axId val="13979993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3979840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9801588990565369"/>
          <c:y val="0.83138396762904632"/>
          <c:w val="0.80198411009434634"/>
          <c:h val="0.14560914260717414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05"/>
          <c:h val="0.869104814767006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Sheet1!$B$2:$E$2</c:f>
              <c:numCache>
                <c:formatCode>###0%</c:formatCode>
                <c:ptCount val="4"/>
                <c:pt idx="0">
                  <c:v>0.86316332426234188</c:v>
                </c:pt>
                <c:pt idx="1">
                  <c:v>0.75196045353897745</c:v>
                </c:pt>
                <c:pt idx="2">
                  <c:v>0.71173840931162691</c:v>
                </c:pt>
                <c:pt idx="3">
                  <c:v>0.62204724409448775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-2.8528528528528531E-2"/>
                  <c:y val="-2.7322404371584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Sheet1!$B$3:$E$3</c:f>
              <c:numCache>
                <c:formatCode>###0%</c:formatCode>
                <c:ptCount val="4"/>
                <c:pt idx="0">
                  <c:v>0.1271498700102853</c:v>
                </c:pt>
                <c:pt idx="1">
                  <c:v>0.20240336833079695</c:v>
                </c:pt>
                <c:pt idx="2">
                  <c:v>0.24241430412056988</c:v>
                </c:pt>
                <c:pt idx="3">
                  <c:v>0.32283464566929054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Sheet1!$B$4:$E$4</c:f>
              <c:numCache>
                <c:formatCode>###0%</c:formatCode>
                <c:ptCount val="4"/>
                <c:pt idx="0">
                  <c:v>9.6868057273726427E-3</c:v>
                </c:pt>
                <c:pt idx="1">
                  <c:v>3.0389001017834549E-2</c:v>
                </c:pt>
                <c:pt idx="2">
                  <c:v>3.6110278967792703E-2</c:v>
                </c:pt>
                <c:pt idx="3">
                  <c:v>3.9370078740157369E-2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Sheet1!$B$5:$E$5</c:f>
              <c:numCache>
                <c:formatCode>###0%</c:formatCode>
                <c:ptCount val="4"/>
                <c:pt idx="0">
                  <c:v>0</c:v>
                </c:pt>
                <c:pt idx="1">
                  <c:v>1.5247177112391432E-2</c:v>
                </c:pt>
                <c:pt idx="2">
                  <c:v>9.7370076000113867E-3</c:v>
                </c:pt>
                <c:pt idx="3">
                  <c:v>1.574803149606295E-2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9851648"/>
        <c:axId val="139853184"/>
      </c:barChart>
      <c:catAx>
        <c:axId val="1398516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9853184"/>
        <c:crosses val="autoZero"/>
        <c:auto val="1"/>
        <c:lblAlgn val="ctr"/>
        <c:lblOffset val="100"/>
        <c:noMultiLvlLbl val="0"/>
      </c:catAx>
      <c:valAx>
        <c:axId val="13985318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985164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3871745761509521E-2"/>
          <c:y val="0.90777268620111062"/>
          <c:w val="0.94612825423849067"/>
          <c:h val="6.922034335871950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59E-2"/>
          <c:y val="0"/>
          <c:w val="0.96755162241888715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0.7117560564276183</c:v>
                </c:pt>
                <c:pt idx="1">
                  <c:v>0.84908873217677971</c:v>
                </c:pt>
                <c:pt idx="2">
                  <c:v>0.73309279535977934</c:v>
                </c:pt>
                <c:pt idx="3">
                  <c:v>0.74803149606299202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0.28291695734550953</c:v>
                </c:pt>
                <c:pt idx="1">
                  <c:v>0.14957572248927303</c:v>
                </c:pt>
                <c:pt idx="2">
                  <c:v>0.24982238685728153</c:v>
                </c:pt>
                <c:pt idx="3">
                  <c:v>0.24409448818897575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(Don't know)</c:v>
                </c:pt>
              </c:strCache>
            </c:strRef>
          </c:tx>
          <c:spPr>
            <a:noFill/>
            <a:ln w="9525" cap="flat" cmpd="sng" algn="ctr">
              <a:noFill/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1.1443463643761712E-3</c:v>
                </c:pt>
                <c:pt idx="1">
                  <c:v>1.3355453339475084E-3</c:v>
                </c:pt>
                <c:pt idx="2">
                  <c:v>1.0896957761445289E-2</c:v>
                </c:pt>
                <c:pt idx="3">
                  <c:v>7.8740157480314751E-3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Unsafe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  <c:pt idx="3">
                  <c:v>Tacoma Link</c:v>
                </c:pt>
              </c:strCache>
            </c:strRef>
          </c:cat>
          <c:val>
            <c:numRef>
              <c:f>Sheet1!$E$2:$E$5</c:f>
              <c:numCache>
                <c:formatCode>###0%</c:formatCode>
                <c:ptCount val="4"/>
                <c:pt idx="0">
                  <c:v>4.1826398624965561E-3</c:v>
                </c:pt>
                <c:pt idx="1">
                  <c:v>0</c:v>
                </c:pt>
                <c:pt idx="2">
                  <c:v>6.1878600214943218E-3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140227712"/>
        <c:axId val="140229248"/>
      </c:barChart>
      <c:catAx>
        <c:axId val="140227712"/>
        <c:scaling>
          <c:orientation val="maxMin"/>
        </c:scaling>
        <c:delete val="0"/>
        <c:axPos val="l"/>
        <c:majorTickMark val="out"/>
        <c:minorTickMark val="none"/>
        <c:tickLblPos val="nextTo"/>
        <c:crossAx val="140229248"/>
        <c:crosses val="autoZero"/>
        <c:auto val="1"/>
        <c:lblAlgn val="ctr"/>
        <c:lblOffset val="100"/>
        <c:noMultiLvlLbl val="0"/>
      </c:catAx>
      <c:valAx>
        <c:axId val="1402292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40227712"/>
        <c:crosses val="autoZero"/>
        <c:crossBetween val="between"/>
      </c:valAx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1422240380329825"/>
          <c:y val="0.91756392346118021"/>
          <c:w val="0.83839176942504845"/>
          <c:h val="6.884025090084081E-2"/>
        </c:manualLayout>
      </c:layout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742628455226889"/>
          <c:y val="0.12730221222347207"/>
          <c:w val="0.80605719893121441"/>
          <c:h val="0.8435972586759988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secure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0.38396234905597265</c:v>
                </c:pt>
                <c:pt idx="1">
                  <c:v>0.42333576160676012</c:v>
                </c:pt>
                <c:pt idx="2">
                  <c:v>0.43283582089552236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secure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0.50382643758328849</c:v>
                </c:pt>
                <c:pt idx="1">
                  <c:v>0.49867344310347977</c:v>
                </c:pt>
                <c:pt idx="2">
                  <c:v>0.55223880597014929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secure at all</c:v>
                </c:pt>
              </c:strCache>
            </c:strRef>
          </c:tx>
          <c:spPr>
            <a:gradFill rotWithShape="1">
              <a:gsLst>
                <a:gs pos="0">
                  <a:srgbClr val="5F5643">
                    <a:shade val="45000"/>
                    <a:satMod val="155000"/>
                  </a:srgbClr>
                </a:gs>
                <a:gs pos="60000">
                  <a:srgbClr val="5F5643">
                    <a:shade val="95000"/>
                    <a:satMod val="150000"/>
                  </a:srgbClr>
                </a:gs>
                <a:gs pos="100000">
                  <a:srgbClr val="5F564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F564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4.06529195455681E-2</c:v>
                </c:pt>
                <c:pt idx="1">
                  <c:v>3.7530274039355639E-2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DK</c:v>
                </c:pt>
              </c:strCache>
            </c:strRef>
          </c:tx>
          <c:spPr>
            <a:gradFill flip="none" rotWithShape="1">
              <a:gsLst>
                <a:gs pos="0">
                  <a:sysClr val="window" lastClr="FFFFFF">
                    <a:lumMod val="85000"/>
                    <a:shade val="30000"/>
                    <a:satMod val="115000"/>
                  </a:sysClr>
                </a:gs>
                <a:gs pos="50000">
                  <a:sysClr val="window" lastClr="FFFFFF">
                    <a:lumMod val="8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7.1558293815170773E-2</c:v>
                </c:pt>
                <c:pt idx="1">
                  <c:v>4.0460521250404509E-2</c:v>
                </c:pt>
                <c:pt idx="2">
                  <c:v>1.4925373134328361E-2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40322304"/>
        <c:axId val="140323840"/>
      </c:barChart>
      <c:catAx>
        <c:axId val="140322304"/>
        <c:scaling>
          <c:orientation val="maxMin"/>
        </c:scaling>
        <c:delete val="0"/>
        <c:axPos val="l"/>
        <c:numFmt formatCode="#,##0.00" sourceLinked="1"/>
        <c:majorTickMark val="none"/>
        <c:minorTickMark val="none"/>
        <c:tickLblPos val="nextTo"/>
        <c:crossAx val="140323840"/>
        <c:crosses val="autoZero"/>
        <c:auto val="1"/>
        <c:lblAlgn val="ctr"/>
        <c:lblOffset val="100"/>
        <c:noMultiLvlLbl val="0"/>
      </c:catAx>
      <c:valAx>
        <c:axId val="140323840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40322304"/>
        <c:crosses val="autoZero"/>
        <c:crossBetween val="between"/>
      </c:valAx>
    </c:plotArea>
    <c:legend>
      <c:legendPos val="t"/>
      <c:legendEntry>
        <c:idx val="3"/>
        <c:delete val="1"/>
      </c:legendEntry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chemeClr val="tx1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% of P&amp;R Users by Service</a:t>
            </a:r>
            <a:endParaRPr lang="en-US" sz="2000" dirty="0">
              <a:solidFill>
                <a:schemeClr val="tx1"/>
              </a:solidFill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8577248866618943"/>
          <c:y val="0.10157594431130892"/>
          <c:w val="0.71422751133381079"/>
          <c:h val="0.850792917189699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P&amp;R Users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Tacoma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0.4721260894241604</c:v>
                </c:pt>
                <c:pt idx="1">
                  <c:v>0.70521895094532128</c:v>
                </c:pt>
                <c:pt idx="2">
                  <c:v>0.52755905511810974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140413568"/>
        <c:axId val="140415360"/>
      </c:barChart>
      <c:catAx>
        <c:axId val="140413568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140415360"/>
        <c:crosses val="autoZero"/>
        <c:auto val="1"/>
        <c:lblAlgn val="ctr"/>
        <c:lblOffset val="100"/>
        <c:noMultiLvlLbl val="0"/>
      </c:catAx>
      <c:valAx>
        <c:axId val="140415360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40413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52947000046049"/>
          <c:y val="0.1014171004048223"/>
          <c:w val="0.76247052999953968"/>
          <c:h val="0.79952244316918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60</a:t>
                    </a:r>
                    <a:r>
                      <a:rPr lang="en-US" dirty="0" smtClean="0"/>
                      <a:t>% (-6)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62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Central Link</c:v>
                </c:pt>
                <c:pt idx="1">
                  <c:v>2011 Central Link</c:v>
                </c:pt>
                <c:pt idx="2">
                  <c:v>2010 Central Link</c:v>
                </c:pt>
                <c:pt idx="4">
                  <c:v>2012 Central Link</c:v>
                </c:pt>
                <c:pt idx="5">
                  <c:v>2011 Central Link</c:v>
                </c:pt>
                <c:pt idx="6">
                  <c:v>2010 Central Link</c:v>
                </c:pt>
              </c:strCache>
            </c:strRef>
          </c:cat>
          <c:val>
            <c:numRef>
              <c:f>Sheet1!$B$2:$B$8</c:f>
              <c:numCache>
                <c:formatCode>#,##0%</c:formatCode>
                <c:ptCount val="7"/>
                <c:pt idx="0">
                  <c:v>0.60433864792298841</c:v>
                </c:pt>
                <c:pt idx="1">
                  <c:v>0.65847621828219571</c:v>
                </c:pt>
                <c:pt idx="2">
                  <c:v>0.74741957539483961</c:v>
                </c:pt>
                <c:pt idx="4">
                  <c:v>0.62463026810944011</c:v>
                </c:pt>
                <c:pt idx="5">
                  <c:v>0.66198641044696915</c:v>
                </c:pt>
                <c:pt idx="6">
                  <c:v>0.75491841050344277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27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23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Central Link</c:v>
                </c:pt>
                <c:pt idx="1">
                  <c:v>2011 Central Link</c:v>
                </c:pt>
                <c:pt idx="2">
                  <c:v>2010 Central Link</c:v>
                </c:pt>
                <c:pt idx="4">
                  <c:v>2012 Central Link</c:v>
                </c:pt>
                <c:pt idx="5">
                  <c:v>2011 Central Link</c:v>
                </c:pt>
                <c:pt idx="6">
                  <c:v>2010 Central Link</c:v>
                </c:pt>
              </c:strCache>
            </c:strRef>
          </c:cat>
          <c:val>
            <c:numRef>
              <c:f>Sheet1!$C$2:$C$8</c:f>
              <c:numCache>
                <c:formatCode>#,##0%</c:formatCode>
                <c:ptCount val="7"/>
                <c:pt idx="0">
                  <c:v>0.27156150210588254</c:v>
                </c:pt>
                <c:pt idx="1">
                  <c:v>0.23845980301681435</c:v>
                </c:pt>
                <c:pt idx="2">
                  <c:v>0.20878376168940366</c:v>
                </c:pt>
                <c:pt idx="4">
                  <c:v>0.23493408813389494</c:v>
                </c:pt>
                <c:pt idx="5">
                  <c:v>0.198748233929781</c:v>
                </c:pt>
                <c:pt idx="6">
                  <c:v>0.20107491049205262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12</a:t>
                    </a:r>
                    <a:r>
                      <a:rPr lang="en-US" smtClean="0"/>
                      <a:t>% (+2)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Central Link</c:v>
                </c:pt>
                <c:pt idx="1">
                  <c:v>2011 Central Link</c:v>
                </c:pt>
                <c:pt idx="2">
                  <c:v>2010 Central Link</c:v>
                </c:pt>
                <c:pt idx="4">
                  <c:v>2012 Central Link</c:v>
                </c:pt>
                <c:pt idx="5">
                  <c:v>2011 Central Link</c:v>
                </c:pt>
                <c:pt idx="6">
                  <c:v>2010 Central Link</c:v>
                </c:pt>
              </c:strCache>
            </c:strRef>
          </c:cat>
          <c:val>
            <c:numRef>
              <c:f>Sheet1!$D$2:$D$8</c:f>
              <c:numCache>
                <c:formatCode>#,##0%</c:formatCode>
                <c:ptCount val="7"/>
                <c:pt idx="0">
                  <c:v>0.12409984997113042</c:v>
                </c:pt>
                <c:pt idx="1">
                  <c:v>0.10306397870098867</c:v>
                </c:pt>
                <c:pt idx="2">
                  <c:v>4.3796662915755985E-2</c:v>
                </c:pt>
                <c:pt idx="4">
                  <c:v>0.14043564375666617</c:v>
                </c:pt>
                <c:pt idx="5">
                  <c:v>0.13926535562324882</c:v>
                </c:pt>
                <c:pt idx="6">
                  <c:v>4.4006679004503814E-2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Central Link</c:v>
                </c:pt>
                <c:pt idx="1">
                  <c:v>2011 Central Link</c:v>
                </c:pt>
                <c:pt idx="2">
                  <c:v>2010 Central Link</c:v>
                </c:pt>
                <c:pt idx="4">
                  <c:v>2012 Central Link</c:v>
                </c:pt>
                <c:pt idx="5">
                  <c:v>2011 Central Link</c:v>
                </c:pt>
                <c:pt idx="6">
                  <c:v>2010 Central Link</c:v>
                </c:pt>
              </c:strCache>
            </c:strRef>
          </c:cat>
          <c:val>
            <c:numRef>
              <c:f>Sheet1!$E$2:$E$8</c:f>
              <c:numCache>
                <c:formatCode>0.0</c:formatCode>
                <c:ptCount val="7"/>
                <c:pt idx="0">
                  <c:v>3.4947166647005217</c:v>
                </c:pt>
                <c:pt idx="1">
                  <c:v>3.5769346900097481</c:v>
                </c:pt>
                <c:pt idx="2">
                  <c:v>3.7024964935526743</c:v>
                </c:pt>
                <c:pt idx="4">
                  <c:v>3.6220015975577486</c:v>
                </c:pt>
                <c:pt idx="5">
                  <c:v>3.6166825787153725</c:v>
                </c:pt>
                <c:pt idx="6">
                  <c:v>3.7149834481154942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68284800"/>
        <c:axId val="68286336"/>
      </c:barChart>
      <c:catAx>
        <c:axId val="6828480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68286336"/>
        <c:crosses val="autoZero"/>
        <c:auto val="1"/>
        <c:lblAlgn val="ctr"/>
        <c:lblOffset val="100"/>
        <c:noMultiLvlLbl val="0"/>
      </c:catAx>
      <c:valAx>
        <c:axId val="68286336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68284800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13"/>
          <c:y val="0.91756392346118021"/>
          <c:w val="0.72690680112354389"/>
          <c:h val="7.840451087681843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00000000000004"/>
          <c:y val="1.8181818181818198E-2"/>
          <c:w val="0.66250000000000053"/>
          <c:h val="0.9636363636363635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Pt>
            <c:idx val="0"/>
            <c:bubble3D val="0"/>
            <c:explosion val="7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bubble3D val="0"/>
            <c:explosion val="8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Sheet1!$A$2:$A$3</c:f>
              <c:strCache>
                <c:ptCount val="2"/>
                <c:pt idx="0">
                  <c:v>P&amp;R users</c:v>
                </c:pt>
                <c:pt idx="1">
                  <c:v>Non-users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0.5078126519259768</c:v>
                </c:pt>
                <c:pt idx="1">
                  <c:v>0.49218734807402148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36572793265703"/>
          <c:y val="3.4669246852618005E-2"/>
          <c:w val="0.7653626067011895"/>
          <c:h val="0.959393454724409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9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0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3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4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5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Sheet1!$A$2:$A$28</c:f>
              <c:strCache>
                <c:ptCount val="26"/>
                <c:pt idx="0">
                  <c:v>Male</c:v>
                </c:pt>
                <c:pt idx="1">
                  <c:v>Female</c:v>
                </c:pt>
                <c:pt idx="2">
                  <c:v>(Unknown/Other)</c:v>
                </c:pt>
                <c:pt idx="3">
                  <c:v> </c:v>
                </c:pt>
                <c:pt idx="4">
                  <c:v>&lt;24</c:v>
                </c:pt>
                <c:pt idx="5">
                  <c:v>25-34</c:v>
                </c:pt>
                <c:pt idx="6">
                  <c:v>35-44</c:v>
                </c:pt>
                <c:pt idx="7">
                  <c:v>45-59</c:v>
                </c:pt>
                <c:pt idx="8">
                  <c:v>60+</c:v>
                </c:pt>
                <c:pt idx="10">
                  <c:v>M &lt;30</c:v>
                </c:pt>
                <c:pt idx="11">
                  <c:v>F &lt;30</c:v>
                </c:pt>
                <c:pt idx="12">
                  <c:v>M 30-49</c:v>
                </c:pt>
                <c:pt idx="13">
                  <c:v>F 30-49</c:v>
                </c:pt>
                <c:pt idx="14">
                  <c:v>M 50+</c:v>
                </c:pt>
                <c:pt idx="15">
                  <c:v>F 60+</c:v>
                </c:pt>
                <c:pt idx="17">
                  <c:v>White/Caucasian</c:v>
                </c:pt>
                <c:pt idx="18">
                  <c:v>Black/ Afr. American</c:v>
                </c:pt>
                <c:pt idx="19">
                  <c:v>Asian</c:v>
                </c:pt>
                <c:pt idx="20">
                  <c:v>Hispanic/ Latino</c:v>
                </c:pt>
                <c:pt idx="21">
                  <c:v>American Indian/ Alaska Native</c:v>
                </c:pt>
                <c:pt idx="22">
                  <c:v>Native Hawaiian/ Pacific Islander</c:v>
                </c:pt>
                <c:pt idx="23">
                  <c:v>Multiple races</c:v>
                </c:pt>
                <c:pt idx="24">
                  <c:v>Other</c:v>
                </c:pt>
                <c:pt idx="25">
                  <c:v>(Refused)</c:v>
                </c:pt>
              </c:strCache>
            </c:strRef>
          </c:cat>
          <c:val>
            <c:numRef>
              <c:f>Sheet1!$B$2:$B$28</c:f>
              <c:numCache>
                <c:formatCode>###0%</c:formatCode>
                <c:ptCount val="27"/>
                <c:pt idx="0">
                  <c:v>0.55273277839806723</c:v>
                </c:pt>
                <c:pt idx="1">
                  <c:v>0.43370126976025047</c:v>
                </c:pt>
                <c:pt idx="2">
                  <c:v>1.3565951841677245E-2</c:v>
                </c:pt>
                <c:pt idx="3" formatCode="General">
                  <c:v>0</c:v>
                </c:pt>
                <c:pt idx="4">
                  <c:v>0.18718689147334885</c:v>
                </c:pt>
                <c:pt idx="5">
                  <c:v>0.25426810854805204</c:v>
                </c:pt>
                <c:pt idx="6">
                  <c:v>0.17613425801631663</c:v>
                </c:pt>
                <c:pt idx="7">
                  <c:v>0.26184971416822672</c:v>
                </c:pt>
                <c:pt idx="8">
                  <c:v>0.10307428336231961</c:v>
                </c:pt>
                <c:pt idx="10">
                  <c:v>0.1555848837675442</c:v>
                </c:pt>
                <c:pt idx="11">
                  <c:v>0.15670510410073579</c:v>
                </c:pt>
                <c:pt idx="12">
                  <c:v>0.22256130063245344</c:v>
                </c:pt>
                <c:pt idx="13">
                  <c:v>0.14625205793363066</c:v>
                </c:pt>
                <c:pt idx="14">
                  <c:v>0.17458659399806969</c:v>
                </c:pt>
                <c:pt idx="15">
                  <c:v>0.1307441077258861</c:v>
                </c:pt>
                <c:pt idx="17">
                  <c:v>0.6066448177599304</c:v>
                </c:pt>
                <c:pt idx="18">
                  <c:v>0.12861657358365308</c:v>
                </c:pt>
                <c:pt idx="19">
                  <c:v>0.10013740384326661</c:v>
                </c:pt>
                <c:pt idx="20">
                  <c:v>4.0271556416165678E-2</c:v>
                </c:pt>
                <c:pt idx="21">
                  <c:v>1.1390113528013935E-2</c:v>
                </c:pt>
                <c:pt idx="22">
                  <c:v>9.8508822500503086E-3</c:v>
                </c:pt>
                <c:pt idx="23">
                  <c:v>3.3033111111691077E-2</c:v>
                </c:pt>
                <c:pt idx="24">
                  <c:v>1.1341781397916074E-2</c:v>
                </c:pt>
                <c:pt idx="25">
                  <c:v>5.871376010931012E-2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2646272"/>
        <c:axId val="142672640"/>
      </c:barChart>
      <c:catAx>
        <c:axId val="14264627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42672640"/>
        <c:crosses val="autoZero"/>
        <c:auto val="1"/>
        <c:lblAlgn val="ctr"/>
        <c:lblOffset val="100"/>
        <c:tickLblSkip val="1"/>
        <c:noMultiLvlLbl val="0"/>
      </c:catAx>
      <c:valAx>
        <c:axId val="142672640"/>
        <c:scaling>
          <c:orientation val="minMax"/>
          <c:max val="0.8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42646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155414812278899"/>
          <c:y val="4.0606486689163855E-2"/>
          <c:w val="0.64362353075430789"/>
          <c:h val="0.959393454724409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9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0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8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9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0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3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4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5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Choice Rider</c:v>
                </c:pt>
                <c:pt idx="1">
                  <c:v>Non-choice Rider</c:v>
                </c:pt>
                <c:pt idx="3">
                  <c:v>Rides ST Rarely (0-1 days/wk)</c:v>
                </c:pt>
                <c:pt idx="4">
                  <c:v>Some (2-4 days/wk)</c:v>
                </c:pt>
                <c:pt idx="5">
                  <c:v>Daily (5+ days/wk)</c:v>
                </c:pt>
                <c:pt idx="7">
                  <c:v>New ST rider (&lt;1 yr)</c:v>
                </c:pt>
                <c:pt idx="8">
                  <c:v>1-3 yrs</c:v>
                </c:pt>
                <c:pt idx="9">
                  <c:v>4+ yrs</c:v>
                </c:pt>
                <c:pt idx="10">
                  <c:v>Don't know</c:v>
                </c:pt>
              </c:strCache>
            </c:strRef>
          </c:cat>
          <c:val>
            <c:numRef>
              <c:f>Sheet1!$B$2:$B$12</c:f>
              <c:numCache>
                <c:formatCode>###0%</c:formatCode>
                <c:ptCount val="11"/>
                <c:pt idx="0">
                  <c:v>0.7</c:v>
                </c:pt>
                <c:pt idx="1">
                  <c:v>0.3</c:v>
                </c:pt>
                <c:pt idx="3" formatCode="0%">
                  <c:v>0.23</c:v>
                </c:pt>
                <c:pt idx="4">
                  <c:v>0.24</c:v>
                </c:pt>
                <c:pt idx="5">
                  <c:v>0.53</c:v>
                </c:pt>
                <c:pt idx="7">
                  <c:v>0.25</c:v>
                </c:pt>
                <c:pt idx="8">
                  <c:v>0.41</c:v>
                </c:pt>
                <c:pt idx="9" formatCode="#,##0%">
                  <c:v>0.31</c:v>
                </c:pt>
                <c:pt idx="10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2756096"/>
        <c:axId val="142761984"/>
      </c:barChart>
      <c:catAx>
        <c:axId val="14275609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42761984"/>
        <c:crosses val="autoZero"/>
        <c:auto val="1"/>
        <c:lblAlgn val="ctr"/>
        <c:lblOffset val="100"/>
        <c:tickLblSkip val="1"/>
        <c:noMultiLvlLbl val="0"/>
      </c:catAx>
      <c:valAx>
        <c:axId val="142761984"/>
        <c:scaling>
          <c:orientation val="minMax"/>
          <c:max val="0.8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42756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76E-2"/>
          <c:y val="3.1987651133772214E-2"/>
          <c:w val="0.82625464269796467"/>
          <c:h val="0.81985220085194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Choice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0.91711609205864786</c:v>
                </c:pt>
                <c:pt idx="1">
                  <c:v>0.71301646291641163</c:v>
                </c:pt>
                <c:pt idx="2">
                  <c:v>0.67716535433070835</c:v>
                </c:pt>
                <c:pt idx="3">
                  <c:v>0.62709959806431392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Non-Choice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8.2883907941351906E-2</c:v>
                </c:pt>
                <c:pt idx="1">
                  <c:v>0.28698353708358842</c:v>
                </c:pt>
                <c:pt idx="2">
                  <c:v>0.32283464566929054</c:v>
                </c:pt>
                <c:pt idx="3">
                  <c:v>0.3729004019356873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2972032"/>
        <c:axId val="142973568"/>
      </c:barChart>
      <c:catAx>
        <c:axId val="14297203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142973568"/>
        <c:crosses val="autoZero"/>
        <c:auto val="1"/>
        <c:lblAlgn val="ctr"/>
        <c:lblOffset val="100"/>
        <c:noMultiLvlLbl val="0"/>
      </c:catAx>
      <c:valAx>
        <c:axId val="14297356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429720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1131233595800528E-2"/>
          <c:y val="0.86389163219005027"/>
          <c:w val="0.96359744094488264"/>
          <c:h val="0.1225125672850215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‘Yes’ % Overall</a:t>
            </a:r>
            <a:r>
              <a:rPr lang="en-US" sz="2000" baseline="0" dirty="0" smtClean="0"/>
              <a:t> and by Service</a:t>
            </a:r>
            <a:endParaRPr lang="en-US" sz="20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3949530257315973"/>
          <c:y val="0.11598665791776028"/>
          <c:w val="0.85115890303431707"/>
          <c:h val="0.850680008748906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All</c:v>
                </c:pt>
                <c:pt idx="2">
                  <c:v>Sounder</c:v>
                </c:pt>
                <c:pt idx="3">
                  <c:v>Exp. Bus</c:v>
                </c:pt>
                <c:pt idx="4">
                  <c:v>C. Link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 formatCode="###0%">
                  <c:v>0.78646287684619953</c:v>
                </c:pt>
                <c:pt idx="2" formatCode="###0%">
                  <c:v>0.86140399801969492</c:v>
                </c:pt>
                <c:pt idx="3" formatCode="###0%">
                  <c:v>0.78330890694619515</c:v>
                </c:pt>
                <c:pt idx="4" formatCode="###0%">
                  <c:v>0.76921150302353081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axId val="143024128"/>
        <c:axId val="143026816"/>
      </c:barChart>
      <c:catAx>
        <c:axId val="143024128"/>
        <c:scaling>
          <c:orientation val="maxMin"/>
        </c:scaling>
        <c:delete val="0"/>
        <c:axPos val="l"/>
        <c:majorTickMark val="none"/>
        <c:minorTickMark val="none"/>
        <c:tickLblPos val="nextTo"/>
        <c:crossAx val="143026816"/>
        <c:crosses val="autoZero"/>
        <c:auto val="1"/>
        <c:lblAlgn val="ctr"/>
        <c:lblOffset val="100"/>
        <c:noMultiLvlLbl val="0"/>
      </c:catAx>
      <c:valAx>
        <c:axId val="143026816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143024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19610712377768"/>
          <c:y val="6.8002405949256356E-2"/>
          <c:w val="0.85870845237265714"/>
          <c:h val="0.89896237970253701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85</a:t>
                    </a:r>
                    <a:r>
                      <a:rPr lang="en-US" smtClean="0"/>
                      <a:t>% (-2)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  <a:r>
                      <a:rPr lang="en-US" smtClean="0"/>
                      <a:t>% (-5)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85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Sheet1!$B$2:$B$13</c:f>
              <c:numCache>
                <c:formatCode>###0%</c:formatCode>
                <c:ptCount val="12"/>
                <c:pt idx="1">
                  <c:v>0.85130861434147131</c:v>
                </c:pt>
                <c:pt idx="2" formatCode="0%">
                  <c:v>0.86975219583778374</c:v>
                </c:pt>
                <c:pt idx="3" formatCode="#,##0%">
                  <c:v>0.9</c:v>
                </c:pt>
                <c:pt idx="5">
                  <c:v>0.84074475081666189</c:v>
                </c:pt>
                <c:pt idx="6" formatCode="0%">
                  <c:v>0.88516742627235778</c:v>
                </c:pt>
                <c:pt idx="7" formatCode="#,##0%">
                  <c:v>0.89</c:v>
                </c:pt>
                <c:pt idx="9">
                  <c:v>0.85454480985572412</c:v>
                </c:pt>
                <c:pt idx="10" formatCode="0%">
                  <c:v>0.79882620972003016</c:v>
                </c:pt>
                <c:pt idx="11" formatCode="#,##0%">
                  <c:v>0.7400000000000001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15</a:t>
                    </a:r>
                    <a:r>
                      <a:rPr lang="en-US" dirty="0" smtClean="0"/>
                      <a:t>% (+4)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en-US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Sheet1!$C$2:$C$13</c:f>
              <c:numCache>
                <c:formatCode>###0%</c:formatCode>
                <c:ptCount val="12"/>
                <c:pt idx="1">
                  <c:v>0.14166635077276923</c:v>
                </c:pt>
                <c:pt idx="2" formatCode="0%">
                  <c:v>0.13024780416221632</c:v>
                </c:pt>
                <c:pt idx="3" formatCode="#,##0%">
                  <c:v>0.1</c:v>
                </c:pt>
                <c:pt idx="5">
                  <c:v>0.14970833570436154</c:v>
                </c:pt>
                <c:pt idx="6" formatCode="0%">
                  <c:v>0.11483257372764233</c:v>
                </c:pt>
                <c:pt idx="7" formatCode="#,##0%">
                  <c:v>0.11</c:v>
                </c:pt>
                <c:pt idx="9">
                  <c:v>0.14301261342855665</c:v>
                </c:pt>
                <c:pt idx="10" formatCode="0%">
                  <c:v>0.1738772109726737</c:v>
                </c:pt>
                <c:pt idx="11" formatCode="#,##0%">
                  <c:v>0.24000000000000002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Sheet1!$D$2:$D$13</c:f>
              <c:numCache>
                <c:formatCode>#,##0%</c:formatCode>
                <c:ptCount val="12"/>
                <c:pt idx="1">
                  <c:v>0.99297496511424022</c:v>
                </c:pt>
                <c:pt idx="2">
                  <c:v>1.0000000000000002</c:v>
                </c:pt>
                <c:pt idx="3">
                  <c:v>1</c:v>
                </c:pt>
                <c:pt idx="5">
                  <c:v>0.99045308652102337</c:v>
                </c:pt>
                <c:pt idx="6">
                  <c:v>1.0000000000000002</c:v>
                </c:pt>
                <c:pt idx="7">
                  <c:v>1</c:v>
                </c:pt>
                <c:pt idx="9">
                  <c:v>0.99755742328428076</c:v>
                </c:pt>
                <c:pt idx="10">
                  <c:v>0.97270342069270399</c:v>
                </c:pt>
                <c:pt idx="11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3175040"/>
        <c:axId val="143189120"/>
      </c:barChart>
      <c:catAx>
        <c:axId val="14317504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3189120"/>
        <c:crosses val="autoZero"/>
        <c:auto val="1"/>
        <c:lblAlgn val="ctr"/>
        <c:lblOffset val="100"/>
        <c:tickLblSkip val="1"/>
        <c:noMultiLvlLbl val="0"/>
      </c:catAx>
      <c:valAx>
        <c:axId val="143189120"/>
        <c:scaling>
          <c:orientation val="minMax"/>
          <c:max val="1.1000000000000001"/>
        </c:scaling>
        <c:delete val="1"/>
        <c:axPos val="t"/>
        <c:numFmt formatCode="###0%" sourceLinked="1"/>
        <c:majorTickMark val="out"/>
        <c:minorTickMark val="none"/>
        <c:tickLblPos val="none"/>
        <c:crossAx val="14317504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3628979397486819"/>
          <c:y val="1.791360454943132E-2"/>
          <c:w val="0.30960235059113178"/>
          <c:h val="7.342644669416323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19610712377768"/>
          <c:y val="6.8002405949256356E-2"/>
          <c:w val="0.85870845237265714"/>
          <c:h val="0.89896237970253701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90</a:t>
                    </a:r>
                    <a:r>
                      <a:rPr lang="en-US" smtClean="0"/>
                      <a:t>% (+3)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85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82</a:t>
                    </a:r>
                    <a:r>
                      <a:rPr lang="en-US" smtClean="0"/>
                      <a:t>% (+8)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Sheet1!$B$2:$B$13</c:f>
              <c:numCache>
                <c:formatCode>###0%</c:formatCode>
                <c:ptCount val="12"/>
                <c:pt idx="1">
                  <c:v>0.8981753681722785</c:v>
                </c:pt>
                <c:pt idx="2" formatCode="0%">
                  <c:v>0.87000000000000011</c:v>
                </c:pt>
                <c:pt idx="3" formatCode="0%">
                  <c:v>0.9</c:v>
                </c:pt>
                <c:pt idx="5">
                  <c:v>0.85135083161697012</c:v>
                </c:pt>
                <c:pt idx="6" formatCode="0%">
                  <c:v>0.89</c:v>
                </c:pt>
                <c:pt idx="7" formatCode="0%">
                  <c:v>0.88</c:v>
                </c:pt>
                <c:pt idx="9">
                  <c:v>0.81778256883856937</c:v>
                </c:pt>
                <c:pt idx="10" formatCode="0%">
                  <c:v>0.7400000000000001</c:v>
                </c:pt>
                <c:pt idx="11" formatCode="0%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9</a:t>
                    </a:r>
                    <a:r>
                      <a:rPr lang="en-US" smtClean="0"/>
                      <a:t>% (-4)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  <a:r>
                      <a:rPr lang="en-US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  <a:r>
                      <a:rPr lang="en-US" smtClean="0"/>
                      <a:t>% (-7)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Sheet1!$C$2:$C$13</c:f>
              <c:numCache>
                <c:formatCode>###0%</c:formatCode>
                <c:ptCount val="12"/>
                <c:pt idx="1">
                  <c:v>9.4799596941961606E-2</c:v>
                </c:pt>
                <c:pt idx="2" formatCode="0%">
                  <c:v>0.13</c:v>
                </c:pt>
                <c:pt idx="3" formatCode="0%">
                  <c:v>9.0000000000000011E-2</c:v>
                </c:pt>
                <c:pt idx="5">
                  <c:v>0.14864916838302966</c:v>
                </c:pt>
                <c:pt idx="6" formatCode="0%">
                  <c:v>0.11</c:v>
                </c:pt>
                <c:pt idx="7" formatCode="0%">
                  <c:v>0.1</c:v>
                </c:pt>
                <c:pt idx="9">
                  <c:v>0.16648698576598789</c:v>
                </c:pt>
                <c:pt idx="10" formatCode="0%">
                  <c:v>0.24000000000000002</c:v>
                </c:pt>
                <c:pt idx="11" formatCode="0%">
                  <c:v>0.18000000000000002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Link Light Rail</c:v>
                </c:pt>
                <c:pt idx="1">
                  <c:v>2012</c:v>
                </c:pt>
                <c:pt idx="2">
                  <c:v>2011</c:v>
                </c:pt>
                <c:pt idx="3">
                  <c:v>2010</c:v>
                </c:pt>
                <c:pt idx="4">
                  <c:v>Sounder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Express Bus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</c:strCache>
            </c:strRef>
          </c:cat>
          <c:val>
            <c:numRef>
              <c:f>Sheet1!$D$2:$D$13</c:f>
              <c:numCache>
                <c:formatCode>#,##0%</c:formatCode>
                <c:ptCount val="12"/>
                <c:pt idx="1">
                  <c:v>0.9929749651142401</c:v>
                </c:pt>
                <c:pt idx="2">
                  <c:v>1</c:v>
                </c:pt>
                <c:pt idx="3">
                  <c:v>0.99</c:v>
                </c:pt>
                <c:pt idx="5">
                  <c:v>0.99999999999999967</c:v>
                </c:pt>
                <c:pt idx="6">
                  <c:v>1</c:v>
                </c:pt>
                <c:pt idx="7">
                  <c:v>0.98</c:v>
                </c:pt>
                <c:pt idx="9">
                  <c:v>0.98426955460455723</c:v>
                </c:pt>
                <c:pt idx="10">
                  <c:v>0.98</c:v>
                </c:pt>
                <c:pt idx="11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3985280"/>
        <c:axId val="144011648"/>
      </c:barChart>
      <c:catAx>
        <c:axId val="14398528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4011648"/>
        <c:crosses val="autoZero"/>
        <c:auto val="1"/>
        <c:lblAlgn val="ctr"/>
        <c:lblOffset val="100"/>
        <c:tickLblSkip val="1"/>
        <c:noMultiLvlLbl val="0"/>
      </c:catAx>
      <c:valAx>
        <c:axId val="144011648"/>
        <c:scaling>
          <c:orientation val="minMax"/>
          <c:max val="1.1000000000000001"/>
        </c:scaling>
        <c:delete val="1"/>
        <c:axPos val="t"/>
        <c:numFmt formatCode="###0%" sourceLinked="1"/>
        <c:majorTickMark val="out"/>
        <c:minorTickMark val="none"/>
        <c:tickLblPos val="none"/>
        <c:crossAx val="14398528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3628979397486819"/>
          <c:y val="1.791360454943132E-2"/>
          <c:w val="0.30960235059113178"/>
          <c:h val="7.342644669416323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% of Riders</a:t>
            </a:r>
            <a:r>
              <a:rPr lang="en-US" sz="2000" baseline="0" dirty="0" smtClean="0"/>
              <a:t> Mentioning Each</a:t>
            </a:r>
            <a:endParaRPr lang="en-US" sz="2000" dirty="0"/>
          </a:p>
        </c:rich>
      </c:tx>
      <c:layout>
        <c:manualLayout>
          <c:xMode val="edge"/>
          <c:yMode val="edge"/>
          <c:x val="0.32240240240240248"/>
          <c:y val="7.329842931937173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102102102102103E-2"/>
          <c:y val="2.7133610916436492E-2"/>
          <c:w val="0.96696696696696671"/>
          <c:h val="0.75335923650904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31</a:t>
                    </a:r>
                    <a:r>
                      <a:rPr lang="en-US" smtClean="0"/>
                      <a:t>% (+8)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29</a:t>
                    </a:r>
                    <a:r>
                      <a:rPr lang="en-US" smtClean="0"/>
                      <a:t>% (+10)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6"/>
                <c:pt idx="0">
                  <c:v>On board buses/trains</c:v>
                </c:pt>
                <c:pt idx="1">
                  <c:v>Television</c:v>
                </c:pt>
                <c:pt idx="2">
                  <c:v>Radio</c:v>
                </c:pt>
                <c:pt idx="3">
                  <c:v>Newspaper</c:v>
                </c:pt>
                <c:pt idx="4">
                  <c:v>Not sure/Can't recall</c:v>
                </c:pt>
                <c:pt idx="5">
                  <c:v>None</c:v>
                </c:pt>
              </c:strCache>
            </c:strRef>
          </c:cat>
          <c:val>
            <c:numRef>
              <c:f>Sheet1!$B$2:$B$8</c:f>
              <c:numCache>
                <c:formatCode>###0%</c:formatCode>
                <c:ptCount val="6"/>
                <c:pt idx="0">
                  <c:v>0.3111849820318553</c:v>
                </c:pt>
                <c:pt idx="1">
                  <c:v>0.20113794304747959</c:v>
                </c:pt>
                <c:pt idx="2">
                  <c:v>0.15186242439051828</c:v>
                </c:pt>
                <c:pt idx="3">
                  <c:v>2.7281013297067547E-2</c:v>
                </c:pt>
                <c:pt idx="4">
                  <c:v>0.12972213757072754</c:v>
                </c:pt>
                <c:pt idx="5">
                  <c:v>0.29262084414924855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6"/>
                <c:pt idx="0">
                  <c:v>On board buses/trains</c:v>
                </c:pt>
                <c:pt idx="1">
                  <c:v>Television</c:v>
                </c:pt>
                <c:pt idx="2">
                  <c:v>Radio</c:v>
                </c:pt>
                <c:pt idx="3">
                  <c:v>Newspaper</c:v>
                </c:pt>
                <c:pt idx="4">
                  <c:v>Not sure/Can't recall</c:v>
                </c:pt>
                <c:pt idx="5">
                  <c:v>None</c:v>
                </c:pt>
              </c:strCache>
            </c:strRef>
          </c:cat>
          <c:val>
            <c:numRef>
              <c:f>Sheet1!$C$2:$C$8</c:f>
              <c:numCache>
                <c:formatCode>###0%</c:formatCode>
                <c:ptCount val="6"/>
                <c:pt idx="0">
                  <c:v>0.23352300231913822</c:v>
                </c:pt>
                <c:pt idx="1">
                  <c:v>0.21028799919842212</c:v>
                </c:pt>
                <c:pt idx="2">
                  <c:v>0.1376236948897378</c:v>
                </c:pt>
                <c:pt idx="3">
                  <c:v>6.8404341990615541E-2</c:v>
                </c:pt>
                <c:pt idx="4">
                  <c:v>0.15557684670502042</c:v>
                </c:pt>
                <c:pt idx="5">
                  <c:v>0.19458411489706473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axId val="143696640"/>
        <c:axId val="143698176"/>
      </c:barChart>
      <c:catAx>
        <c:axId val="143696640"/>
        <c:scaling>
          <c:orientation val="minMax"/>
        </c:scaling>
        <c:delete val="0"/>
        <c:axPos val="b"/>
        <c:majorTickMark val="out"/>
        <c:minorTickMark val="none"/>
        <c:tickLblPos val="nextTo"/>
        <c:crossAx val="143698176"/>
        <c:crosses val="autoZero"/>
        <c:auto val="1"/>
        <c:lblAlgn val="ctr"/>
        <c:lblOffset val="100"/>
        <c:noMultiLvlLbl val="0"/>
      </c:catAx>
      <c:valAx>
        <c:axId val="143698176"/>
        <c:scaling>
          <c:orientation val="minMax"/>
          <c:max val="0.70000000000000018"/>
          <c:min val="0"/>
        </c:scaling>
        <c:delete val="1"/>
        <c:axPos val="l"/>
        <c:numFmt formatCode="###0%" sourceLinked="1"/>
        <c:majorTickMark val="out"/>
        <c:minorTickMark val="none"/>
        <c:tickLblPos val="none"/>
        <c:crossAx val="14369664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Major role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Sounder</c:v>
                </c:pt>
                <c:pt idx="2">
                  <c:v>C. Link</c:v>
                </c:pt>
                <c:pt idx="4">
                  <c:v>All</c:v>
                </c:pt>
              </c:strCache>
            </c:strRef>
          </c:cat>
          <c:val>
            <c:numRef>
              <c:f>Sheet1!$B$2:$B$6</c:f>
              <c:numCache>
                <c:formatCode>###0%</c:formatCode>
                <c:ptCount val="5"/>
                <c:pt idx="0">
                  <c:v>0.14934882441945618</c:v>
                </c:pt>
                <c:pt idx="1">
                  <c:v>0.15819608186200557</c:v>
                </c:pt>
                <c:pt idx="2">
                  <c:v>0.21155845673161774</c:v>
                </c:pt>
                <c:pt idx="4">
                  <c:v>0.170736962913101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Minor role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Sounder</c:v>
                </c:pt>
                <c:pt idx="2">
                  <c:v>C. Link</c:v>
                </c:pt>
                <c:pt idx="4">
                  <c:v>All</c:v>
                </c:pt>
              </c:strCache>
            </c:strRef>
          </c:cat>
          <c:val>
            <c:numRef>
              <c:f>Sheet1!$C$2:$C$6</c:f>
              <c:numCache>
                <c:formatCode>###0%</c:formatCode>
                <c:ptCount val="5"/>
                <c:pt idx="0">
                  <c:v>0.63931816130781349</c:v>
                </c:pt>
                <c:pt idx="1">
                  <c:v>0.62535574861171028</c:v>
                </c:pt>
                <c:pt idx="2">
                  <c:v>0.53906274381296582</c:v>
                </c:pt>
                <c:pt idx="4">
                  <c:v>0.60487915211733956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role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Sounder</c:v>
                </c:pt>
                <c:pt idx="2">
                  <c:v>C. Link</c:v>
                </c:pt>
                <c:pt idx="4">
                  <c:v>All</c:v>
                </c:pt>
              </c:strCache>
            </c:strRef>
          </c:cat>
          <c:val>
            <c:numRef>
              <c:f>Sheet1!$D$2:$D$6</c:f>
              <c:numCache>
                <c:formatCode>###0%</c:formatCode>
                <c:ptCount val="5"/>
                <c:pt idx="0">
                  <c:v>0.10370416051791206</c:v>
                </c:pt>
                <c:pt idx="1">
                  <c:v>0.11152068178845798</c:v>
                </c:pt>
                <c:pt idx="2">
                  <c:v>8.8448354129951043E-2</c:v>
                </c:pt>
                <c:pt idx="4">
                  <c:v>9.9457586099742867E-2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(Not sure/ DK/ Refused)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Sounder</c:v>
                </c:pt>
                <c:pt idx="2">
                  <c:v>C. Link</c:v>
                </c:pt>
                <c:pt idx="4">
                  <c:v>All</c:v>
                </c:pt>
              </c:strCache>
            </c:strRef>
          </c:cat>
          <c:val>
            <c:numRef>
              <c:f>Sheet1!$E$2:$E$6</c:f>
              <c:numCache>
                <c:formatCode>###0%</c:formatCode>
                <c:ptCount val="5"/>
                <c:pt idx="0">
                  <c:v>0.10762885375481851</c:v>
                </c:pt>
                <c:pt idx="1">
                  <c:v>0.10492748773782504</c:v>
                </c:pt>
                <c:pt idx="2">
                  <c:v>0.16093044532546552</c:v>
                </c:pt>
                <c:pt idx="4">
                  <c:v>0.12492629886982101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43821824"/>
        <c:axId val="143848192"/>
      </c:barChart>
      <c:catAx>
        <c:axId val="143821824"/>
        <c:scaling>
          <c:orientation val="minMax"/>
        </c:scaling>
        <c:delete val="0"/>
        <c:axPos val="l"/>
        <c:majorTickMark val="none"/>
        <c:minorTickMark val="none"/>
        <c:tickLblPos val="nextTo"/>
        <c:crossAx val="143848192"/>
        <c:crosses val="autoZero"/>
        <c:auto val="1"/>
        <c:lblAlgn val="ctr"/>
        <c:lblOffset val="100"/>
        <c:noMultiLvlLbl val="0"/>
      </c:catAx>
      <c:valAx>
        <c:axId val="1438481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4382182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% of All Riders</a:t>
            </a:r>
            <a:r>
              <a:rPr lang="en-US" sz="1800" baseline="0" dirty="0" smtClean="0"/>
              <a:t> Mentioning Each</a:t>
            </a:r>
            <a:endParaRPr lang="en-US" sz="18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41986913434886075"/>
          <c:y val="9.9319991251093628E-2"/>
          <c:w val="0.57078507125861611"/>
          <c:h val="0.88401334208223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Minor System improvement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0"/>
                <c:pt idx="0">
                  <c:v>More frequent service</c:v>
                </c:pt>
                <c:pt idx="1">
                  <c:v>More park and ride spaces</c:v>
                </c:pt>
                <c:pt idx="2">
                  <c:v>Better route coordination for transfers</c:v>
                </c:pt>
                <c:pt idx="3">
                  <c:v>More signal priority for transit</c:v>
                </c:pt>
                <c:pt idx="4">
                  <c:v>Concession &amp; newspaper stands at stations</c:v>
                </c:pt>
                <c:pt idx="5">
                  <c:v>More Space</c:v>
                </c:pt>
                <c:pt idx="6">
                  <c:v>More destinations/expand service area</c:v>
                </c:pt>
                <c:pt idx="7">
                  <c:v>Wi-fi</c:v>
                </c:pt>
                <c:pt idx="8">
                  <c:v>More comfort/heat/covered waiting area</c:v>
                </c:pt>
                <c:pt idx="9">
                  <c:v>Extended/Weekend Service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0"/>
                <c:pt idx="2" formatCode="###0%">
                  <c:v>0.20354843716391918</c:v>
                </c:pt>
                <c:pt idx="4" formatCode="###0%">
                  <c:v>9.9332253366756204E-2</c:v>
                </c:pt>
                <c:pt idx="5" formatCode="###0%">
                  <c:v>2.0853246764395122E-2</c:v>
                </c:pt>
                <c:pt idx="7" formatCode="###0%">
                  <c:v>1.7732619710837332E-2</c:v>
                </c:pt>
                <c:pt idx="8" formatCode="###0%">
                  <c:v>1.2079615064710461E-2</c:v>
                </c:pt>
                <c:pt idx="9" formatCode="###0%">
                  <c:v>1.021684415577228E-2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Major System improvement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0"/>
                <c:pt idx="0">
                  <c:v>More frequent service</c:v>
                </c:pt>
                <c:pt idx="1">
                  <c:v>More park and ride spaces</c:v>
                </c:pt>
                <c:pt idx="2">
                  <c:v>Better route coordination for transfers</c:v>
                </c:pt>
                <c:pt idx="3">
                  <c:v>More signal priority for transit</c:v>
                </c:pt>
                <c:pt idx="4">
                  <c:v>Concession &amp; newspaper stands at stations</c:v>
                </c:pt>
                <c:pt idx="5">
                  <c:v>More Space</c:v>
                </c:pt>
                <c:pt idx="6">
                  <c:v>More destinations/expand service area</c:v>
                </c:pt>
                <c:pt idx="7">
                  <c:v>Wi-fi</c:v>
                </c:pt>
                <c:pt idx="8">
                  <c:v>More comfort/heat/covered waiting area</c:v>
                </c:pt>
                <c:pt idx="9">
                  <c:v>Extended/Weekend Service</c:v>
                </c:pt>
              </c:strCache>
            </c:strRef>
          </c:cat>
          <c:val>
            <c:numRef>
              <c:f>Sheet1!$C$2:$C$12</c:f>
              <c:numCache>
                <c:formatCode>###0%</c:formatCode>
                <c:ptCount val="10"/>
                <c:pt idx="0">
                  <c:v>0.3801353969207838</c:v>
                </c:pt>
                <c:pt idx="1">
                  <c:v>0.37421181674138304</c:v>
                </c:pt>
                <c:pt idx="3">
                  <c:v>0.15004717643202281</c:v>
                </c:pt>
                <c:pt idx="6">
                  <c:v>1.782005330818303E-2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44335232"/>
        <c:axId val="144336768"/>
      </c:barChart>
      <c:catAx>
        <c:axId val="144335232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44336768"/>
        <c:crosses val="autoZero"/>
        <c:auto val="1"/>
        <c:lblAlgn val="ctr"/>
        <c:lblOffset val="100"/>
        <c:noMultiLvlLbl val="0"/>
      </c:catAx>
      <c:valAx>
        <c:axId val="144336768"/>
        <c:scaling>
          <c:orientation val="minMax"/>
          <c:max val="1"/>
          <c:min val="0"/>
        </c:scaling>
        <c:delete val="1"/>
        <c:axPos val="t"/>
        <c:numFmt formatCode="General" sourceLinked="1"/>
        <c:majorTickMark val="out"/>
        <c:minorTickMark val="none"/>
        <c:tickLblPos val="none"/>
        <c:crossAx val="144335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782348468123738"/>
          <c:y val="0.13610564304461939"/>
          <c:w val="0.21479333774866932"/>
          <c:h val="0.33334426946631684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Sounder Riders</a:t>
            </a:r>
            <a:endParaRPr lang="en-US" dirty="0"/>
          </a:p>
        </c:rich>
      </c:tx>
      <c:layout>
        <c:manualLayout>
          <c:xMode val="edge"/>
          <c:yMode val="edge"/>
          <c:x val="0.4045101763595340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38"/>
          <c:h val="0.81438805777602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51</a:t>
                    </a:r>
                    <a:r>
                      <a:rPr lang="en-US" smtClean="0"/>
                      <a:t>% (+1)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0.51202577129121596</c:v>
                </c:pt>
                <c:pt idx="1">
                  <c:v>0.49838253532955512</c:v>
                </c:pt>
                <c:pt idx="2">
                  <c:v>0.64660372582608217</c:v>
                </c:pt>
                <c:pt idx="3">
                  <c:v>0.64668769716088303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39</a:t>
                    </a:r>
                    <a:r>
                      <a:rPr lang="en-US" smtClean="0"/>
                      <a:t>% (-2)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0.39418325699504975</c:v>
                </c:pt>
                <c:pt idx="1">
                  <c:v>0.41026019480884801</c:v>
                </c:pt>
                <c:pt idx="2">
                  <c:v>0.30209567797894754</c:v>
                </c:pt>
                <c:pt idx="3">
                  <c:v>0.31545741324921101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9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% (0)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9.379097171373374E-2</c:v>
                </c:pt>
                <c:pt idx="1">
                  <c:v>9.1357269861599311E-2</c:v>
                </c:pt>
                <c:pt idx="2">
                  <c:v>5.1300596194969628E-2</c:v>
                </c:pt>
                <c:pt idx="3">
                  <c:v>3.785488958990528E-2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Sheet1!$A$2:$A$5</c:f>
              <c:numCache>
                <c:formatCode>@</c:formatCode>
                <c:ptCount val="4"/>
                <c:pt idx="0">
                  <c:v>2012</c:v>
                </c:pt>
                <c:pt idx="1">
                  <c:v>2011</c:v>
                </c:pt>
                <c:pt idx="2" formatCode="General">
                  <c:v>2010</c:v>
                </c:pt>
                <c:pt idx="3" formatCode="General">
                  <c:v>2009</c:v>
                </c:pt>
              </c:numCache>
            </c:numRef>
          </c:cat>
          <c:val>
            <c:numRef>
              <c:f>Sheet1!$E$2:$E$5</c:f>
              <c:numCache>
                <c:formatCode>###0.0</c:formatCode>
                <c:ptCount val="4"/>
                <c:pt idx="0">
                  <c:v>3.4277076538748616</c:v>
                </c:pt>
                <c:pt idx="1">
                  <c:v>3.4054447755813637</c:v>
                </c:pt>
                <c:pt idx="2">
                  <c:v>3.6098734265459691</c:v>
                </c:pt>
                <c:pt idx="3">
                  <c:v>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1439744"/>
        <c:axId val="121441280"/>
      </c:barChart>
      <c:catAx>
        <c:axId val="121439744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121441280"/>
        <c:crosses val="autoZero"/>
        <c:auto val="1"/>
        <c:lblAlgn val="ctr"/>
        <c:lblOffset val="100"/>
        <c:noMultiLvlLbl val="0"/>
      </c:catAx>
      <c:valAx>
        <c:axId val="121441280"/>
        <c:scaling>
          <c:orientation val="minMax"/>
          <c:max val="1.100000000000000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14397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42864944513514758"/>
          <c:h val="7.5833871175939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2136805267763"/>
          <c:y val="0.1014171004048223"/>
          <c:w val="0.78878631947322364"/>
          <c:h val="0.79952244316918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69</a:t>
                    </a:r>
                    <a:r>
                      <a:rPr lang="en-US" sz="1400" smtClean="0"/>
                      <a:t>% (+4)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65</a:t>
                    </a:r>
                    <a:r>
                      <a:rPr lang="en-US" smtClean="0"/>
                      <a:t>% (+9)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  <c:pt idx="4">
                  <c:v>2012 Sounder</c:v>
                </c:pt>
                <c:pt idx="5">
                  <c:v>2011 Sounder</c:v>
                </c:pt>
                <c:pt idx="6">
                  <c:v>2010 Sounder</c:v>
                </c:pt>
              </c:strCache>
            </c:strRef>
          </c:cat>
          <c:val>
            <c:numRef>
              <c:f>Sheet1!$B$2:$B$8</c:f>
              <c:numCache>
                <c:formatCode>#,##0%</c:formatCode>
                <c:ptCount val="7"/>
                <c:pt idx="0">
                  <c:v>0.69492042028372492</c:v>
                </c:pt>
                <c:pt idx="1">
                  <c:v>0.65302787870225631</c:v>
                </c:pt>
                <c:pt idx="2">
                  <c:v>0.78225097770387164</c:v>
                </c:pt>
                <c:pt idx="4">
                  <c:v>0.64750972012335406</c:v>
                </c:pt>
                <c:pt idx="5">
                  <c:v>0.56102342524786453</c:v>
                </c:pt>
                <c:pt idx="6">
                  <c:v>0.75613550898719684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25</a:t>
                    </a:r>
                    <a:r>
                      <a:rPr lang="en-US" sz="1400" smtClean="0"/>
                      <a:t>% (-3)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  <c:pt idx="4">
                  <c:v>2012 Sounder</c:v>
                </c:pt>
                <c:pt idx="5">
                  <c:v>2011 Sounder</c:v>
                </c:pt>
                <c:pt idx="6">
                  <c:v>2010 Sounder</c:v>
                </c:pt>
              </c:strCache>
            </c:strRef>
          </c:cat>
          <c:val>
            <c:numRef>
              <c:f>Sheet1!$C$2:$C$8</c:f>
              <c:numCache>
                <c:formatCode>#,##0%</c:formatCode>
                <c:ptCount val="7"/>
                <c:pt idx="0">
                  <c:v>0.24696172666258062</c:v>
                </c:pt>
                <c:pt idx="1">
                  <c:v>0.27587419503957666</c:v>
                </c:pt>
                <c:pt idx="2">
                  <c:v>0.17300317839281643</c:v>
                </c:pt>
                <c:pt idx="4">
                  <c:v>0.26438415954207778</c:v>
                </c:pt>
                <c:pt idx="5">
                  <c:v>0.35605746212267603</c:v>
                </c:pt>
                <c:pt idx="6">
                  <c:v>0.194678142230233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  <c:pt idx="4">
                  <c:v>2012 Sounder</c:v>
                </c:pt>
                <c:pt idx="5">
                  <c:v>2011 Sounder</c:v>
                </c:pt>
                <c:pt idx="6">
                  <c:v>2010 Sounder</c:v>
                </c:pt>
              </c:strCache>
            </c:strRef>
          </c:cat>
          <c:val>
            <c:numRef>
              <c:f>Sheet1!$D$2:$D$8</c:f>
              <c:numCache>
                <c:formatCode>#,##0%</c:formatCode>
                <c:ptCount val="7"/>
                <c:pt idx="0">
                  <c:v>5.8117853053693998E-2</c:v>
                </c:pt>
                <c:pt idx="1">
                  <c:v>7.1097926258168756E-2</c:v>
                </c:pt>
                <c:pt idx="2">
                  <c:v>4.4745843903311294E-2</c:v>
                </c:pt>
                <c:pt idx="4">
                  <c:v>8.8106120334567523E-2</c:v>
                </c:pt>
                <c:pt idx="5">
                  <c:v>8.29191126294615E-2</c:v>
                </c:pt>
                <c:pt idx="6">
                  <c:v>4.9186348782569909E-2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3.5</a:t>
                    </a:r>
                    <a:endParaRPr lang="en-US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2012 Sounder</c:v>
                </c:pt>
                <c:pt idx="1">
                  <c:v>2011 Sounder</c:v>
                </c:pt>
                <c:pt idx="2">
                  <c:v>2010 Sounder</c:v>
                </c:pt>
                <c:pt idx="4">
                  <c:v>2012 Sounder</c:v>
                </c:pt>
                <c:pt idx="5">
                  <c:v>2011 Sounder</c:v>
                </c:pt>
                <c:pt idx="6">
                  <c:v>2010 Sounder</c:v>
                </c:pt>
              </c:strCache>
            </c:strRef>
          </c:cat>
          <c:val>
            <c:numRef>
              <c:f>Sheet1!$E$2:$E$8</c:f>
              <c:numCache>
                <c:formatCode>0.0</c:formatCode>
                <c:ptCount val="7"/>
                <c:pt idx="0">
                  <c:v>3.6273261690150966</c:v>
                </c:pt>
                <c:pt idx="1">
                  <c:v>3.5774695143584396</c:v>
                </c:pt>
                <c:pt idx="2">
                  <c:v>3.7485717284796771</c:v>
                </c:pt>
                <c:pt idx="4">
                  <c:v>3.5745582977832688</c:v>
                </c:pt>
                <c:pt idx="5">
                  <c:v>3.4859234609506817</c:v>
                </c:pt>
                <c:pt idx="6">
                  <c:v>3.7044819985694062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68217856"/>
        <c:axId val="68096768"/>
      </c:barChart>
      <c:catAx>
        <c:axId val="6821785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68096768"/>
        <c:crosses val="autoZero"/>
        <c:auto val="1"/>
        <c:lblAlgn val="ctr"/>
        <c:lblOffset val="100"/>
        <c:noMultiLvlLbl val="0"/>
      </c:catAx>
      <c:valAx>
        <c:axId val="68096768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one"/>
        <c:crossAx val="68217856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13"/>
          <c:y val="0.91756392346118021"/>
          <c:w val="0.72690680112354389"/>
          <c:h val="7.840451087681843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Sounder Riders</a:t>
            </a:r>
            <a:endParaRPr lang="en-US" dirty="0"/>
          </a:p>
        </c:rich>
      </c:tx>
      <c:layout>
        <c:manualLayout>
          <c:xMode val="edge"/>
          <c:yMode val="edge"/>
          <c:x val="0.40391135229717906"/>
          <c:y val="3.664921465968586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744153602421322"/>
          <c:y val="0.12041884816753927"/>
          <c:w val="0.80255846397578678"/>
          <c:h val="0.7624209506534197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Sounder South (n=339)</c:v>
                </c:pt>
                <c:pt idx="1">
                  <c:v>Sounder North (n=81)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0.52908370740719546</c:v>
                </c:pt>
                <c:pt idx="1">
                  <c:v>0.36560581164057809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Sounder South (n=339)</c:v>
                </c:pt>
                <c:pt idx="1">
                  <c:v>Sounder North (n=81)</c:v>
                </c:pt>
              </c:strCache>
            </c:strRef>
          </c:cat>
          <c:val>
            <c:numRef>
              <c:f>Sheet1!$C$2:$C$3</c:f>
              <c:numCache>
                <c:formatCode>###0%</c:formatCode>
                <c:ptCount val="2"/>
                <c:pt idx="0">
                  <c:v>0.38486977649272414</c:v>
                </c:pt>
                <c:pt idx="1">
                  <c:v>0.47412724494796649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less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Sounder South (n=339)</c:v>
                </c:pt>
                <c:pt idx="1">
                  <c:v>Sounder North (n=81)</c:v>
                </c:pt>
              </c:strCache>
            </c:strRef>
          </c:cat>
          <c:val>
            <c:numRef>
              <c:f>Sheet1!$D$2:$D$3</c:f>
              <c:numCache>
                <c:formatCode>###0%</c:formatCode>
                <c:ptCount val="2"/>
                <c:pt idx="0">
                  <c:v>8.6046516100079365E-2</c:v>
                </c:pt>
                <c:pt idx="1">
                  <c:v>0.16026694341145628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Sounder South (n=339)</c:v>
                </c:pt>
                <c:pt idx="1">
                  <c:v>Sounder North (n=81)</c:v>
                </c:pt>
              </c:strCache>
            </c:strRef>
          </c:cat>
          <c:val>
            <c:numRef>
              <c:f>Sheet1!$E$2:$E$3</c:f>
              <c:numCache>
                <c:formatCode>###0.00</c:formatCode>
                <c:ptCount val="2"/>
                <c:pt idx="0">
                  <c:v>3.4503637264065277</c:v>
                </c:pt>
                <c:pt idx="1">
                  <c:v>3.2301559125469672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68317952"/>
        <c:axId val="68319488"/>
      </c:barChart>
      <c:catAx>
        <c:axId val="68317952"/>
        <c:scaling>
          <c:orientation val="maxMin"/>
        </c:scaling>
        <c:delete val="0"/>
        <c:axPos val="l"/>
        <c:majorTickMark val="out"/>
        <c:minorTickMark val="none"/>
        <c:tickLblPos val="nextTo"/>
        <c:crossAx val="68319488"/>
        <c:crosses val="autoZero"/>
        <c:auto val="1"/>
        <c:lblAlgn val="ctr"/>
        <c:lblOffset val="100"/>
        <c:noMultiLvlLbl val="0"/>
      </c:catAx>
      <c:valAx>
        <c:axId val="68319488"/>
        <c:scaling>
          <c:orientation val="minMax"/>
          <c:max val="1.100000000000000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6831795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4966281241871794"/>
          <c:y val="0.91163561033928375"/>
          <c:w val="0.39677035303019564"/>
          <c:h val="7.265758337799398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0.88596</cdr:x>
      <cdr:y>0.03279</cdr:y>
    </cdr:from>
    <cdr:to>
      <cdr:x>0.97368</cdr:x>
      <cdr:y>0.11224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7696200" y="152400"/>
          <a:ext cx="76200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smtClean="0">
              <a:latin typeface="+mn-lt"/>
            </a:rPr>
            <a:t>Mean</a:t>
          </a:r>
          <a:endParaRPr lang="en-US" b="1" dirty="0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4CDBDB1D-088A-4219-89B4-B16AE1197881}" type="datetimeFigureOut">
              <a:rPr lang="en-US" smtClean="0"/>
              <a:pPr/>
              <a:t>3/8/2013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9E05E68B-A3DE-4613-BD3F-4B63856429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82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582410B4-BC07-4F1A-B02D-19FA5DFF51D5}" type="datetimeFigureOut">
              <a:rPr lang="en-US" smtClean="0"/>
              <a:pPr/>
              <a:t>3/8/2013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6" tIns="46569" rIns="93136" bIns="4656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36" tIns="46569" rIns="93136" bIns="465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24736F4A-EDE5-4F60-A11B-CAAEC4B6B6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1CC5D-8263-4C43-B72A-8A62A11E2E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310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6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2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28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2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258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1982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575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5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8537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71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9577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58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8629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77648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564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564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82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83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0519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9622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96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66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751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0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7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716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2454440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4489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5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914400"/>
            <a:ext cx="8001000" cy="5410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ts val="1800"/>
              </a:spcBef>
              <a:buClr>
                <a:srgbClr val="006600"/>
              </a:buClr>
              <a:buSzPct val="150000"/>
              <a:defRPr sz="2400" b="0" i="0">
                <a:latin typeface="+mn-lt"/>
              </a:defRPr>
            </a:lvl1pPr>
            <a:lvl2pPr marL="742863" indent="-285717">
              <a:spcBef>
                <a:spcPts val="1800"/>
              </a:spcBef>
              <a:buClr>
                <a:srgbClr val="006600"/>
              </a:buClr>
              <a:buSzPct val="150000"/>
              <a:buFont typeface="Arial" pitchFamily="34" charset="0"/>
              <a:buChar char="•"/>
              <a:defRPr sz="2400" b="0" i="0">
                <a:latin typeface="+mn-lt"/>
              </a:defRPr>
            </a:lvl2pPr>
            <a:lvl3pPr>
              <a:spcBef>
                <a:spcPts val="2400"/>
              </a:spcBef>
              <a:defRPr sz="2000">
                <a:latin typeface="+mn-lt"/>
              </a:defRPr>
            </a:lvl3pPr>
            <a:lvl4pPr>
              <a:spcBef>
                <a:spcPts val="2400"/>
              </a:spcBef>
              <a:defRPr sz="2000">
                <a:latin typeface="+mn-lt"/>
              </a:defRPr>
            </a:lvl4pPr>
            <a:lvl5pPr>
              <a:spcBef>
                <a:spcPts val="2400"/>
              </a:spcBef>
              <a:defRPr sz="20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924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914401"/>
            <a:ext cx="8077200" cy="498598"/>
          </a:xfrm>
          <a:prstGeom prst="rect">
            <a:avLst/>
          </a:prstGeom>
          <a:ln>
            <a:noFill/>
          </a:ln>
          <a:effectLst>
            <a:outerShdw blurRad="127000" dist="190500" dir="2700000" algn="t" rotWithShape="0">
              <a:srgbClr val="000000">
                <a:alpha val="2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91429" tIns="64008" rIns="91429" bIns="64008">
            <a:spAutoFit/>
          </a:bodyPr>
          <a:lstStyle>
            <a:lvl1pPr marL="0" indent="0" algn="ctr">
              <a:spcBef>
                <a:spcPts val="0"/>
              </a:spcBef>
              <a:buNone/>
              <a:defRPr sz="12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1600200"/>
            <a:ext cx="8001000" cy="472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13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16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MC Logo (clean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9"/>
          <p:cNvSpPr>
            <a:spLocks noChangeArrowheads="1"/>
          </p:cNvSpPr>
          <p:nvPr userDrawn="1"/>
        </p:nvSpPr>
        <p:spPr bwMode="auto">
          <a:xfrm>
            <a:off x="0" y="1143000"/>
            <a:ext cx="9144000" cy="152400"/>
          </a:xfrm>
          <a:prstGeom prst="parallelogram">
            <a:avLst>
              <a:gd name="adj" fmla="val 210324"/>
            </a:avLst>
          </a:prstGeom>
          <a:gradFill>
            <a:gsLst>
              <a:gs pos="0">
                <a:srgbClr val="3F6455"/>
              </a:gs>
              <a:gs pos="50000">
                <a:srgbClr val="5E927D"/>
              </a:gs>
              <a:gs pos="100000">
                <a:srgbClr val="71AF96"/>
              </a:gs>
            </a:gsLst>
            <a:lin ang="10800000" scaled="0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dirty="0">
              <a:solidFill>
                <a:srgbClr val="F2F2F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5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  <a:defRPr sz="2400">
                <a:latin typeface="+mn-lt"/>
              </a:defRPr>
            </a:lvl1pPr>
            <a:lvl2pPr>
              <a:spcBef>
                <a:spcPts val="2400"/>
              </a:spcBef>
              <a:defRPr sz="2400">
                <a:latin typeface="+mn-lt"/>
              </a:defRPr>
            </a:lvl2pPr>
            <a:lvl3pPr>
              <a:spcBef>
                <a:spcPts val="2400"/>
              </a:spcBef>
              <a:defRPr sz="2400">
                <a:latin typeface="+mn-lt"/>
              </a:defRPr>
            </a:lvl3pPr>
            <a:lvl4pPr>
              <a:spcBef>
                <a:spcPts val="2400"/>
              </a:spcBef>
              <a:defRPr sz="2400">
                <a:latin typeface="+mn-lt"/>
              </a:defRPr>
            </a:lvl4pPr>
            <a:lvl5pPr>
              <a:spcBef>
                <a:spcPts val="2400"/>
              </a:spcBef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7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2" name="Picture 22" descr="img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2734777" y="6397823"/>
            <a:ext cx="36972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Sound Transit Intercept</a:t>
            </a:r>
            <a:r>
              <a:rPr lang="pt-BR" sz="1400" b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Survey</a:t>
            </a: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| 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EMC 12-4773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9" r:id="rId3"/>
    <p:sldLayoutId id="2147483728" r:id="rId4"/>
    <p:sldLayoutId id="2147483729" r:id="rId5"/>
    <p:sldLayoutId id="2147483731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1"/>
          <p:cNvSpPr txBox="1">
            <a:spLocks/>
          </p:cNvSpPr>
          <p:nvPr/>
        </p:nvSpPr>
        <p:spPr>
          <a:xfrm>
            <a:off x="0" y="2362200"/>
            <a:ext cx="9144000" cy="27432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1AF96"/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600" y="263798"/>
            <a:ext cx="8915400" cy="879202"/>
            <a:chOff x="228600" y="191147"/>
            <a:chExt cx="8915400" cy="879202"/>
          </a:xfrm>
        </p:grpSpPr>
        <p:pic>
          <p:nvPicPr>
            <p:cNvPr id="13" name="Picture 2" descr="EMC Logo (clean)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191147"/>
              <a:ext cx="6629400" cy="875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6" descr="EMC Logo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228600" y="228600"/>
              <a:ext cx="2269061" cy="841749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</p:grp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3352800" y="2362200"/>
            <a:ext cx="54102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19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r" defTabSz="914400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0" name="Picture 22" descr="img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47086" y="6420536"/>
            <a:ext cx="50498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Sound Transit 2012</a:t>
            </a:r>
            <a:r>
              <a:rPr lang="pt-BR" sz="1200" b="1" baseline="0" dirty="0" smtClean="0">
                <a:solidFill>
                  <a:schemeClr val="bg1"/>
                </a:solidFill>
                <a:latin typeface="+mn-lt"/>
              </a:rPr>
              <a:t> Customer Satisfaction Intercept Survey</a:t>
            </a: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  | 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</a:rPr>
              <a:t>EMC #12-4773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436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5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5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6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0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7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0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0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0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9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downtownonthego.com/wp-content/uploads/2012/08/TLink_Trai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1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6"/>
          <p:cNvSpPr txBox="1">
            <a:spLocks/>
          </p:cNvSpPr>
          <p:nvPr/>
        </p:nvSpPr>
        <p:spPr>
          <a:xfrm>
            <a:off x="152400" y="2396054"/>
            <a:ext cx="3124200" cy="3231654"/>
          </a:xfrm>
          <a:prstGeom prst="rect">
            <a:avLst/>
          </a:prstGeom>
          <a:solidFill>
            <a:srgbClr val="002764">
              <a:alpha val="60000"/>
            </a:srgbClr>
          </a:solidFill>
        </p:spPr>
        <p:txBody>
          <a:bodyPr wrap="square" anchor="ctr">
            <a:spAutoFit/>
          </a:bodyPr>
          <a:lstStyle/>
          <a:p>
            <a:pPr algn="ctr"/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2012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Customer Satisfaction Survey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Intercept </a:t>
            </a:r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survey of 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Sound Transit riders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EMC #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12-4773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01" y="2552478"/>
            <a:ext cx="2802899" cy="59538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6773157"/>
              </p:ext>
            </p:extLst>
          </p:nvPr>
        </p:nvGraphicFramePr>
        <p:xfrm>
          <a:off x="304800" y="2362200"/>
          <a:ext cx="8686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Time Satisfaction </a:t>
            </a:r>
            <a:r>
              <a:rPr lang="en-US" sz="2800" dirty="0"/>
              <a:t>– </a:t>
            </a:r>
            <a:r>
              <a:rPr lang="en-US" sz="2800" dirty="0" smtClean="0"/>
              <a:t>Central Link Year-by-Year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095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3793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3000" dirty="0" smtClean="0"/>
              <a:t>Sound Transit Grade </a:t>
            </a:r>
            <a:r>
              <a:rPr lang="en-US" sz="2800" dirty="0"/>
              <a:t>– </a:t>
            </a:r>
            <a:r>
              <a:rPr lang="en-US" sz="3000" dirty="0" smtClean="0"/>
              <a:t>by Sounder Riders</a:t>
            </a:r>
            <a:endParaRPr lang="en-US" sz="3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60604780"/>
              </p:ext>
            </p:extLst>
          </p:nvPr>
        </p:nvGraphicFramePr>
        <p:xfrm>
          <a:off x="228600" y="1600200"/>
          <a:ext cx="8686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257835150"/>
              </p:ext>
            </p:extLst>
          </p:nvPr>
        </p:nvGraphicFramePr>
        <p:xfrm>
          <a:off x="304800" y="2362200"/>
          <a:ext cx="8686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Time Satisfaction – Sounder Year-by-Year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095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5159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ST Grade – Sounder North vs. South</a:t>
            </a:r>
            <a:endParaRPr lang="en-US" sz="30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34725335"/>
              </p:ext>
            </p:extLst>
          </p:nvPr>
        </p:nvGraphicFramePr>
        <p:xfrm>
          <a:off x="304800" y="1397000"/>
          <a:ext cx="8458200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001000" y="177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12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</a:t>
            </a:r>
            <a:r>
              <a:rPr lang="en-US" sz="2800" dirty="0"/>
              <a:t>– by </a:t>
            </a:r>
            <a:r>
              <a:rPr lang="en-US" sz="2800" dirty="0" smtClean="0"/>
              <a:t>Region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4171384168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6383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43%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1242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39%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648200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36%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0960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5788053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91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 Grade by Age &amp; Ethnicity</a:t>
            </a:r>
            <a:endParaRPr lang="en-US" sz="2800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455698252"/>
              </p:ext>
            </p:extLst>
          </p:nvPr>
        </p:nvGraphicFramePr>
        <p:xfrm>
          <a:off x="457200" y="1524000"/>
          <a:ext cx="8382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Benchmarking Against Other Agencies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04627234"/>
              </p:ext>
            </p:extLst>
          </p:nvPr>
        </p:nvGraphicFramePr>
        <p:xfrm>
          <a:off x="228600" y="16002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34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Improvements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42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505529172"/>
              </p:ext>
            </p:extLst>
          </p:nvPr>
        </p:nvGraphicFramePr>
        <p:xfrm>
          <a:off x="2413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415076"/>
              </p:ext>
            </p:extLst>
          </p:nvPr>
        </p:nvGraphicFramePr>
        <p:xfrm>
          <a:off x="3962400" y="1600198"/>
          <a:ext cx="4876800" cy="44958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956650"/>
                <a:gridCol w="920150"/>
              </a:tblGrid>
              <a:tr h="630989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latin typeface="+mn-lt"/>
                          <a:cs typeface="Arial" pitchFamily="34" charset="0"/>
                        </a:rPr>
                        <a:t>Top</a:t>
                      </a:r>
                      <a:r>
                        <a:rPr lang="en-US" sz="1600" u="none" baseline="0" dirty="0" smtClean="0">
                          <a:latin typeface="+mn-lt"/>
                          <a:cs typeface="Arial" pitchFamily="34" charset="0"/>
                        </a:rPr>
                        <a:t> reasons for A grade</a:t>
                      </a:r>
                      <a:endParaRPr lang="en-US" sz="1600" u="none" dirty="0"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</a:txBody>
                  <a:tcPr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Friendly/ helpful operators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Affordable fare/ Free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Safe/ Secure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 positives (Nice/ Fun/ No complaints)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6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positives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13" name="Elbow Connector 12"/>
          <p:cNvCxnSpPr/>
          <p:nvPr/>
        </p:nvCxnSpPr>
        <p:spPr>
          <a:xfrm flipV="1">
            <a:off x="2590800" y="2057400"/>
            <a:ext cx="1295400" cy="11430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Grade in Focus: A Grade</a:t>
            </a:r>
            <a:endParaRPr lang="en-US" sz="28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7900" y="3962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</a:rPr>
              <a:t>(n=751)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97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206967968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685534"/>
              </p:ext>
            </p:extLst>
          </p:nvPr>
        </p:nvGraphicFramePr>
        <p:xfrm>
          <a:off x="3962400" y="1523999"/>
          <a:ext cx="4876800" cy="46482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73690"/>
                <a:gridCol w="903110"/>
              </a:tblGrid>
              <a:tr h="743712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u="sng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positive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</a:txBody>
                  <a:tcPr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Friendly/ helpful operators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 positives (Nice/ Fun/ No complaints)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3253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positives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(multiple responses; </a:t>
            </a:r>
            <a:r>
              <a:rPr lang="en-US" sz="1600" b="1" i="1" u="sng" dirty="0" smtClean="0"/>
              <a:t>first</a:t>
            </a:r>
            <a:r>
              <a:rPr lang="en-US" sz="1600" b="1" i="1" dirty="0" smtClean="0"/>
              <a:t> </a:t>
            </a:r>
            <a:r>
              <a:rPr lang="en-US" sz="1600" i="1" dirty="0" smtClean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Grade in Focus: B Grade</a:t>
            </a:r>
            <a:endParaRPr lang="en-US" sz="28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300954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(n=611)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919264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162800" cy="533400"/>
          </a:xfrm>
        </p:spPr>
        <p:txBody>
          <a:bodyPr/>
          <a:lstStyle/>
          <a:p>
            <a:r>
              <a:rPr lang="en-US" dirty="0" smtClean="0"/>
              <a:t>Methodology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990600"/>
            <a:ext cx="8686800" cy="2057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These results are the ninth set of measurements for Sound Transit customer satisfaction.  Where possible, results are compared to previous surveys conducted in 2005 – 2012.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 total of 1,552 interviews were conducted system-wide between November 28</a:t>
            </a:r>
            <a:r>
              <a:rPr lang="en-US" sz="1600" baseline="30000" dirty="0" smtClean="0">
                <a:solidFill>
                  <a:schemeClr val="tx1"/>
                </a:solidFill>
              </a:rPr>
              <a:t>th </a:t>
            </a:r>
            <a:r>
              <a:rPr lang="en-US" sz="1600" dirty="0" smtClean="0">
                <a:solidFill>
                  <a:schemeClr val="tx1"/>
                </a:solidFill>
              </a:rPr>
              <a:t>and December 19</a:t>
            </a:r>
            <a:r>
              <a:rPr lang="en-US" sz="1600" baseline="30000" dirty="0" smtClean="0">
                <a:solidFill>
                  <a:schemeClr val="tx1"/>
                </a:solidFill>
              </a:rPr>
              <a:t>nd</a:t>
            </a:r>
            <a:r>
              <a:rPr lang="en-US" sz="1600" dirty="0" smtClean="0">
                <a:solidFill>
                  <a:schemeClr val="tx1"/>
                </a:solidFill>
              </a:rPr>
              <a:t> 2012 based on the size and frequency of routes.  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Data was then weighted to reflect actual distribution of ST’s riders, based on annual ridership figures provided by Sound Transit.  These figures are shown below.</a:t>
            </a:r>
            <a:endParaRPr lang="en-US" sz="1600" b="1" i="1" dirty="0" smtClean="0">
              <a:solidFill>
                <a:schemeClr val="tx1"/>
              </a:solidFill>
            </a:endParaRPr>
          </a:p>
          <a:p>
            <a:pPr marL="234950" indent="-234950">
              <a:spcBef>
                <a:spcPts val="1800"/>
              </a:spcBef>
              <a:buClr>
                <a:srgbClr val="006600"/>
              </a:buClr>
              <a:buSzPct val="100000"/>
            </a:pPr>
            <a:endParaRPr lang="en-US" sz="16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665711"/>
              </p:ext>
            </p:extLst>
          </p:nvPr>
        </p:nvGraphicFramePr>
        <p:xfrm>
          <a:off x="152400" y="3252376"/>
          <a:ext cx="8839200" cy="299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871"/>
                <a:gridCol w="914655"/>
                <a:gridCol w="889479"/>
                <a:gridCol w="959293"/>
                <a:gridCol w="890772"/>
                <a:gridCol w="959293"/>
                <a:gridCol w="959293"/>
                <a:gridCol w="890772"/>
                <a:gridCol w="890772"/>
              </a:tblGrid>
              <a:tr h="6486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Express Bus:</a:t>
                      </a:r>
                      <a:r>
                        <a:rPr lang="en-US" sz="1600" baseline="0" dirty="0" smtClean="0"/>
                        <a:t> (n=603)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Tacoma Link: (n=127)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Sounder: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(n=420)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Central Link:</a:t>
                      </a:r>
                      <a:r>
                        <a:rPr lang="en-US" sz="1600" baseline="0" dirty="0" smtClean="0"/>
                        <a:t> (n=403)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778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68631"/>
              </p:ext>
            </p:extLst>
          </p:nvPr>
        </p:nvGraphicFramePr>
        <p:xfrm>
          <a:off x="3962400" y="1524003"/>
          <a:ext cx="4876800" cy="46482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064001"/>
                <a:gridCol w="812799"/>
              </a:tblGrid>
              <a:tr h="686280">
                <a:tc>
                  <a:txBody>
                    <a:bodyPr/>
                    <a:lstStyle/>
                    <a:p>
                      <a:r>
                        <a:rPr lang="en-US" sz="16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u="sng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negative</a:t>
                      </a:r>
                      <a:r>
                        <a:rPr lang="en-US" sz="16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schedule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service/ routes/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Crowded/ Larger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more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Slow/ Too many stops/ More express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expensive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Neutral reasons (OK/ Average)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reasons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264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None/Don't know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Grade in Focus: B Grade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456623734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8200" y="4300954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(n=611)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80103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81499863"/>
              </p:ext>
            </p:extLst>
          </p:nvPr>
        </p:nvGraphicFramePr>
        <p:xfrm>
          <a:off x="2286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124030"/>
              </p:ext>
            </p:extLst>
          </p:nvPr>
        </p:nvGraphicFramePr>
        <p:xfrm>
          <a:off x="3962400" y="1600201"/>
          <a:ext cx="4876800" cy="457200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938955"/>
                <a:gridCol w="937845"/>
              </a:tblGrid>
              <a:tr h="604561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</a:rPr>
                        <a:t> reasons for C grade or lower</a:t>
                      </a:r>
                      <a:endParaRPr lang="en-US" sz="16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C 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lower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Crowded/ Larger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schedule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expensive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more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service/ routes/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Slow/ Too many stops/ More express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Neutral reasons (OK/ Average)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reasons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2644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None/Don't know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2057400" y="1917700"/>
            <a:ext cx="1828800" cy="3683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Grade in Focus: C Grade</a:t>
            </a:r>
            <a:endParaRPr lang="en-US" sz="28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066143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(n=191)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27260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Improving </a:t>
            </a:r>
            <a:r>
              <a:rPr lang="en-US" sz="2800" dirty="0"/>
              <a:t>Grade – by </a:t>
            </a:r>
            <a:r>
              <a:rPr lang="en-US" sz="2800" dirty="0" smtClean="0"/>
              <a:t>Rating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7"/>
            <a:ext cx="8458200" cy="5879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315165"/>
              </p:ext>
            </p:extLst>
          </p:nvPr>
        </p:nvGraphicFramePr>
        <p:xfrm>
          <a:off x="304802" y="1524000"/>
          <a:ext cx="8458198" cy="430720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482844"/>
                <a:gridCol w="1014984"/>
                <a:gridCol w="1014984"/>
                <a:gridCol w="1014984"/>
                <a:gridCol w="930402"/>
              </a:tblGrid>
              <a:tr h="4233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C or Lower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b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b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Notice/communication of problems,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delays,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routes/expand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service/weekend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scheduling/coordinated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Fewer 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42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3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Improving Grade – by Service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7"/>
            <a:ext cx="8458200" cy="5879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30001"/>
              </p:ext>
            </p:extLst>
          </p:nvPr>
        </p:nvGraphicFramePr>
        <p:xfrm>
          <a:off x="304802" y="1524000"/>
          <a:ext cx="8458199" cy="472440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002539"/>
                <a:gridCol w="906236"/>
                <a:gridCol w="906236"/>
                <a:gridCol w="906236"/>
                <a:gridCol w="906236"/>
                <a:gridCol w="830716"/>
              </a:tblGrid>
              <a:tr h="4913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Exp.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Bus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 South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 North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Central Link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Tacoma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Link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234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routes/expand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service/weekend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scheduling/coordinated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Fewer 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250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08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Improving </a:t>
            </a:r>
            <a:r>
              <a:rPr lang="en-US" sz="2800" dirty="0"/>
              <a:t>Grade – by </a:t>
            </a:r>
            <a:r>
              <a:rPr lang="en-US" sz="2800" dirty="0" smtClean="0"/>
              <a:t>Region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7"/>
            <a:ext cx="8458200" cy="5879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125316"/>
              </p:ext>
            </p:extLst>
          </p:nvPr>
        </p:nvGraphicFramePr>
        <p:xfrm>
          <a:off x="304802" y="1524000"/>
          <a:ext cx="8458199" cy="4724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002539"/>
                <a:gridCol w="906236"/>
                <a:gridCol w="906236"/>
                <a:gridCol w="906236"/>
                <a:gridCol w="906236"/>
                <a:gridCol w="830716"/>
              </a:tblGrid>
              <a:tr h="48942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Seattle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East 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Snohomish/N.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King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Pierce/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S.</a:t>
                      </a:r>
                      <a:r>
                        <a:rPr lang="en-US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King</a:t>
                      </a:r>
                      <a:endParaRPr lang="en-US" sz="15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Island/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Other</a:t>
                      </a:r>
                    </a:p>
                  </a:txBody>
                  <a:tcPr marL="9525" marR="9525" marT="9525" marB="0" anchor="ctr"/>
                </a:tc>
              </a:tr>
              <a:tr h="4894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suggestions (flexible improvements)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performance suggestions (&lt;2% mention)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Suggestions (“More” investments)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routes/expand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service/weekend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Improve scheduling/coordinated 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Fewer stops/Direct/express routes/HOV lane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system suggestions (&lt;2% mention each)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497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1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New &amp; Established Riders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3867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627906192"/>
              </p:ext>
            </p:extLst>
          </p:nvPr>
        </p:nvGraphicFramePr>
        <p:xfrm>
          <a:off x="431800" y="990600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457200" y="1905000"/>
            <a:ext cx="84582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15200" cy="685800"/>
          </a:xfrm>
        </p:spPr>
        <p:txBody>
          <a:bodyPr/>
          <a:lstStyle/>
          <a:p>
            <a:r>
              <a:rPr lang="en-US" sz="2800" dirty="0" smtClean="0">
                <a:latin typeface="+mj-lt"/>
              </a:rPr>
              <a:t>ST Grade by Length of Ridership</a:t>
            </a:r>
            <a:endParaRPr lang="en-US" sz="28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10600" y="1459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10600" y="1992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611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ST Grade by Length of </a:t>
            </a:r>
            <a:r>
              <a:rPr lang="en-US" sz="2800" dirty="0" smtClean="0"/>
              <a:t>Ridership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97439191"/>
              </p:ext>
            </p:extLst>
          </p:nvPr>
        </p:nvGraphicFramePr>
        <p:xfrm>
          <a:off x="228600" y="17526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53400" y="146244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829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78503959"/>
              </p:ext>
            </p:extLst>
          </p:nvPr>
        </p:nvGraphicFramePr>
        <p:xfrm>
          <a:off x="304800" y="2362200"/>
          <a:ext cx="8686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Travel </a:t>
            </a:r>
            <a:r>
              <a:rPr lang="en-US" sz="2800" dirty="0"/>
              <a:t>Time </a:t>
            </a:r>
            <a:r>
              <a:rPr lang="en-US" sz="2800" dirty="0" smtClean="0"/>
              <a:t>&amp; On-Time Satisfaction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1910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2603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New Rider Conversion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589582364"/>
              </p:ext>
            </p:extLst>
          </p:nvPr>
        </p:nvGraphicFramePr>
        <p:xfrm>
          <a:off x="304800" y="1600200"/>
          <a:ext cx="8458200" cy="4648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Q16.  Before you started riding Express Bus/ LR/ Sounder, how did you usually make this trip?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</p:spTree>
    <p:extLst>
      <p:ext uri="{BB962C8B-B14F-4D97-AF65-F5344CB8AC3E}">
        <p14:creationId xmlns:p14="http://schemas.microsoft.com/office/powerpoint/2010/main" val="235763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Satisfaction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Reasons for Riding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498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/>
              <a:t>Reasons for </a:t>
            </a:r>
            <a:r>
              <a:rPr lang="en-US" sz="2800" dirty="0" smtClean="0"/>
              <a:t>Riding </a:t>
            </a:r>
            <a:r>
              <a:rPr lang="en-US" sz="2800" dirty="0"/>
              <a:t>– by </a:t>
            </a:r>
            <a:r>
              <a:rPr lang="en-US" sz="2800" dirty="0" smtClean="0"/>
              <a:t>Service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</a:t>
            </a:r>
            <a:r>
              <a:rPr lang="en-US" dirty="0"/>
              <a:t>of getting to your destination some other way? 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189004"/>
              </p:ext>
            </p:extLst>
          </p:nvPr>
        </p:nvGraphicFramePr>
        <p:xfrm>
          <a:off x="381000" y="1676401"/>
          <a:ext cx="8382002" cy="458114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17992"/>
                <a:gridCol w="1072802"/>
                <a:gridCol w="1072802"/>
                <a:gridCol w="1072802"/>
                <a:gridCol w="1072802"/>
                <a:gridCol w="1072802"/>
              </a:tblGrid>
              <a:tr h="5273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Top Mentions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Overall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Express Bus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Sounder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1"/>
                          </a:solidFill>
                          <a:effectLst/>
                        </a:rPr>
                        <a:t>Central Link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Tacoma Link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Preference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More convenient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Calibri"/>
                        </a:rPr>
                        <a:t>20%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Faster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Calibri"/>
                        </a:rPr>
                        <a:t>14%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Less stressful/More relaxing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effectLst/>
                          <a:latin typeface="Calibri"/>
                        </a:rPr>
                        <a:t>4%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It's fun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Economic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</a:rPr>
                        <a:t>28%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Cheaper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Work/school pays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Gas prices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Necessity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21%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No car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No parking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Values</a:t>
                      </a:r>
                      <a:endParaRPr lang="en-US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6600"/>
                          </a:solidFill>
                          <a:effectLst/>
                          <a:latin typeface="Calibri"/>
                        </a:rPr>
                        <a:t>5%</a:t>
                      </a:r>
                      <a:endParaRPr lang="en-US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66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66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66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66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Helps environment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Reduces traffic</a:t>
                      </a:r>
                      <a:endParaRPr lang="en-US" sz="1600" b="0" i="0" u="none" strike="noStrike">
                        <a:effectLst/>
                        <a:latin typeface="Calibri"/>
                      </a:endParaRP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80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Other</a:t>
                      </a:r>
                      <a:endParaRPr lang="en-US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7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/>
              <a:t>Reasons for </a:t>
            </a:r>
            <a:r>
              <a:rPr lang="en-US" sz="2800" dirty="0" smtClean="0"/>
              <a:t>Riding – Overall, Year by Year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</a:t>
            </a:r>
            <a:r>
              <a:rPr lang="en-US" dirty="0"/>
              <a:t>of getting to your destination some other way? 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991162635"/>
              </p:ext>
            </p:extLst>
          </p:nvPr>
        </p:nvGraphicFramePr>
        <p:xfrm>
          <a:off x="457200" y="1600200"/>
          <a:ext cx="8305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18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/>
              <a:t>Reasons for </a:t>
            </a:r>
            <a:r>
              <a:rPr lang="en-US" sz="2800" dirty="0" smtClean="0"/>
              <a:t>Riding – Initial vs. Continued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of getting to your destination some other way? (multiple responses; </a:t>
            </a:r>
            <a:r>
              <a:rPr lang="en-US" b="1" u="sng" dirty="0" smtClean="0"/>
              <a:t>first</a:t>
            </a:r>
            <a:r>
              <a:rPr lang="en-US" b="1" dirty="0" smtClean="0"/>
              <a:t> </a:t>
            </a:r>
            <a:r>
              <a:rPr lang="en-US" dirty="0" smtClean="0"/>
              <a:t>response shown)</a:t>
            </a:r>
            <a:endParaRPr lang="en-US" dirty="0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821572020"/>
              </p:ext>
            </p:extLst>
          </p:nvPr>
        </p:nvGraphicFramePr>
        <p:xfrm>
          <a:off x="457200" y="1957864"/>
          <a:ext cx="8305800" cy="4366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304800" y="936046"/>
            <a:ext cx="8458200" cy="1021818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Q17. What are the main reasons you </a:t>
            </a:r>
            <a:r>
              <a:rPr lang="en-US" b="1" u="sng" dirty="0" smtClean="0"/>
              <a:t>started riding </a:t>
            </a:r>
            <a:r>
              <a:rPr lang="en-US" dirty="0" smtClean="0"/>
              <a:t>Express Bus/Link/Sounder?  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Q17A. </a:t>
            </a:r>
            <a:r>
              <a:rPr lang="en-US" dirty="0"/>
              <a:t>What are the main reasons you </a:t>
            </a:r>
            <a:r>
              <a:rPr lang="en-US" b="1" u="sng" dirty="0"/>
              <a:t>continue to ride</a:t>
            </a:r>
            <a:r>
              <a:rPr lang="en-US" b="1" dirty="0"/>
              <a:t> </a:t>
            </a:r>
            <a:r>
              <a:rPr lang="en-US" dirty="0"/>
              <a:t>Express Bus/Link/Sounder?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00135" y="3581400"/>
            <a:ext cx="38862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The reasons for initially riding and continuing to ride ST are largely similar.  However, nearly a fifth (18%) began riding because their situation changed (new job, school, moved, etc.) and a majority (54%) continue to ride for preference reasons (more convenient, faster, etc.).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14493"/>
              </p:ext>
            </p:extLst>
          </p:nvPr>
        </p:nvGraphicFramePr>
        <p:xfrm>
          <a:off x="304801" y="1524005"/>
          <a:ext cx="8381998" cy="443568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4408"/>
                <a:gridCol w="1067518"/>
                <a:gridCol w="1067518"/>
                <a:gridCol w="1067518"/>
                <a:gridCol w="1067518"/>
                <a:gridCol w="1067518"/>
              </a:tblGrid>
              <a:tr h="56656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Top mentions</a:t>
                      </a:r>
                      <a:r>
                        <a:rPr lang="en-US" sz="1600" u="none" strike="noStrike" baseline="0" dirty="0" smtClean="0">
                          <a:solidFill>
                            <a:schemeClr val="tx1"/>
                          </a:solidFill>
                        </a:rPr>
                        <a:t> (&gt;1%)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Overall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Bus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Sounder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Central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Tacoma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Preference reasons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45%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54%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convenient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Faster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Better than bus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Don't want to drive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relaxing/Less stressful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It's fun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04654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Changed situation</a:t>
                      </a:r>
                      <a:r>
                        <a:rPr lang="en-US" sz="1200" b="1" u="none" strike="noStrike" dirty="0" smtClean="0">
                          <a:effectLst/>
                        </a:rPr>
                        <a:t> (new job, school,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etc.)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19%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21%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27%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13%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13%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Economic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(cheaper, save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on gas)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15%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16%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18%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20%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car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7%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9%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5%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No parking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9%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Values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(Reduce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traffic/Help environment)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8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Other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Initial Reasons for Riding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36046"/>
            <a:ext cx="8458200" cy="529376"/>
          </a:xfrm>
        </p:spPr>
        <p:txBody>
          <a:bodyPr/>
          <a:lstStyle/>
          <a:p>
            <a:r>
              <a:rPr lang="en-US" dirty="0"/>
              <a:t>Q17. What are the main reasons you </a:t>
            </a:r>
            <a:r>
              <a:rPr lang="en-US" b="1" u="sng" dirty="0"/>
              <a:t>started riding </a:t>
            </a:r>
            <a:r>
              <a:rPr lang="en-US" dirty="0"/>
              <a:t>Express </a:t>
            </a:r>
            <a:r>
              <a:rPr lang="en-US" dirty="0" smtClean="0"/>
              <a:t>Bus/Link/Sounder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 smtClean="0"/>
              <a:t>first</a:t>
            </a:r>
            <a:r>
              <a:rPr lang="en-US" b="1" dirty="0" smtClean="0"/>
              <a:t> </a:t>
            </a:r>
            <a:r>
              <a:rPr lang="en-US" dirty="0" smtClean="0"/>
              <a:t>response </a:t>
            </a:r>
            <a:r>
              <a:rPr lang="en-US" dirty="0"/>
              <a:t>shown)</a:t>
            </a:r>
          </a:p>
        </p:txBody>
      </p:sp>
    </p:spTree>
    <p:extLst>
      <p:ext uri="{BB962C8B-B14F-4D97-AF65-F5344CB8AC3E}">
        <p14:creationId xmlns:p14="http://schemas.microsoft.com/office/powerpoint/2010/main" val="22818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Continued Reasons for Riding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36046"/>
            <a:ext cx="8458200" cy="529376"/>
          </a:xfrm>
        </p:spPr>
        <p:txBody>
          <a:bodyPr/>
          <a:lstStyle/>
          <a:p>
            <a:r>
              <a:rPr lang="en-US" dirty="0" smtClean="0"/>
              <a:t>Q17A. </a:t>
            </a:r>
            <a:r>
              <a:rPr lang="en-US" dirty="0"/>
              <a:t>What are the main reasons you </a:t>
            </a:r>
            <a:r>
              <a:rPr lang="en-US" b="1" u="sng" dirty="0" smtClean="0"/>
              <a:t>continue to ride</a:t>
            </a:r>
            <a:r>
              <a:rPr lang="en-US" b="1" dirty="0" smtClean="0"/>
              <a:t> </a:t>
            </a:r>
            <a:r>
              <a:rPr lang="en-US" dirty="0" smtClean="0"/>
              <a:t>Express Bus/Link/Sounder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688184"/>
              </p:ext>
            </p:extLst>
          </p:nvPr>
        </p:nvGraphicFramePr>
        <p:xfrm>
          <a:off x="304801" y="1523999"/>
          <a:ext cx="8381998" cy="443332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44408"/>
                <a:gridCol w="1067518"/>
                <a:gridCol w="1067518"/>
                <a:gridCol w="1067518"/>
                <a:gridCol w="1067518"/>
                <a:gridCol w="1067518"/>
              </a:tblGrid>
              <a:tr h="64932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/>
                        <a:t>Top mentions</a:t>
                      </a:r>
                      <a:r>
                        <a:rPr lang="en-US" sz="1600" u="none" strike="noStrike" baseline="0" dirty="0" smtClean="0"/>
                        <a:t> (&gt;1%)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Overall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Bus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Sounder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Central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Link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Tacoma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Link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Preference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49%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61%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convenient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41%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Faster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Better than bus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Don't want to drive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More relaxing/Less stressful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It's fun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r>
                        <a:rPr lang="en-US" sz="1400" u="none" strike="noStrike" dirty="0" smtClean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Changed situation</a:t>
                      </a:r>
                      <a:r>
                        <a:rPr lang="en-US" sz="1200" b="1" u="none" strike="noStrike" dirty="0" smtClean="0">
                          <a:effectLst/>
                        </a:rPr>
                        <a:t> (new job, school,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etc.)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8%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9%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8%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9%</a:t>
                      </a:r>
                      <a:endParaRPr lang="en-US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Economic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(cheaper, save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on gas)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16%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16%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18%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21%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No car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15%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8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11%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No parking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6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 smtClean="0">
                          <a:effectLst/>
                        </a:rPr>
                        <a:t>Values </a:t>
                      </a:r>
                      <a:r>
                        <a:rPr lang="en-US" sz="1200" b="1" u="none" strike="noStrike" dirty="0" smtClean="0">
                          <a:effectLst/>
                        </a:rPr>
                        <a:t>(Reduce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traffic/Help environment)</a:t>
                      </a:r>
                      <a:endParaRPr lang="en-US" sz="12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r>
                        <a:rPr lang="en-US" sz="1400" b="1" u="none" strike="noStrike" dirty="0" smtClean="0">
                          <a:effectLst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Other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7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Commute Behavior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395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Average Time to Stop/Station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Q10.  </a:t>
            </a:r>
            <a:r>
              <a:rPr lang="en-US" dirty="0"/>
              <a:t>How many minutes does it typically take to get from your home to the closest stop/station? 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52394422"/>
              </p:ext>
            </p:extLst>
          </p:nvPr>
        </p:nvGraphicFramePr>
        <p:xfrm>
          <a:off x="304800" y="1295400"/>
          <a:ext cx="84582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444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Frequency of Trip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813046459"/>
              </p:ext>
            </p:extLst>
          </p:nvPr>
        </p:nvGraphicFramePr>
        <p:xfrm>
          <a:off x="381000" y="1524000"/>
          <a:ext cx="8153400" cy="470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Q13. </a:t>
            </a:r>
            <a:r>
              <a:rPr lang="en-US" dirty="0"/>
              <a:t>In an average seven day week, how many days do you take this trip, or do you ride less than once a week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3203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Schedule &amp; Route Information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775597"/>
          </a:xfrm>
        </p:spPr>
        <p:txBody>
          <a:bodyPr/>
          <a:lstStyle/>
          <a:p>
            <a:r>
              <a:rPr lang="en-US" dirty="0"/>
              <a:t>Q43.   Where do you usually get information about schedules and routes for Sound Transit</a:t>
            </a:r>
            <a:r>
              <a:rPr lang="en-US" dirty="0" smtClean="0"/>
              <a:t>?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multiple responses; </a:t>
            </a:r>
            <a:r>
              <a:rPr lang="en-US" b="1" u="sng" dirty="0" smtClean="0"/>
              <a:t>first</a:t>
            </a:r>
            <a:r>
              <a:rPr lang="en-US" dirty="0" smtClean="0"/>
              <a:t> </a:t>
            </a:r>
            <a:r>
              <a:rPr lang="en-US" dirty="0"/>
              <a:t>responses shown)</a:t>
            </a:r>
          </a:p>
          <a:p>
            <a:r>
              <a:rPr lang="en-US" dirty="0" smtClean="0"/>
              <a:t>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646875"/>
              </p:ext>
            </p:extLst>
          </p:nvPr>
        </p:nvGraphicFramePr>
        <p:xfrm>
          <a:off x="457200" y="1905000"/>
          <a:ext cx="8305800" cy="419100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642781"/>
                <a:gridCol w="1001322"/>
                <a:gridCol w="267929"/>
                <a:gridCol w="1161026"/>
                <a:gridCol w="1071716"/>
                <a:gridCol w="1161026"/>
              </a:tblGrid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Top mentions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Express Bus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Sounder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Central </a:t>
                      </a:r>
                      <a:r>
                        <a:rPr lang="en-US" sz="1800" u="none" strike="noStrike" baseline="0" dirty="0" smtClean="0">
                          <a:solidFill>
                            <a:schemeClr val="bg1"/>
                          </a:solidFill>
                        </a:rPr>
                        <a:t>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Online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Printed schedule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On-board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+mn-lt"/>
                        </a:rPr>
                        <a:t> or a</a:t>
                      </a:r>
                      <a:r>
                        <a:rPr lang="en-US" sz="1600" u="none" strike="noStrike" dirty="0" smtClean="0">
                          <a:effectLst/>
                        </a:rPr>
                        <a:t>t stop/station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effectLst/>
                          <a:latin typeface="Calibri"/>
                        </a:rPr>
                        <a:t>Customer service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Calibri"/>
                        </a:rPr>
                        <a:t> phone line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effectLst/>
                          <a:latin typeface="Calibri"/>
                        </a:rPr>
                        <a:t>Multiple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Calibri"/>
                        </a:rPr>
                        <a:t> sources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5987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Don’t know/No answer</a:t>
                      </a:r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96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8534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/>
              <a:t>Overall satisfaction among Sound Transit riders is consistent </a:t>
            </a:r>
            <a:r>
              <a:rPr lang="en-US" sz="1700" dirty="0" smtClean="0"/>
              <a:t>with </a:t>
            </a:r>
            <a:r>
              <a:rPr lang="en-US" sz="1700" dirty="0"/>
              <a:t>last year.  Nearly half of riders (46%) gave the agency an ‘A’ grade in 2012, compared to 48% in 2011.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/>
              <a:t>Relative to other major transit agencies, Sound Transit has very high overall customer satisfaction ratings. </a:t>
            </a:r>
            <a:endParaRPr lang="en-US" sz="1600" dirty="0"/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 smtClean="0"/>
              <a:t>Express </a:t>
            </a:r>
            <a:r>
              <a:rPr lang="en-US" sz="1700" dirty="0"/>
              <a:t>Bus Riders </a:t>
            </a:r>
            <a:r>
              <a:rPr lang="en-US" sz="1700" dirty="0" smtClean="0"/>
              <a:t>are </a:t>
            </a:r>
            <a:r>
              <a:rPr lang="en-US" sz="1700" dirty="0" smtClean="0"/>
              <a:t>giving </a:t>
            </a:r>
            <a:r>
              <a:rPr lang="en-US" sz="1700" dirty="0" smtClean="0"/>
              <a:t>slightly lower ratings</a:t>
            </a:r>
            <a:r>
              <a:rPr lang="en-US" sz="1700" dirty="0" smtClean="0"/>
              <a:t>.   </a:t>
            </a:r>
            <a:r>
              <a:rPr lang="en-US" sz="1700" dirty="0"/>
              <a:t>ST grades from Central Link, Sounder and Tacoma Link riders ST were either the same or higher than </a:t>
            </a:r>
            <a:r>
              <a:rPr lang="en-US" sz="1700" dirty="0" smtClean="0"/>
              <a:t>last year.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 smtClean="0"/>
              <a:t>For Express Bus riders, decreasing delays (8%) and increasing bus frequency (13%) are the two most </a:t>
            </a:r>
            <a:r>
              <a:rPr lang="en-US" sz="1700" dirty="0" smtClean="0"/>
              <a:t>mentioned</a:t>
            </a:r>
            <a:r>
              <a:rPr lang="en-US" sz="1700" dirty="0" smtClean="0"/>
              <a:t> </a:t>
            </a:r>
            <a:r>
              <a:rPr lang="en-US" sz="1700" dirty="0" smtClean="0"/>
              <a:t>suggestions for </a:t>
            </a:r>
            <a:r>
              <a:rPr lang="en-US" sz="1700" dirty="0" smtClean="0"/>
              <a:t>what would improve </a:t>
            </a:r>
            <a:r>
              <a:rPr lang="en-US" sz="1700" dirty="0" smtClean="0"/>
              <a:t>their </a:t>
            </a:r>
            <a:r>
              <a:rPr lang="en-US" sz="1700" dirty="0" smtClean="0"/>
              <a:t>grade of ST.</a:t>
            </a:r>
            <a:endParaRPr lang="en-US" sz="1700" dirty="0"/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/>
              <a:t>Overall grades among South Sounder riders (53% ‘A’) are significantly higher than North Sounder riders (37% ‘A</a:t>
            </a:r>
            <a:r>
              <a:rPr lang="en-US" sz="1700" dirty="0" smtClean="0"/>
              <a:t>’).</a:t>
            </a:r>
            <a:endParaRPr lang="en-US" sz="1700" dirty="0"/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700" dirty="0"/>
              <a:t>Travel time and on-time satisfaction grades continued a year-to-year decrease among Central Link </a:t>
            </a:r>
            <a:r>
              <a:rPr lang="en-US" sz="1700" dirty="0" smtClean="0"/>
              <a:t>riders.  Among </a:t>
            </a:r>
            <a:r>
              <a:rPr lang="en-US" sz="1700" dirty="0"/>
              <a:t>Sounder riders, both ratings improved from 2011</a:t>
            </a:r>
            <a:r>
              <a:rPr lang="en-US" sz="1700" dirty="0" smtClean="0"/>
              <a:t>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2922891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Mobile Access to Schedules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Q44. Do </a:t>
            </a:r>
            <a:r>
              <a:rPr lang="en-US" dirty="0"/>
              <a:t>you use your cell phone to access schedules on the web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705033477"/>
              </p:ext>
            </p:extLst>
          </p:nvPr>
        </p:nvGraphicFramePr>
        <p:xfrm>
          <a:off x="457200" y="12954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496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Sources for Schedules</a:t>
            </a:r>
            <a:endParaRPr lang="en-US" sz="2800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717119769"/>
              </p:ext>
            </p:extLst>
          </p:nvPr>
        </p:nvGraphicFramePr>
        <p:xfrm>
          <a:off x="381000" y="1600203"/>
          <a:ext cx="8416637" cy="2590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621"/>
                <a:gridCol w="1389979"/>
                <a:gridCol w="1447800"/>
                <a:gridCol w="1482214"/>
                <a:gridCol w="1448023"/>
              </a:tblGrid>
              <a:tr h="515038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Exp. 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Sounder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Central Link </a:t>
                      </a:r>
                    </a:p>
                  </a:txBody>
                  <a:tcPr marL="9525" marR="9525" marT="9525" marB="0" anchor="ctr"/>
                </a:tc>
              </a:tr>
              <a:tr h="4151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Sound Transit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</a:tr>
              <a:tr h="4151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One Bus Away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1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Google/Google maps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4151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County Metro site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151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7"/>
            <a:ext cx="8458200" cy="529376"/>
          </a:xfrm>
        </p:spPr>
        <p:txBody>
          <a:bodyPr/>
          <a:lstStyle/>
          <a:p>
            <a:r>
              <a:rPr lang="en-US" dirty="0" smtClean="0"/>
              <a:t>Q45. Do </a:t>
            </a:r>
            <a:r>
              <a:rPr lang="en-US" dirty="0"/>
              <a:t>you visit Sound Transit’s web site for schedules on your cell phone or do you use a different source</a:t>
            </a:r>
            <a:r>
              <a:rPr lang="en-US" dirty="0" smtClean="0"/>
              <a:t>? </a:t>
            </a:r>
            <a:r>
              <a:rPr lang="en-US" dirty="0"/>
              <a:t>(multiple </a:t>
            </a:r>
            <a:r>
              <a:rPr lang="en-US" dirty="0" smtClean="0"/>
              <a:t>responses) (among users accessing schedules via mobile web; n=719)</a:t>
            </a:r>
            <a:endParaRPr lang="en-US" dirty="0"/>
          </a:p>
        </p:txBody>
      </p:sp>
      <p:graphicFrame>
        <p:nvGraphicFramePr>
          <p:cNvPr id="6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26142"/>
              </p:ext>
            </p:extLst>
          </p:nvPr>
        </p:nvGraphicFramePr>
        <p:xfrm>
          <a:off x="457200" y="4648200"/>
          <a:ext cx="8382000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3"/>
          <p:cNvSpPr txBox="1">
            <a:spLocks/>
          </p:cNvSpPr>
          <p:nvPr/>
        </p:nvSpPr>
        <p:spPr>
          <a:xfrm>
            <a:off x="339436" y="4343400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Q46. How would you rate Sound Transit’s web site for schedules on your cell phone?</a:t>
            </a:r>
          </a:p>
          <a:p>
            <a:r>
              <a:rPr lang="en-US" dirty="0" smtClean="0"/>
              <a:t>(ST mobile website users; n=500)</a:t>
            </a:r>
          </a:p>
        </p:txBody>
      </p:sp>
    </p:spTree>
    <p:extLst>
      <p:ext uri="{BB962C8B-B14F-4D97-AF65-F5344CB8AC3E}">
        <p14:creationId xmlns:p14="http://schemas.microsoft.com/office/powerpoint/2010/main" val="4905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Fare Payment &amp; ORCA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Fare </a:t>
            </a:r>
            <a:r>
              <a:rPr lang="en-US" sz="2400" dirty="0" smtClean="0"/>
              <a:t>Payment</a:t>
            </a:r>
            <a:r>
              <a:rPr lang="en-US" sz="2800" dirty="0" smtClean="0"/>
              <a:t> – by Service, by 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/>
              <a:t>Q37. How do you normally pay for your fare on this route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651058139"/>
              </p:ext>
            </p:extLst>
          </p:nvPr>
        </p:nvGraphicFramePr>
        <p:xfrm>
          <a:off x="228600" y="1388476"/>
          <a:ext cx="8458200" cy="4859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304800" y="2895600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800" y="4419600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96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865709952"/>
              </p:ext>
            </p:extLst>
          </p:nvPr>
        </p:nvGraphicFramePr>
        <p:xfrm>
          <a:off x="152400" y="1447800"/>
          <a:ext cx="4343400" cy="474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ORCA Usage Type &amp; Accuracy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600" y="990601"/>
            <a:ext cx="4324350" cy="529376"/>
          </a:xfrm>
        </p:spPr>
        <p:txBody>
          <a:bodyPr/>
          <a:lstStyle/>
          <a:p>
            <a:r>
              <a:rPr lang="en-US" dirty="0"/>
              <a:t>Q38. Do you load your </a:t>
            </a:r>
            <a:r>
              <a:rPr lang="en-US" dirty="0" smtClean="0"/>
              <a:t>ORCA </a:t>
            </a:r>
            <a:r>
              <a:rPr lang="en-US" dirty="0"/>
              <a:t>Card with cash, use it as a monthly pass or both</a:t>
            </a:r>
            <a:r>
              <a:rPr lang="en-US" dirty="0" smtClean="0"/>
              <a:t>? (ORCA users: n=1050) 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892434146"/>
              </p:ext>
            </p:extLst>
          </p:nvPr>
        </p:nvGraphicFramePr>
        <p:xfrm>
          <a:off x="4876800" y="1519976"/>
          <a:ext cx="4076700" cy="472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 Placeholder 3"/>
          <p:cNvSpPr txBox="1">
            <a:spLocks/>
          </p:cNvSpPr>
          <p:nvPr/>
        </p:nvSpPr>
        <p:spPr>
          <a:xfrm>
            <a:off x="4876800" y="990600"/>
            <a:ext cx="39243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Q40. </a:t>
            </a:r>
            <a:r>
              <a:rPr lang="en-US" dirty="0"/>
              <a:t>Would you say the ORCA system charges you the correct fare… (ORCA users: </a:t>
            </a:r>
            <a:r>
              <a:rPr lang="en-US" dirty="0" smtClean="0"/>
              <a:t>n=1050) </a:t>
            </a:r>
          </a:p>
        </p:txBody>
      </p:sp>
    </p:spTree>
    <p:extLst>
      <p:ext uri="{BB962C8B-B14F-4D97-AF65-F5344CB8AC3E}">
        <p14:creationId xmlns:p14="http://schemas.microsoft.com/office/powerpoint/2010/main" val="821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ORCA Ease of Use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Q39. How easy do you think it is for new riders to figure out how to use the ORCA Card system? </a:t>
            </a:r>
            <a:r>
              <a:rPr lang="en-US" dirty="0" smtClean="0"/>
              <a:t> Use </a:t>
            </a:r>
            <a:r>
              <a:rPr lang="en-US" dirty="0"/>
              <a:t>a scale of 1 to 5 where 1 means very easy and 5 means very </a:t>
            </a:r>
            <a:r>
              <a:rPr lang="en-US" dirty="0" smtClean="0"/>
              <a:t>difficult</a:t>
            </a:r>
            <a:r>
              <a:rPr lang="en-US" dirty="0"/>
              <a:t>. (ORCA users: </a:t>
            </a:r>
            <a:r>
              <a:rPr lang="en-US" dirty="0" smtClean="0"/>
              <a:t>n=1050) 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209797960"/>
              </p:ext>
            </p:extLst>
          </p:nvPr>
        </p:nvGraphicFramePr>
        <p:xfrm>
          <a:off x="381000" y="1600200"/>
          <a:ext cx="8382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478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Performance </a:t>
            </a:r>
            <a:br>
              <a:rPr lang="en-US" sz="4800" dirty="0" smtClean="0"/>
            </a:br>
            <a:r>
              <a:rPr lang="en-US" sz="4800" dirty="0" smtClean="0"/>
              <a:t>Ratings &amp; Grades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6233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07896822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Satisfaction with Travel </a:t>
            </a:r>
            <a:r>
              <a:rPr lang="en-US" sz="2800" dirty="0" smtClean="0"/>
              <a:t>Time </a:t>
            </a:r>
            <a:r>
              <a:rPr lang="en-US" sz="2800" dirty="0"/>
              <a:t>– </a:t>
            </a:r>
            <a:r>
              <a:rPr lang="en-US" sz="2800" dirty="0" smtClean="0"/>
              <a:t>Year-to-Year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Q26. How would you grade your satisfaction with the total time it takes you to travel to your destination on this Express 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356033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Satisfaction with Travel Time – by Service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Rail?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73263212"/>
              </p:ext>
            </p:extLst>
          </p:nvPr>
        </p:nvGraphicFramePr>
        <p:xfrm>
          <a:off x="304800" y="1676400"/>
          <a:ext cx="8610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077200" y="154150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884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950965804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On-time Performance Year-to-Year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Q27. </a:t>
            </a:r>
            <a:r>
              <a:rPr lang="en-US" dirty="0"/>
              <a:t>How would you grade </a:t>
            </a:r>
            <a:r>
              <a:rPr lang="en-US" dirty="0" smtClean="0"/>
              <a:t>the on-time performance of </a:t>
            </a:r>
            <a:r>
              <a:rPr lang="en-US" dirty="0"/>
              <a:t>this </a:t>
            </a:r>
            <a:endParaRPr lang="en-US" dirty="0" smtClean="0"/>
          </a:p>
          <a:p>
            <a:pPr lvl="0"/>
            <a:r>
              <a:rPr lang="en-US" dirty="0" smtClean="0"/>
              <a:t>Express </a:t>
            </a:r>
            <a:r>
              <a:rPr lang="en-US" dirty="0"/>
              <a:t>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125578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2012 Sound Transit Grade Breakdown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2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457549251"/>
              </p:ext>
            </p:extLst>
          </p:nvPr>
        </p:nvGraphicFramePr>
        <p:xfrm>
          <a:off x="457200" y="1676400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42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Satisfaction with On-time Performance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Q27. </a:t>
            </a:r>
            <a:r>
              <a:rPr lang="en-US" dirty="0"/>
              <a:t>How would you grade </a:t>
            </a:r>
            <a:r>
              <a:rPr lang="en-US" dirty="0" smtClean="0"/>
              <a:t>the on-time performance of </a:t>
            </a:r>
            <a:r>
              <a:rPr lang="en-US" dirty="0"/>
              <a:t>this </a:t>
            </a:r>
            <a:endParaRPr lang="en-US" dirty="0" smtClean="0"/>
          </a:p>
          <a:p>
            <a:pPr lvl="0"/>
            <a:r>
              <a:rPr lang="en-US" dirty="0" smtClean="0"/>
              <a:t>Express </a:t>
            </a:r>
            <a:r>
              <a:rPr lang="en-US" dirty="0"/>
              <a:t>Bus/Sounder train/Link Light Rail?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015868155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53400" y="154150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469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Environmental Benefits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617731874"/>
              </p:ext>
            </p:extLst>
          </p:nvPr>
        </p:nvGraphicFramePr>
        <p:xfrm>
          <a:off x="381000" y="1524000"/>
          <a:ext cx="838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14400"/>
            <a:ext cx="8458200" cy="529376"/>
          </a:xfrm>
        </p:spPr>
        <p:txBody>
          <a:bodyPr anchor="ctr" anchorCtr="0"/>
          <a:lstStyle/>
          <a:p>
            <a:r>
              <a:rPr lang="en-US" dirty="0"/>
              <a:t>Q18. Please tell me if you strongly agree, somewhat agree, somewhat disagree, or strongly disagree with the following statement: riding this </a:t>
            </a:r>
            <a:r>
              <a:rPr lang="en-US" dirty="0" smtClean="0"/>
              <a:t>bus/train </a:t>
            </a:r>
            <a:r>
              <a:rPr lang="en-US" dirty="0"/>
              <a:t>is a great way for me to help the environment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9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Cleanliness </a:t>
            </a:r>
            <a:r>
              <a:rPr lang="en-US" sz="2800" dirty="0"/>
              <a:t>R</a:t>
            </a:r>
            <a:r>
              <a:rPr lang="en-US" sz="2800" dirty="0" smtClean="0"/>
              <a:t>ating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Q19.  </a:t>
            </a:r>
            <a:r>
              <a:rPr lang="en-US" dirty="0"/>
              <a:t>Using the scale of </a:t>
            </a:r>
            <a:r>
              <a:rPr lang="en-US" dirty="0" smtClean="0"/>
              <a:t>A </a:t>
            </a:r>
            <a:r>
              <a:rPr lang="en-US" dirty="0"/>
              <a:t>through </a:t>
            </a:r>
            <a:r>
              <a:rPr lang="en-US" dirty="0" smtClean="0"/>
              <a:t>F </a:t>
            </a:r>
            <a:r>
              <a:rPr lang="en-US" dirty="0"/>
              <a:t>where A means excellent, C average, and F means failing, what grade would you give to the average cleanliness of the bus/train cabin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109453944"/>
              </p:ext>
            </p:extLst>
          </p:nvPr>
        </p:nvGraphicFramePr>
        <p:xfrm>
          <a:off x="4572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561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Train Conductor </a:t>
            </a:r>
            <a:r>
              <a:rPr lang="en-US" sz="2800" dirty="0"/>
              <a:t>Rating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53400" y="1154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70626552"/>
              </p:ext>
            </p:extLst>
          </p:nvPr>
        </p:nvGraphicFramePr>
        <p:xfrm>
          <a:off x="412750" y="1524000"/>
          <a:ext cx="8318500" cy="4595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 Placeholder 3"/>
          <p:cNvSpPr txBox="1">
            <a:spLocks/>
          </p:cNvSpPr>
          <p:nvPr/>
        </p:nvSpPr>
        <p:spPr>
          <a:xfrm>
            <a:off x="266700" y="9144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Q23.  Using the same scale, how would you grade the overall job the train conductor is doing?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59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Bus Driver Ratings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66700" y="859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</a:t>
            </a:r>
            <a:r>
              <a:rPr lang="en-US" b="1" dirty="0"/>
              <a:t>courtesy</a:t>
            </a:r>
            <a:r>
              <a:rPr lang="en-US" dirty="0"/>
              <a:t> of the bus driver? 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09759578"/>
              </p:ext>
            </p:extLst>
          </p:nvPr>
        </p:nvGraphicFramePr>
        <p:xfrm>
          <a:off x="412750" y="1295400"/>
          <a:ext cx="8318500" cy="482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153400" y="11107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04800" y="33528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Q21.   </a:t>
            </a:r>
            <a:r>
              <a:rPr lang="en-US" dirty="0"/>
              <a:t>What about the </a:t>
            </a:r>
            <a:r>
              <a:rPr lang="en-US" b="1" dirty="0"/>
              <a:t>appearance</a:t>
            </a:r>
            <a:r>
              <a:rPr lang="en-US" dirty="0"/>
              <a:t> of the bus driver? </a:t>
            </a:r>
          </a:p>
        </p:txBody>
      </p:sp>
    </p:spTree>
    <p:extLst>
      <p:ext uri="{BB962C8B-B14F-4D97-AF65-F5344CB8AC3E}">
        <p14:creationId xmlns:p14="http://schemas.microsoft.com/office/powerpoint/2010/main" val="27017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Bus Driver </a:t>
            </a:r>
            <a:r>
              <a:rPr lang="en-US" sz="2800" dirty="0" smtClean="0"/>
              <a:t>Courtesy </a:t>
            </a:r>
            <a:r>
              <a:rPr lang="en-US" sz="2800" dirty="0"/>
              <a:t>by </a:t>
            </a:r>
            <a:r>
              <a:rPr lang="en-US" sz="2800" dirty="0" smtClean="0"/>
              <a:t>Rider Ethnicity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courtesy of the bus driver? </a:t>
            </a: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873128389"/>
              </p:ext>
            </p:extLst>
          </p:nvPr>
        </p:nvGraphicFramePr>
        <p:xfrm>
          <a:off x="457200" y="14478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8288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67%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6576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64%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4497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61%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914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58%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Stop/Station Condition – Year by Year</a:t>
            </a:r>
            <a:endParaRPr lang="en-US" sz="2800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04800" y="9144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Q24. </a:t>
            </a:r>
            <a:r>
              <a:rPr lang="en-US" dirty="0"/>
              <a:t>How would you grade the physical condition of the bus/Sounder/Link stops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935163328"/>
              </p:ext>
            </p:extLst>
          </p:nvPr>
        </p:nvGraphicFramePr>
        <p:xfrm>
          <a:off x="419100" y="1447800"/>
          <a:ext cx="84963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010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625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Stop/Station Condition – by Service</a:t>
            </a:r>
            <a:endParaRPr lang="en-US" sz="2800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04800" y="9144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Q24. </a:t>
            </a:r>
            <a:r>
              <a:rPr lang="en-US" dirty="0"/>
              <a:t>How would you grade the physical condition of the bus/Sounder/Link stops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059214409"/>
              </p:ext>
            </p:extLst>
          </p:nvPr>
        </p:nvGraphicFramePr>
        <p:xfrm>
          <a:off x="419100" y="1447800"/>
          <a:ext cx="84963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010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48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Sounder Station Agents</a:t>
            </a:r>
            <a:endParaRPr lang="en-US" sz="280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14400"/>
            <a:ext cx="8458200" cy="283154"/>
          </a:xfrm>
        </p:spPr>
        <p:txBody>
          <a:bodyPr/>
          <a:lstStyle/>
          <a:p>
            <a:r>
              <a:rPr lang="en-US" dirty="0" smtClean="0"/>
              <a:t>Q25. How would you grade the job the Station Agents are doing? (Sounder only)</a:t>
            </a:r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035885931"/>
              </p:ext>
            </p:extLst>
          </p:nvPr>
        </p:nvGraphicFramePr>
        <p:xfrm>
          <a:off x="419100" y="1295400"/>
          <a:ext cx="84963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24800" y="144788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09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Change in On-time Performance by Year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Q28. </a:t>
            </a:r>
            <a:r>
              <a:rPr lang="en-US" dirty="0"/>
              <a:t>In the last year, has the </a:t>
            </a:r>
            <a:r>
              <a:rPr lang="en-US" dirty="0" smtClean="0"/>
              <a:t>on-time </a:t>
            </a:r>
            <a:r>
              <a:rPr lang="en-US" dirty="0"/>
              <a:t>performance gotten better, gotten worse, or have you not noticed a change</a:t>
            </a:r>
            <a:r>
              <a:rPr lang="en-US" dirty="0" smtClean="0"/>
              <a:t>? (Excluding &lt;6 month riders) (n=530)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71398052"/>
              </p:ext>
            </p:extLst>
          </p:nvPr>
        </p:nvGraphicFramePr>
        <p:xfrm>
          <a:off x="304800" y="1562100"/>
          <a:ext cx="838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39510"/>
              </p:ext>
            </p:extLst>
          </p:nvPr>
        </p:nvGraphicFramePr>
        <p:xfrm>
          <a:off x="1828800" y="5410200"/>
          <a:ext cx="609600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Link 2012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Link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Link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Better: 12% (-1)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42%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13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by Year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599361831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6200" y="5739082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524000" y="5783278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774886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076701" y="579466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272644" y="579466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7000" y="577666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48%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66512" y="578745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46%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45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Change in On-time Performance by Service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Q28. </a:t>
            </a:r>
            <a:r>
              <a:rPr lang="en-US" dirty="0"/>
              <a:t>In the last year, has the </a:t>
            </a:r>
            <a:r>
              <a:rPr lang="en-US" dirty="0" smtClean="0"/>
              <a:t>on-time </a:t>
            </a:r>
            <a:r>
              <a:rPr lang="en-US" dirty="0"/>
              <a:t>performance gotten better, gotten worse, or have you not noticed a change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50115526"/>
              </p:ext>
            </p:extLst>
          </p:nvPr>
        </p:nvGraphicFramePr>
        <p:xfrm>
          <a:off x="3048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37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Light Rail Schedule &amp; Fare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Q29. How well do you understand the Light Rail schedule?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257402684"/>
              </p:ext>
            </p:extLst>
          </p:nvPr>
        </p:nvGraphicFramePr>
        <p:xfrm>
          <a:off x="290945" y="1219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38806827"/>
              </p:ext>
            </p:extLst>
          </p:nvPr>
        </p:nvGraphicFramePr>
        <p:xfrm>
          <a:off x="304800" y="3810000"/>
          <a:ext cx="8305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Q30. And is it very easy, somewhat easy, somewhat difficult or very difficult to pay your fare on Light Rail?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Station PAs &amp; Message Boards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/>
              <a:t>Q31. Would you say public announcements in the station are…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06959308"/>
              </p:ext>
            </p:extLst>
          </p:nvPr>
        </p:nvGraphicFramePr>
        <p:xfrm>
          <a:off x="304800" y="3733800"/>
          <a:ext cx="8458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Q32. Would you say the electronic message boards mounted in the station are…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07327393"/>
              </p:ext>
            </p:extLst>
          </p:nvPr>
        </p:nvGraphicFramePr>
        <p:xfrm>
          <a:off x="263236" y="1295400"/>
          <a:ext cx="8458200" cy="1864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0005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010400" cy="411162"/>
          </a:xfrm>
        </p:spPr>
        <p:txBody>
          <a:bodyPr/>
          <a:lstStyle/>
          <a:p>
            <a:r>
              <a:rPr lang="en-US" sz="2800" dirty="0" smtClean="0"/>
              <a:t>Light Rail Fare Inspectors</a:t>
            </a:r>
            <a:endParaRPr lang="en-US" sz="28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009976285"/>
              </p:ext>
            </p:extLst>
          </p:nvPr>
        </p:nvGraphicFramePr>
        <p:xfrm>
          <a:off x="381000" y="13716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012246"/>
            <a:ext cx="8458200" cy="283154"/>
          </a:xfrm>
        </p:spPr>
        <p:txBody>
          <a:bodyPr anchor="ctr" anchorCtr="0"/>
          <a:lstStyle/>
          <a:p>
            <a:r>
              <a:rPr lang="en-US" dirty="0"/>
              <a:t>Q33. How often do you see a fare inspector while riding Light Rail?  Is it…</a:t>
            </a:r>
          </a:p>
        </p:txBody>
      </p:sp>
    </p:spTree>
    <p:extLst>
      <p:ext uri="{BB962C8B-B14F-4D97-AF65-F5344CB8AC3E}">
        <p14:creationId xmlns:p14="http://schemas.microsoft.com/office/powerpoint/2010/main" val="317719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Safety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9230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Stop/Station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00502310"/>
              </p:ext>
            </p:extLst>
          </p:nvPr>
        </p:nvGraphicFramePr>
        <p:xfrm>
          <a:off x="381000" y="1600200"/>
          <a:ext cx="845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214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Onboard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787612195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872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Station/Onboard – Central Link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39862550"/>
              </p:ext>
            </p:extLst>
          </p:nvPr>
        </p:nvGraphicFramePr>
        <p:xfrm>
          <a:off x="381000" y="1600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Q35. And how would you rate the safety of the ride on Express Bus/ LR/ Sounder?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33869324"/>
              </p:ext>
            </p:extLst>
          </p:nvPr>
        </p:nvGraphicFramePr>
        <p:xfrm>
          <a:off x="422564" y="4114800"/>
          <a:ext cx="8458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8835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Station/Onboard - Sounder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Q35. And how would you rate the safety of the ride on Express Bus/ LR/ Sounder?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50786296"/>
              </p:ext>
            </p:extLst>
          </p:nvPr>
        </p:nvGraphicFramePr>
        <p:xfrm>
          <a:off x="422564" y="4114800"/>
          <a:ext cx="8458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95923306"/>
              </p:ext>
            </p:extLst>
          </p:nvPr>
        </p:nvGraphicFramePr>
        <p:xfrm>
          <a:off x="381000" y="1600200"/>
          <a:ext cx="8458200" cy="204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253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at Stop/Station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211766792"/>
              </p:ext>
            </p:extLst>
          </p:nvPr>
        </p:nvGraphicFramePr>
        <p:xfrm>
          <a:off x="381000" y="1600200"/>
          <a:ext cx="845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3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467234441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by Mode, by Year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10600" y="260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2514600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10600" y="2145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Safety Onboard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78484236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027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Vehicle Security at Park &amp; Ride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Q36.  How </a:t>
            </a:r>
            <a:r>
              <a:rPr lang="en-US" dirty="0"/>
              <a:t>secure do </a:t>
            </a:r>
            <a:r>
              <a:rPr lang="en-US" dirty="0" smtClean="0"/>
              <a:t>you feel </a:t>
            </a:r>
            <a:r>
              <a:rPr lang="en-US" dirty="0"/>
              <a:t>your vehicle is when left at the Park and Ride</a:t>
            </a:r>
            <a:r>
              <a:rPr lang="en-US" dirty="0" smtClean="0"/>
              <a:t>? </a:t>
            </a:r>
          </a:p>
          <a:p>
            <a:r>
              <a:rPr lang="en-US" dirty="0" smtClean="0"/>
              <a:t>(among Park &amp; Ride users; n=645) </a:t>
            </a:r>
            <a:endParaRPr lang="en-US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35341968"/>
              </p:ext>
            </p:extLst>
          </p:nvPr>
        </p:nvGraphicFramePr>
        <p:xfrm>
          <a:off x="304800" y="16002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117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Park &amp; Ride Users</a:t>
            </a:r>
            <a:endParaRPr lang="en-US" sz="2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057385171"/>
              </p:ext>
            </p:extLst>
          </p:nvPr>
        </p:nvGraphicFramePr>
        <p:xfrm>
          <a:off x="3733800" y="914400"/>
          <a:ext cx="502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095496845"/>
              </p:ext>
            </p:extLst>
          </p:nvPr>
        </p:nvGraphicFramePr>
        <p:xfrm>
          <a:off x="20782" y="1828800"/>
          <a:ext cx="3810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ight Arrow 5"/>
          <p:cNvSpPr/>
          <p:nvPr/>
        </p:nvSpPr>
        <p:spPr>
          <a:xfrm>
            <a:off x="3124200" y="3048000"/>
            <a:ext cx="914400" cy="76200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Respondent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2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749515"/>
              </p:ext>
            </p:extLst>
          </p:nvPr>
        </p:nvGraphicFramePr>
        <p:xfrm>
          <a:off x="304800" y="8382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Rider Demographic Profile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450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153513"/>
              </p:ext>
            </p:extLst>
          </p:nvPr>
        </p:nvGraphicFramePr>
        <p:xfrm>
          <a:off x="0" y="838200"/>
          <a:ext cx="8763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Commute Behavior Profile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4279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Riders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48100" y="3962400"/>
            <a:ext cx="4914900" cy="2362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2057400"/>
            <a:ext cx="7086600" cy="1752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pPr lvl="0"/>
            <a:r>
              <a:rPr lang="en-US" sz="2800" dirty="0" smtClean="0"/>
              <a:t>Choice Rider Definition &amp; Methodology</a:t>
            </a:r>
            <a:endParaRPr lang="en-US" sz="28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81000" y="2133600"/>
            <a:ext cx="81534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Calibri" pitchFamily="34" charset="0"/>
              </a:rPr>
              <a:t>Did you have a car available that you could have used for this trip? 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>
              <a:latin typeface="Calibri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 smtClean="0">
              <a:latin typeface="Calibri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1203325" algn="ctr"/>
              </a:tabLst>
            </a:pPr>
            <a:r>
              <a:rPr lang="en-US" sz="2000" dirty="0">
                <a:latin typeface="Calibri" pitchFamily="34" charset="0"/>
              </a:rPr>
              <a:t>	</a:t>
            </a:r>
            <a:r>
              <a:rPr lang="en-US" sz="2000" b="1" dirty="0" smtClean="0">
                <a:solidFill>
                  <a:srgbClr val="003399"/>
                </a:solidFill>
                <a:latin typeface="Calibri" pitchFamily="34" charset="0"/>
              </a:rPr>
              <a:t>Choice Rider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>
                <a:latin typeface="Calibri" pitchFamily="34" charset="0"/>
              </a:rPr>
              <a:t>Have you sold a car or chosen not to buy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>
                <a:latin typeface="Calibri" pitchFamily="34" charset="0"/>
              </a:rPr>
              <a:t> a car because you prefer public transit?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511675" algn="ctr"/>
                <a:tab pos="7437438" algn="ctr"/>
              </a:tabLst>
            </a:pPr>
            <a:r>
              <a:rPr lang="en-US" sz="2000" dirty="0">
                <a:latin typeface="Calibri" pitchFamily="34" charset="0"/>
              </a:rPr>
              <a:t>	</a:t>
            </a:r>
            <a:r>
              <a:rPr lang="en-US" sz="2000" b="1" dirty="0" smtClean="0">
                <a:solidFill>
                  <a:srgbClr val="003399"/>
                </a:solidFill>
                <a:latin typeface="Calibri" pitchFamily="34" charset="0"/>
              </a:rPr>
              <a:t>Choice Rider</a:t>
            </a:r>
            <a:r>
              <a:rPr lang="en-US" sz="2000" dirty="0" smtClean="0">
                <a:latin typeface="Calibri" pitchFamily="34" charset="0"/>
              </a:rPr>
              <a:t>	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Non-Choice</a:t>
            </a:r>
          </a:p>
        </p:txBody>
      </p:sp>
      <p:sp>
        <p:nvSpPr>
          <p:cNvPr id="2" name="Down Arrow Callout 1"/>
          <p:cNvSpPr/>
          <p:nvPr/>
        </p:nvSpPr>
        <p:spPr>
          <a:xfrm>
            <a:off x="1066800" y="27432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  <a:latin typeface="Calibri" pitchFamily="34" charset="0"/>
              </a:rPr>
              <a:t>Yes</a:t>
            </a:r>
            <a:endParaRPr lang="en-US" sz="2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4343400" y="50292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  <a:latin typeface="Calibri" pitchFamily="34" charset="0"/>
              </a:rPr>
              <a:t>Yes</a:t>
            </a:r>
            <a:endParaRPr lang="en-US" sz="2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8" name="Down Arrow Callout 7"/>
          <p:cNvSpPr/>
          <p:nvPr/>
        </p:nvSpPr>
        <p:spPr>
          <a:xfrm>
            <a:off x="5715000" y="2743200"/>
            <a:ext cx="1295400" cy="609600"/>
          </a:xfrm>
          <a:prstGeom prst="down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  <a:latin typeface="Calibri" pitchFamily="34" charset="0"/>
              </a:rPr>
              <a:t>No</a:t>
            </a:r>
            <a:endParaRPr lang="en-US" sz="2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7162800" y="5029200"/>
            <a:ext cx="1295400" cy="609600"/>
          </a:xfrm>
          <a:prstGeom prst="down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  <a:latin typeface="Calibri" pitchFamily="34" charset="0"/>
              </a:rPr>
              <a:t>No</a:t>
            </a:r>
            <a:endParaRPr lang="en-US" sz="2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90500" y="838200"/>
            <a:ext cx="8686800" cy="11430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The Choice Rider survey was conducted in tandem with the Customer Satisfaction intercept survey.  </a:t>
            </a:r>
          </a:p>
          <a:p>
            <a:r>
              <a:rPr lang="en-US" sz="1600" dirty="0" smtClean="0"/>
              <a:t>A total of 416 interviews were conducted between November 28</a:t>
            </a:r>
            <a:r>
              <a:rPr lang="en-US" sz="1600" baseline="30000" dirty="0" smtClean="0"/>
              <a:t>th </a:t>
            </a:r>
            <a:r>
              <a:rPr lang="en-US" sz="1600" dirty="0" smtClean="0"/>
              <a:t>and December 19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2012.</a:t>
            </a:r>
            <a:endParaRPr lang="en-US" sz="1600" i="1" dirty="0"/>
          </a:p>
          <a:p>
            <a:r>
              <a:rPr lang="en-US" sz="1600" i="1" dirty="0" smtClean="0"/>
              <a:t>To ensure all respondents are part of this Choice Rider subgroup, they were screened based on the following criteria…</a:t>
            </a:r>
            <a:endParaRPr lang="en-US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62700" y="6019800"/>
            <a:ext cx="2857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(Terminated out of Survey)</a:t>
            </a:r>
            <a:endParaRPr 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Choice Riders by Service (Customer Survey)</a:t>
            </a:r>
            <a:endParaRPr lang="en-US" sz="240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021818"/>
          </a:xfrm>
        </p:spPr>
        <p:txBody>
          <a:bodyPr/>
          <a:lstStyle/>
          <a:p>
            <a:pPr lvl="0"/>
            <a:r>
              <a:rPr lang="en-US" dirty="0" smtClean="0"/>
              <a:t>Q4.  Did you have a car available that you could have used for this trip?</a:t>
            </a:r>
          </a:p>
          <a:p>
            <a:pPr lvl="0"/>
            <a:r>
              <a:rPr lang="en-US" dirty="0" smtClean="0"/>
              <a:t>Q5. [IF Q4 is ‘NO’] Have you sold a car or chosen not to buy a car because you prefer public transit?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Choice rider if ‘YES’ to either Q4 or Q5; Non-choice if ‘NO’ to both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9566354"/>
              </p:ext>
            </p:extLst>
          </p:nvPr>
        </p:nvGraphicFramePr>
        <p:xfrm>
          <a:off x="533400" y="2133600"/>
          <a:ext cx="8077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25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% of Choice Riders with a Car (Choice Survey)</a:t>
            </a:r>
            <a:endParaRPr lang="en-US" sz="24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r>
              <a:rPr lang="en-US" sz="1600" dirty="0" smtClean="0"/>
              <a:t>Q4. Did you have a car available that you could have used for this trip?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506101347"/>
              </p:ext>
            </p:extLst>
          </p:nvPr>
        </p:nvGraphicFramePr>
        <p:xfrm>
          <a:off x="304800" y="15240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680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</a:t>
            </a:r>
            <a:r>
              <a:rPr lang="en-US" sz="2800" dirty="0"/>
              <a:t>– by </a:t>
            </a:r>
            <a:r>
              <a:rPr lang="en-US" sz="2800" dirty="0" smtClean="0"/>
              <a:t>Express Bus Riders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721506324"/>
              </p:ext>
            </p:extLst>
          </p:nvPr>
        </p:nvGraphicFramePr>
        <p:xfrm>
          <a:off x="228600" y="1600200"/>
          <a:ext cx="8686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175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327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740736"/>
              </p:ext>
            </p:extLst>
          </p:nvPr>
        </p:nvGraphicFramePr>
        <p:xfrm>
          <a:off x="228600" y="1371600"/>
          <a:ext cx="8610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Continue Using Sound Transit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r>
              <a:rPr lang="en-US" sz="1600" dirty="0" smtClean="0"/>
              <a:t>Q30. How </a:t>
            </a:r>
            <a:r>
              <a:rPr lang="en-US" sz="1600" dirty="0"/>
              <a:t>likely are you to </a:t>
            </a:r>
            <a:r>
              <a:rPr lang="en-US" sz="1600" b="1" dirty="0"/>
              <a:t>continue </a:t>
            </a:r>
            <a:r>
              <a:rPr lang="en-US" sz="1600" dirty="0"/>
              <a:t>to use </a:t>
            </a:r>
            <a:r>
              <a:rPr lang="en-US" sz="1600" dirty="0" smtClean="0"/>
              <a:t>(this service) </a:t>
            </a:r>
            <a:r>
              <a:rPr lang="en-US" sz="1600" dirty="0"/>
              <a:t>in the future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1828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Total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37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284463"/>
              </p:ext>
            </p:extLst>
          </p:nvPr>
        </p:nvGraphicFramePr>
        <p:xfrm>
          <a:off x="228600" y="1371600"/>
          <a:ext cx="8610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Recommend Using Sound </a:t>
            </a:r>
            <a:r>
              <a:rPr lang="en-US" sz="2800" dirty="0" smtClean="0"/>
              <a:t>Transit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r>
              <a:rPr lang="en-US" dirty="0"/>
              <a:t>Q31. How likely would you be to </a:t>
            </a:r>
            <a:r>
              <a:rPr lang="en-US" b="1" dirty="0"/>
              <a:t>recommend </a:t>
            </a:r>
            <a:r>
              <a:rPr lang="en-US" dirty="0" smtClean="0"/>
              <a:t>(this service</a:t>
            </a:r>
            <a:r>
              <a:rPr lang="en-US" dirty="0"/>
              <a:t>) to a family member, </a:t>
            </a:r>
            <a:r>
              <a:rPr lang="en-US" dirty="0" smtClean="0"/>
              <a:t>friend </a:t>
            </a:r>
            <a:r>
              <a:rPr lang="en-US" dirty="0"/>
              <a:t>or co-worker?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924800" y="1828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Total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714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 Advertising Source Recall – Year by Year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effectLst/>
        </p:spPr>
        <p:txBody>
          <a:bodyPr/>
          <a:lstStyle/>
          <a:p>
            <a:r>
              <a:rPr lang="en-US" dirty="0" smtClean="0"/>
              <a:t>Q24.  What </a:t>
            </a:r>
            <a:r>
              <a:rPr lang="en-US" dirty="0"/>
              <a:t>Sound Transit advertising have you seen or heard recently</a:t>
            </a:r>
            <a:r>
              <a:rPr lang="en-US" dirty="0" smtClean="0"/>
              <a:t>? </a:t>
            </a:r>
          </a:p>
          <a:p>
            <a:r>
              <a:rPr lang="en-US" dirty="0" smtClean="0"/>
              <a:t>(multiple responses; </a:t>
            </a:r>
            <a:r>
              <a:rPr lang="en-US" b="1" u="sng" dirty="0"/>
              <a:t>all</a:t>
            </a:r>
            <a:r>
              <a:rPr lang="en-US" dirty="0"/>
              <a:t> responses shown</a:t>
            </a:r>
            <a:r>
              <a:rPr lang="en-US" dirty="0" smtClean="0"/>
              <a:t>)</a:t>
            </a:r>
            <a:endParaRPr lang="en-US" sz="1600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79839887"/>
              </p:ext>
            </p:extLst>
          </p:nvPr>
        </p:nvGraphicFramePr>
        <p:xfrm>
          <a:off x="304800" y="1397000"/>
          <a:ext cx="8458200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5810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 Advertising Content Recall – Year by Year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918424"/>
            <a:ext cx="8458200" cy="529376"/>
          </a:xfrm>
          <a:effectLst/>
        </p:spPr>
        <p:txBody>
          <a:bodyPr/>
          <a:lstStyle/>
          <a:p>
            <a:r>
              <a:rPr lang="en-US" sz="1600" dirty="0" smtClean="0"/>
              <a:t>Q25. Please </a:t>
            </a:r>
            <a:r>
              <a:rPr lang="en-US" sz="1600" dirty="0"/>
              <a:t>describe the topics, message, or characters in the advertising you saw or heard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(multiple responses</a:t>
            </a:r>
            <a:r>
              <a:rPr lang="en-US" dirty="0" smtClean="0"/>
              <a:t>; </a:t>
            </a:r>
            <a:r>
              <a:rPr lang="en-US" b="1" u="sng" dirty="0"/>
              <a:t>all</a:t>
            </a:r>
            <a:r>
              <a:rPr lang="en-US" dirty="0"/>
              <a:t> responses shown</a:t>
            </a:r>
            <a:r>
              <a:rPr lang="en-US" sz="1600" dirty="0" smtClean="0"/>
              <a:t>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313846"/>
              </p:ext>
            </p:extLst>
          </p:nvPr>
        </p:nvGraphicFramePr>
        <p:xfrm>
          <a:off x="304800" y="1676400"/>
          <a:ext cx="8382000" cy="449579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581712"/>
                <a:gridCol w="1395428"/>
                <a:gridCol w="1404860"/>
              </a:tblGrid>
              <a:tr h="6422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Top Mentions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Overall 2012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 2011</a:t>
                      </a:r>
                      <a:endParaRPr lang="en-US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Voice of reason/old lady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21%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“Ride </a:t>
                      </a:r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the 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wave”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7%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Stress free/relax (no traffic)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5%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Sound Transit ad/logo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+mj-lt"/>
                        </a:rPr>
                        <a:t>5%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Save gas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Can do other things, read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Convenient/easy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Environment message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Faster/saves 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Save money/Cheaper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Sporting Event/Get to Game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211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“We'll </a:t>
                      </a:r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get you 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there”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99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Perceived ST Advertising Impact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67154"/>
          </a:xfrm>
          <a:effectLst/>
        </p:spPr>
        <p:txBody>
          <a:bodyPr/>
          <a:lstStyle/>
          <a:p>
            <a:r>
              <a:rPr lang="en-US" sz="1600" dirty="0" smtClean="0"/>
              <a:t>Q27. And </a:t>
            </a:r>
            <a:r>
              <a:rPr lang="en-US" sz="1600" dirty="0"/>
              <a:t>do you think Sound Transit’s advertising plays a major role, a minor role, or no role in someone else’s decision to start riding transit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870440778"/>
              </p:ext>
            </p:extLst>
          </p:nvPr>
        </p:nvGraphicFramePr>
        <p:xfrm>
          <a:off x="304800" y="1676400"/>
          <a:ext cx="8305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03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Best Improvement Forced Choice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effectLst/>
        </p:spPr>
        <p:txBody>
          <a:bodyPr/>
          <a:lstStyle/>
          <a:p>
            <a:r>
              <a:rPr lang="en-US" sz="1600" dirty="0" smtClean="0"/>
              <a:t>Q28. Which of the following do you think would be the best improvement that could be made to Sound Transit services? (multiple responses; </a:t>
            </a:r>
            <a:r>
              <a:rPr lang="en-US" sz="1600" b="1" u="sng" dirty="0" smtClean="0"/>
              <a:t>all</a:t>
            </a:r>
            <a:r>
              <a:rPr lang="en-US" sz="1600" dirty="0" smtClean="0"/>
              <a:t> responses shown)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210180981"/>
              </p:ext>
            </p:extLst>
          </p:nvPr>
        </p:nvGraphicFramePr>
        <p:xfrm>
          <a:off x="304800" y="16002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18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Best Improvement Forced Choice – by Service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effectLst/>
        </p:spPr>
        <p:txBody>
          <a:bodyPr/>
          <a:lstStyle/>
          <a:p>
            <a:r>
              <a:rPr lang="en-US" sz="1600" dirty="0" smtClean="0"/>
              <a:t>Q28. Which of the following do you think would be the best improvement that could be made to Sound Transit services? (multiple responses; </a:t>
            </a:r>
            <a:r>
              <a:rPr lang="en-US" b="1" u="sng" dirty="0"/>
              <a:t>all</a:t>
            </a:r>
            <a:r>
              <a:rPr lang="en-US" dirty="0"/>
              <a:t> </a:t>
            </a:r>
            <a:r>
              <a:rPr lang="en-US" dirty="0" smtClean="0"/>
              <a:t>responses </a:t>
            </a:r>
            <a:r>
              <a:rPr lang="en-US" sz="1600" dirty="0" smtClean="0"/>
              <a:t>shown)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9654"/>
              </p:ext>
            </p:extLst>
          </p:nvPr>
        </p:nvGraphicFramePr>
        <p:xfrm>
          <a:off x="304800" y="1676401"/>
          <a:ext cx="8458201" cy="4419601"/>
        </p:xfrm>
        <a:graphic>
          <a:graphicData uri="http://schemas.openxmlformats.org/drawingml/2006/table">
            <a:tbl>
              <a:tblPr firstRow="1" firstCol="1">
                <a:tableStyleId>{284E427A-3D55-4303-BF80-6455036E1DE7}</a:tableStyleId>
              </a:tblPr>
              <a:tblGrid>
                <a:gridCol w="4078061"/>
                <a:gridCol w="1132795"/>
                <a:gridCol w="302079"/>
                <a:gridCol w="995962"/>
                <a:gridCol w="974652"/>
                <a:gridCol w="974652"/>
              </a:tblGrid>
              <a:tr h="41541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Top Mentions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Overall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Exp. Bus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Sounder 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 Link </a:t>
                      </a:r>
                      <a:endParaRPr lang="en-US" sz="16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frequent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park and ride spaces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Better coordination between routes and transfers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7152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signal priority for transit to make the ride faster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Something else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Concession, newspaper, or food stands at stations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Space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Wi-Fi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Extended/Weekend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65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comfort/heat/covered waiting area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24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</a:t>
            </a:r>
            <a:r>
              <a:rPr lang="en-US" sz="2800" dirty="0"/>
              <a:t>– by </a:t>
            </a:r>
            <a:r>
              <a:rPr lang="en-US" sz="2800" dirty="0" smtClean="0"/>
              <a:t>Central Link Riders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97399076"/>
              </p:ext>
            </p:extLst>
          </p:nvPr>
        </p:nvGraphicFramePr>
        <p:xfrm>
          <a:off x="228600" y="1600200"/>
          <a:ext cx="8686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175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Mean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043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MC templat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Slid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9A0F53A6AA7645AA515E7B6DC7FDAA" ma:contentTypeVersion="14" ma:contentTypeDescription="Create a new document." ma:contentTypeScope="" ma:versionID="31fc1259ea2b4d519a1ff8a8784b6df1">
  <xsd:schema xmlns:xsd="http://www.w3.org/2001/XMLSchema" xmlns:xs="http://www.w3.org/2001/XMLSchema" xmlns:p="http://schemas.microsoft.com/office/2006/metadata/properties" xmlns:ns2="56f3d933-615c-4180-bc95-256da5f826c8" xmlns:ns3="0bdcafba-3ca1-4d29-bb1a-c0cd3984117b" targetNamespace="http://schemas.microsoft.com/office/2006/metadata/properties" ma:root="true" ma:fieldsID="a063364db0ab7b7f12d27c10cd0ce5c6" ns2:_="" ns3:_="">
    <xsd:import namespace="56f3d933-615c-4180-bc95-256da5f826c8"/>
    <xsd:import namespace="0bdcafba-3ca1-4d29-bb1a-c0cd398411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WaitingforPDRRespons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f3d933-615c-4180-bc95-256da5f82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WaitingforPDRResponse" ma:index="21" nillable="true" ma:displayName="Waiting for PDR Response" ma:default="1" ma:format="Dropdown" ma:internalName="WaitingforPDRRespons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cafba-3ca1-4d29-bb1a-c0cd3984117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aitingforPDRResponse xmlns="56f3d933-615c-4180-bc95-256da5f826c8">true</WaitingforPDRResponse>
  </documentManagement>
</p:properties>
</file>

<file path=customXml/itemProps1.xml><?xml version="1.0" encoding="utf-8"?>
<ds:datastoreItem xmlns:ds="http://schemas.openxmlformats.org/officeDocument/2006/customXml" ds:itemID="{532C0FDF-7684-4E8D-B46E-98190E64BD37}"/>
</file>

<file path=customXml/itemProps2.xml><?xml version="1.0" encoding="utf-8"?>
<ds:datastoreItem xmlns:ds="http://schemas.openxmlformats.org/officeDocument/2006/customXml" ds:itemID="{FC97C6BF-2949-41CF-841D-5D157E8A0264}"/>
</file>

<file path=customXml/itemProps3.xml><?xml version="1.0" encoding="utf-8"?>
<ds:datastoreItem xmlns:ds="http://schemas.openxmlformats.org/officeDocument/2006/customXml" ds:itemID="{B5BD235F-EAAB-48B6-BEE5-15E8D769442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32506</TotalTime>
  <Words>5803</Words>
  <Application>Microsoft Office PowerPoint</Application>
  <PresentationFormat>On-screen Show (4:3)</PresentationFormat>
  <Paragraphs>1421</Paragraphs>
  <Slides>86</Slides>
  <Notes>83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86</vt:i4>
      </vt:variant>
    </vt:vector>
  </HeadingPairs>
  <TitlesOfParts>
    <vt:vector size="89" baseType="lpstr">
      <vt:lpstr>1_EMC template</vt:lpstr>
      <vt:lpstr>Title Slide</vt:lpstr>
      <vt:lpstr>1_Custom Design</vt:lpstr>
      <vt:lpstr>PowerPoint Presentation</vt:lpstr>
      <vt:lpstr>Methodology</vt:lpstr>
      <vt:lpstr>Overall Satisfaction</vt:lpstr>
      <vt:lpstr>Key Findings</vt:lpstr>
      <vt:lpstr>2012 Sound Transit Grade Breakdown</vt:lpstr>
      <vt:lpstr>Sound Transit Grade by Year</vt:lpstr>
      <vt:lpstr>Sound Transit Grade by Mode, by Year</vt:lpstr>
      <vt:lpstr>Sound Transit Grade – by Express Bus Riders</vt:lpstr>
      <vt:lpstr>Sound Transit Grade – by Central Link Riders</vt:lpstr>
      <vt:lpstr>Time Satisfaction – Central Link Year-by-Year</vt:lpstr>
      <vt:lpstr>Sound Transit Grade – by Sounder Riders</vt:lpstr>
      <vt:lpstr>Time Satisfaction – Sounder Year-by-Year</vt:lpstr>
      <vt:lpstr>ST Grade – Sounder North vs. South</vt:lpstr>
      <vt:lpstr>Sound Transit Grade – by Region</vt:lpstr>
      <vt:lpstr>ST Grade by Age &amp; Ethnicity</vt:lpstr>
      <vt:lpstr>Benchmarking Against Other Agencies</vt:lpstr>
      <vt:lpstr>Grade Improvements</vt:lpstr>
      <vt:lpstr>Grade in Focus: A Grade</vt:lpstr>
      <vt:lpstr>PowerPoint Presentation</vt:lpstr>
      <vt:lpstr>PowerPoint Presentation</vt:lpstr>
      <vt:lpstr>PowerPoint Presentation</vt:lpstr>
      <vt:lpstr>Improving Grade – by Rating</vt:lpstr>
      <vt:lpstr>Improving Grade – by Service</vt:lpstr>
      <vt:lpstr>Improving Grade – by Region</vt:lpstr>
      <vt:lpstr>New &amp; Established Riders</vt:lpstr>
      <vt:lpstr>ST Grade by Length of Ridership</vt:lpstr>
      <vt:lpstr>ST Grade by Length of Ridership</vt:lpstr>
      <vt:lpstr>Travel Time &amp; On-Time Satisfaction</vt:lpstr>
      <vt:lpstr>New Rider Conversion</vt:lpstr>
      <vt:lpstr>Reasons for Riding</vt:lpstr>
      <vt:lpstr>Reasons for Riding – by Service</vt:lpstr>
      <vt:lpstr>Reasons for Riding – Overall, Year by Year</vt:lpstr>
      <vt:lpstr>Reasons for Riding – Initial vs. Continued</vt:lpstr>
      <vt:lpstr>Initial Reasons for Riding</vt:lpstr>
      <vt:lpstr>Continued Reasons for Riding</vt:lpstr>
      <vt:lpstr>Commute Behavior</vt:lpstr>
      <vt:lpstr>Average Time to Stop/Station</vt:lpstr>
      <vt:lpstr>Frequency of Trip</vt:lpstr>
      <vt:lpstr>Schedule &amp; Route Information</vt:lpstr>
      <vt:lpstr>Mobile Access to Schedules</vt:lpstr>
      <vt:lpstr>Sources for Schedules</vt:lpstr>
      <vt:lpstr>Fare Payment &amp; ORCA</vt:lpstr>
      <vt:lpstr>Fare Payment – by Service, by Year</vt:lpstr>
      <vt:lpstr>ORCA Usage Type &amp; Accuracy</vt:lpstr>
      <vt:lpstr>ORCA Ease of Use</vt:lpstr>
      <vt:lpstr>Performance  Ratings &amp; Grades</vt:lpstr>
      <vt:lpstr>Satisfaction with Travel Time – Year-to-Year</vt:lpstr>
      <vt:lpstr>Satisfaction with Travel Time – by Service</vt:lpstr>
      <vt:lpstr>On-time Performance Year-to-Year</vt:lpstr>
      <vt:lpstr>Satisfaction with On-time Performance</vt:lpstr>
      <vt:lpstr>Environmental Benefits</vt:lpstr>
      <vt:lpstr>Cleanliness Rating</vt:lpstr>
      <vt:lpstr>Train Conductor Rating</vt:lpstr>
      <vt:lpstr>Bus Driver Ratings</vt:lpstr>
      <vt:lpstr>Bus Driver Courtesy by Rider Ethnicity</vt:lpstr>
      <vt:lpstr>Stop/Station Condition – Year by Year</vt:lpstr>
      <vt:lpstr>Stop/Station Condition – by Service</vt:lpstr>
      <vt:lpstr>Sounder Station Agents</vt:lpstr>
      <vt:lpstr>Change in On-time Performance by Year</vt:lpstr>
      <vt:lpstr>Change in On-time Performance by Service</vt:lpstr>
      <vt:lpstr>Light Rail Schedule &amp; Fare</vt:lpstr>
      <vt:lpstr>Station PAs &amp; Message Boards</vt:lpstr>
      <vt:lpstr>Light Rail Fare Inspectors</vt:lpstr>
      <vt:lpstr>Safety</vt:lpstr>
      <vt:lpstr>Safety at Stop/Station</vt:lpstr>
      <vt:lpstr>Safety Onboard</vt:lpstr>
      <vt:lpstr>Safety at Station/Onboard – Central Link</vt:lpstr>
      <vt:lpstr>Safety at Station/Onboard - Sounder</vt:lpstr>
      <vt:lpstr>Safety at Stop/Station</vt:lpstr>
      <vt:lpstr>Safety Onboard</vt:lpstr>
      <vt:lpstr>Vehicle Security at Park &amp; Ride</vt:lpstr>
      <vt:lpstr>Park &amp; Ride Users</vt:lpstr>
      <vt:lpstr>Respondent Profile</vt:lpstr>
      <vt:lpstr>Rider Demographic Profile</vt:lpstr>
      <vt:lpstr>Commute Behavior Profile</vt:lpstr>
      <vt:lpstr>Choice Riders</vt:lpstr>
      <vt:lpstr>Choice Rider Definition &amp; Methodology</vt:lpstr>
      <vt:lpstr>Choice Riders by Service (Customer Survey)</vt:lpstr>
      <vt:lpstr>% of Choice Riders with a Car (Choice Survey)</vt:lpstr>
      <vt:lpstr>Continue Using Sound Transit</vt:lpstr>
      <vt:lpstr>Recommend Using Sound Transit</vt:lpstr>
      <vt:lpstr>ST Advertising Source Recall – Year by Year</vt:lpstr>
      <vt:lpstr>ST Advertising Content Recall – Year by Year</vt:lpstr>
      <vt:lpstr>Perceived ST Advertising Impact</vt:lpstr>
      <vt:lpstr>Best Improvement Forced Choice</vt:lpstr>
      <vt:lpstr>Best Improvement Forced Choice – by Service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istewart</dc:creator>
  <cp:lastModifiedBy>ian</cp:lastModifiedBy>
  <cp:revision>1936</cp:revision>
  <cp:lastPrinted>2011-01-31T21:45:09Z</cp:lastPrinted>
  <dcterms:created xsi:type="dcterms:W3CDTF">2010-07-20T16:23:11Z</dcterms:created>
  <dcterms:modified xsi:type="dcterms:W3CDTF">2013-03-09T00:10:01Z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0x0101006F9A0F53A6AA7645AA515E7B6DC7FDAA</vt:lpwstr>
  </property>
  <property fmtid="{D5CDD505-2E9C-101B-9397-08002B2CF9AE}" pid="3" name="TemplateUrl">
    <vt:lpwstr/>
  </property>
  <property fmtid="{D5CDD505-2E9C-101B-9397-08002B2CF9AE}" pid="4" name="Order">
    <vt:r8>16800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