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rawings/drawing1.xml" ContentType="application/vnd.openxmlformats-officedocument.drawingml.chartshapes+xml"/>
  <Override PartName="/ppt/drawings/drawing4.xml" ContentType="application/vnd.openxmlformats-officedocument.drawingml.chartshapes+xml"/>
  <Override PartName="/ppt/drawings/drawing3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1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66.xml" ContentType="application/vnd.openxmlformats-officedocument.presentationml.slide+xml"/>
  <Override PartName="/ppt/slides/slide65.xml" ContentType="application/vnd.openxmlformats-officedocument.presentationml.slide+xml"/>
  <Override PartName="/ppt/slides/slide64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56.xml" ContentType="application/vnd.openxmlformats-officedocument.presentationml.slide+xml"/>
  <Override PartName="/ppt/slides/slide8.xml" ContentType="application/vnd.openxmlformats-officedocument.presentationml.slide+xml"/>
  <Override PartName="/ppt/slides/slide54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4.xml" ContentType="application/vnd.openxmlformats-officedocument.presentationml.slide+xml"/>
  <Override PartName="/ppt/slides/slide55.xml" ContentType="application/vnd.openxmlformats-officedocument.presentationml.slide+xml"/>
  <Override PartName="/ppt/slides/slide36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45.xml" ContentType="application/vnd.openxmlformats-officedocument.presentationml.slide+xml"/>
  <Override PartName="/ppt/slides/slide35.xml" ContentType="application/vnd.openxmlformats-officedocument.presentationml.slide+xml"/>
  <Override PartName="/ppt/slides/slide43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4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Slides/notesSlide59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2.xml" ContentType="application/vnd.openxmlformats-officedocument.presentationml.notesSlide+xml"/>
  <Override PartName="/ppt/slideMasters/slideMaster2.xml" ContentType="application/vnd.openxmlformats-officedocument.presentationml.slideMaster+xml"/>
  <Override PartName="/ppt/notesSlides/notesSlide73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75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68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38.xml" ContentType="application/vnd.openxmlformats-officedocument.presentationml.notesSlide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2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7.xml" ContentType="application/vnd.openxmlformats-officedocument.drawingml.chart+xml"/>
  <Override PartName="/ppt/theme/themeOverride1.xml" ContentType="application/vnd.openxmlformats-officedocument.themeOverride+xml"/>
  <Override PartName="/ppt/charts/chart32.xml" ContentType="application/vnd.openxmlformats-officedocument.drawingml.chart+xml"/>
  <Override PartName="/ppt/commentAuthors.xml" ContentType="application/vnd.openxmlformats-officedocument.presentationml.commentAuthors+xml"/>
  <Override PartName="/ppt/charts/chart33.xml" ContentType="application/vnd.openxmlformats-officedocument.drawingml.chart+xml"/>
  <Override PartName="/ppt/notesMasters/notesMaster1.xml" ContentType="application/vnd.openxmlformats-officedocument.presentationml.notesMaster+xml"/>
  <Override PartName="/ppt/charts/chart31.xml" ContentType="application/vnd.openxmlformats-officedocument.drawingml.chart+xml"/>
  <Override PartName="/ppt/charts/chart30.xml" ContentType="application/vnd.openxmlformats-officedocument.drawingml.chart+xml"/>
  <Override PartName="/ppt/charts/chart28.xml" ContentType="application/vnd.openxmlformats-officedocument.drawingml.chart+xml"/>
  <Override PartName="/ppt/theme/themeOverride2.xml" ContentType="application/vnd.openxmlformats-officedocument.themeOverride+xml"/>
  <Override PartName="/ppt/charts/chart29.xml" ContentType="application/vnd.openxmlformats-officedocument.drawingml.chart+xml"/>
  <Override PartName="/ppt/theme/themeOverride3.xml" ContentType="application/vnd.openxmlformats-officedocument.themeOverride+xml"/>
  <Override PartName="/ppt/charts/chart17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2.xml" ContentType="application/vnd.openxmlformats-officedocument.drawingml.char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1.xml" ContentType="application/vnd.openxmlformats-officedocument.theme+xml"/>
  <Override PartName="/ppt/charts/chart7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2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34.xml" ContentType="application/vnd.openxmlformats-officedocument.drawingml.chart+xml"/>
  <Override PartName="/ppt/charts/chart53.xml" ContentType="application/vnd.openxmlformats-officedocument.drawingml.chart+xml"/>
  <Override PartName="/ppt/charts/chart54.xml" ContentType="application/vnd.openxmlformats-officedocument.drawingml.chart+xml"/>
  <Override PartName="/ppt/charts/chart55.xml" ContentType="application/vnd.openxmlformats-officedocument.drawingml.chart+xml"/>
  <Override PartName="/ppt/charts/chart56.xml" ContentType="application/vnd.openxmlformats-officedocument.drawingml.chart+xml"/>
  <Override PartName="/ppt/charts/chart52.xml" ContentType="application/vnd.openxmlformats-officedocument.drawingml.chart+xml"/>
  <Override PartName="/ppt/charts/chart49.xml" ContentType="application/vnd.openxmlformats-officedocument.drawingml.chart+xml"/>
  <Override PartName="/ppt/charts/chart35.xml" ContentType="application/vnd.openxmlformats-officedocument.drawingml.chart+xml"/>
  <Override PartName="/ppt/charts/chart50.xml" ContentType="application/vnd.openxmlformats-officedocument.drawingml.chart+xml"/>
  <Override PartName="/ppt/charts/chart51.xml" ContentType="application/vnd.openxmlformats-officedocument.drawingml.chart+xml"/>
  <Override PartName="/ppt/charts/chart57.xml" ContentType="application/vnd.openxmlformats-officedocument.drawingml.chart+xml"/>
  <Override PartName="/ppt/charts/chart62.xml" ContentType="application/vnd.openxmlformats-officedocument.drawingml.chart+xml"/>
  <Override PartName="/ppt/theme/themeOverride17.xml" ContentType="application/vnd.openxmlformats-officedocument.themeOverride+xml"/>
  <Override PartName="/ppt/charts/chart63.xml" ContentType="application/vnd.openxmlformats-officedocument.drawingml.chart+xml"/>
  <Override PartName="/ppt/charts/chart64.xml" ContentType="application/vnd.openxmlformats-officedocument.drawingml.chart+xml"/>
  <Override PartName="/ppt/charts/chart61.xml" ContentType="application/vnd.openxmlformats-officedocument.drawingml.chart+xml"/>
  <Override PartName="/ppt/charts/chart58.xml" ContentType="application/vnd.openxmlformats-officedocument.drawingml.chart+xml"/>
  <Override PartName="/ppt/theme/themeOverride16.xml" ContentType="application/vnd.openxmlformats-officedocument.themeOverride+xml"/>
  <Override PartName="/ppt/charts/chart59.xml" ContentType="application/vnd.openxmlformats-officedocument.drawingml.chart+xml"/>
  <Override PartName="/ppt/charts/chart60.xml" ContentType="application/vnd.openxmlformats-officedocument.drawingml.chart+xml"/>
  <Override PartName="/ppt/theme/themeOverride15.xml" ContentType="application/vnd.openxmlformats-officedocument.themeOverride+xml"/>
  <Override PartName="/ppt/theme/themeOverride6.xml" ContentType="application/vnd.openxmlformats-officedocument.themeOverride+xml"/>
  <Override PartName="/ppt/charts/chart40.xml" ContentType="application/vnd.openxmlformats-officedocument.drawingml.chart+xml"/>
  <Override PartName="/ppt/theme/themeOverride7.xml" ContentType="application/vnd.openxmlformats-officedocument.themeOverride+xml"/>
  <Override PartName="/ppt/charts/chart48.xml" ContentType="application/vnd.openxmlformats-officedocument.drawingml.chart+xml"/>
  <Override PartName="/ppt/charts/chart41.xml" ContentType="application/vnd.openxmlformats-officedocument.drawingml.chart+xml"/>
  <Override PartName="/ppt/theme/themeOverride8.xml" ContentType="application/vnd.openxmlformats-officedocument.themeOverride+xml"/>
  <Override PartName="/ppt/charts/chart39.xml" ContentType="application/vnd.openxmlformats-officedocument.drawingml.chart+xml"/>
  <Override PartName="/ppt/theme/themeOverride5.xml" ContentType="application/vnd.openxmlformats-officedocument.themeOverride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ppt/theme/themeOverride4.xml" ContentType="application/vnd.openxmlformats-officedocument.themeOverride+xml"/>
  <Override PartName="/ppt/charts/chart38.xml" ContentType="application/vnd.openxmlformats-officedocument.drawingml.chart+xml"/>
  <Override PartName="/ppt/theme/themeOverride14.xml" ContentType="application/vnd.openxmlformats-officedocument.themeOverride+xml"/>
  <Override PartName="/ppt/theme/themeOverride12.xml" ContentType="application/vnd.openxmlformats-officedocument.themeOverride+xml"/>
  <Override PartName="/ppt/charts/chart42.xml" ContentType="application/vnd.openxmlformats-officedocument.drawingml.chart+xml"/>
  <Override PartName="/ppt/charts/chart46.xml" ContentType="application/vnd.openxmlformats-officedocument.drawingml.chart+xml"/>
  <Override PartName="/ppt/theme/themeOverride13.xml" ContentType="application/vnd.openxmlformats-officedocument.themeOverride+xml"/>
  <Override PartName="/ppt/charts/chart47.xml" ContentType="application/vnd.openxmlformats-officedocument.drawingml.chart+xml"/>
  <Override PartName="/ppt/charts/chart45.xml" ContentType="application/vnd.openxmlformats-officedocument.drawingml.chart+xml"/>
  <Override PartName="/ppt/theme/themeOverride11.xml" ContentType="application/vnd.openxmlformats-officedocument.themeOverride+xml"/>
  <Override PartName="/ppt/theme/themeOverride9.xml" ContentType="application/vnd.openxmlformats-officedocument.themeOverride+xml"/>
  <Override PartName="/ppt/charts/chart43.xml" ContentType="application/vnd.openxmlformats-officedocument.drawingml.chart+xml"/>
  <Override PartName="/ppt/charts/chart44.xml" ContentType="application/vnd.openxmlformats-officedocument.drawingml.chart+xml"/>
  <Override PartName="/ppt/theme/themeOverride10.xml" ContentType="application/vnd.openxmlformats-officedocument.themeOverrid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style2.xml" ContentType="application/vnd.ms-office.chartstyle+xml"/>
  <Override PartName="/ppt/charts/colors1.xml" ContentType="application/vnd.ms-office.chartcolorstyle+xml"/>
  <Override PartName="/ppt/charts/colors2.xml" ContentType="application/vnd.ms-office.chartcolorstyle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685" r:id="rId2"/>
  </p:sldMasterIdLst>
  <p:notesMasterIdLst>
    <p:notesMasterId r:id="rId82"/>
  </p:notesMasterIdLst>
  <p:sldIdLst>
    <p:sldId id="446" r:id="rId3"/>
    <p:sldId id="455" r:id="rId4"/>
    <p:sldId id="461" r:id="rId5"/>
    <p:sldId id="463" r:id="rId6"/>
    <p:sldId id="418" r:id="rId7"/>
    <p:sldId id="465" r:id="rId8"/>
    <p:sldId id="466" r:id="rId9"/>
    <p:sldId id="439" r:id="rId10"/>
    <p:sldId id="468" r:id="rId11"/>
    <p:sldId id="469" r:id="rId12"/>
    <p:sldId id="470" r:id="rId13"/>
    <p:sldId id="471" r:id="rId14"/>
    <p:sldId id="472" r:id="rId15"/>
    <p:sldId id="532" r:id="rId16"/>
    <p:sldId id="473" r:id="rId17"/>
    <p:sldId id="474" r:id="rId18"/>
    <p:sldId id="462" r:id="rId19"/>
    <p:sldId id="476" r:id="rId20"/>
    <p:sldId id="478" r:id="rId21"/>
    <p:sldId id="480" r:id="rId22"/>
    <p:sldId id="533" r:id="rId23"/>
    <p:sldId id="552" r:id="rId24"/>
    <p:sldId id="534" r:id="rId25"/>
    <p:sldId id="535" r:id="rId26"/>
    <p:sldId id="536" r:id="rId27"/>
    <p:sldId id="481" r:id="rId28"/>
    <p:sldId id="482" r:id="rId29"/>
    <p:sldId id="483" r:id="rId30"/>
    <p:sldId id="484" r:id="rId31"/>
    <p:sldId id="537" r:id="rId32"/>
    <p:sldId id="485" r:id="rId33"/>
    <p:sldId id="486" r:id="rId34"/>
    <p:sldId id="538" r:id="rId35"/>
    <p:sldId id="539" r:id="rId36"/>
    <p:sldId id="487" r:id="rId37"/>
    <p:sldId id="488" r:id="rId38"/>
    <p:sldId id="540" r:id="rId39"/>
    <p:sldId id="490" r:id="rId40"/>
    <p:sldId id="489" r:id="rId41"/>
    <p:sldId id="553" r:id="rId42"/>
    <p:sldId id="549" r:id="rId43"/>
    <p:sldId id="491" r:id="rId44"/>
    <p:sldId id="492" r:id="rId45"/>
    <p:sldId id="502" r:id="rId46"/>
    <p:sldId id="494" r:id="rId47"/>
    <p:sldId id="495" r:id="rId48"/>
    <p:sldId id="496" r:id="rId49"/>
    <p:sldId id="544" r:id="rId50"/>
    <p:sldId id="543" r:id="rId51"/>
    <p:sldId id="498" r:id="rId52"/>
    <p:sldId id="499" r:id="rId53"/>
    <p:sldId id="500" r:id="rId54"/>
    <p:sldId id="501" r:id="rId55"/>
    <p:sldId id="542" r:id="rId56"/>
    <p:sldId id="503" r:id="rId57"/>
    <p:sldId id="504" r:id="rId58"/>
    <p:sldId id="505" r:id="rId59"/>
    <p:sldId id="506" r:id="rId60"/>
    <p:sldId id="507" r:id="rId61"/>
    <p:sldId id="508" r:id="rId62"/>
    <p:sldId id="509" r:id="rId63"/>
    <p:sldId id="510" r:id="rId64"/>
    <p:sldId id="511" r:id="rId65"/>
    <p:sldId id="512" r:id="rId66"/>
    <p:sldId id="513" r:id="rId67"/>
    <p:sldId id="514" r:id="rId68"/>
    <p:sldId id="515" r:id="rId69"/>
    <p:sldId id="516" r:id="rId70"/>
    <p:sldId id="517" r:id="rId71"/>
    <p:sldId id="518" r:id="rId72"/>
    <p:sldId id="519" r:id="rId73"/>
    <p:sldId id="520" r:id="rId74"/>
    <p:sldId id="524" r:id="rId75"/>
    <p:sldId id="548" r:id="rId76"/>
    <p:sldId id="546" r:id="rId77"/>
    <p:sldId id="521" r:id="rId78"/>
    <p:sldId id="522" r:id="rId79"/>
    <p:sldId id="523" r:id="rId80"/>
    <p:sldId id="417" r:id="rId81"/>
  </p:sldIdLst>
  <p:sldSz cx="9144000" cy="6858000" type="letter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w Thibault" initials="AT" lastIdx="1" clrIdx="0"/>
  <p:cmAuthor id="1" name="Riley Jones" initials="RJ" lastIdx="9" clrIdx="1">
    <p:extLst/>
  </p:cmAuthor>
  <p:cmAuthor id="2" name="ian" initials="is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2F5E"/>
    <a:srgbClr val="413128"/>
    <a:srgbClr val="77AE99"/>
    <a:srgbClr val="005C43"/>
    <a:srgbClr val="410000"/>
    <a:srgbClr val="000000"/>
    <a:srgbClr val="D8E8E2"/>
    <a:srgbClr val="8D7E75"/>
    <a:srgbClr val="5D473A"/>
    <a:srgbClr val="7D6B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53" autoAdjust="0"/>
    <p:restoredTop sz="89112" autoAdjust="0"/>
  </p:normalViewPr>
  <p:slideViewPr>
    <p:cSldViewPr>
      <p:cViewPr varScale="1">
        <p:scale>
          <a:sx n="105" d="100"/>
          <a:sy n="105" d="100"/>
        </p:scale>
        <p:origin x="-184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57607" cy="57607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presProps" Target="presProps.xml"/><Relationship Id="rId89" Type="http://schemas.openxmlformats.org/officeDocument/2006/relationships/customXml" Target="../customXml/item2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90" Type="http://schemas.openxmlformats.org/officeDocument/2006/relationships/customXml" Target="../customXml/item3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commentAuthors" Target="commentAuthors.xml"/><Relationship Id="rId88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tableStyles" Target="tableStyles.xml"/><Relationship Id="rId61" Type="http://schemas.openxmlformats.org/officeDocument/2006/relationships/slide" Target="slides/slide59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1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5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6.xlsx"/></Relationships>
</file>

<file path=ppt/charts/_rels/chart2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7.xlsx"/><Relationship Id="rId1" Type="http://schemas.openxmlformats.org/officeDocument/2006/relationships/themeOverride" Target="../theme/themeOverride1.xml"/></Relationships>
</file>

<file path=ppt/charts/_rels/chart2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8.xlsx"/><Relationship Id="rId1" Type="http://schemas.openxmlformats.org/officeDocument/2006/relationships/themeOverride" Target="../theme/themeOverride2.xml"/></Relationships>
</file>

<file path=ppt/charts/_rels/chart2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9.xlsx"/><Relationship Id="rId1" Type="http://schemas.openxmlformats.org/officeDocument/2006/relationships/themeOverride" Target="../theme/themeOverride3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0.xlsx"/></Relationships>
</file>

<file path=ppt/charts/_rels/chart3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31.xlsx"/></Relationships>
</file>

<file path=ppt/charts/_rels/chart3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6.xlsx"/></Relationships>
</file>

<file path=ppt/charts/_rels/chart3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7.xlsx"/><Relationship Id="rId1" Type="http://schemas.openxmlformats.org/officeDocument/2006/relationships/themeOverride" Target="../theme/themeOverride4.xml"/></Relationships>
</file>

<file path=ppt/charts/_rels/chart3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8.xlsx"/><Relationship Id="rId1" Type="http://schemas.openxmlformats.org/officeDocument/2006/relationships/themeOverride" Target="../theme/themeOverride5.xml"/></Relationships>
</file>

<file path=ppt/charts/_rels/chart3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9.xlsx"/><Relationship Id="rId1" Type="http://schemas.openxmlformats.org/officeDocument/2006/relationships/themeOverride" Target="../theme/themeOverride6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4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0.xlsx"/><Relationship Id="rId1" Type="http://schemas.openxmlformats.org/officeDocument/2006/relationships/themeOverride" Target="../theme/themeOverride7.xml"/></Relationships>
</file>

<file path=ppt/charts/_rels/chart4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1.xlsx"/><Relationship Id="rId1" Type="http://schemas.openxmlformats.org/officeDocument/2006/relationships/themeOverride" Target="../theme/themeOverride8.xml"/></Relationships>
</file>

<file path=ppt/charts/_rels/chart4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2.xlsx"/><Relationship Id="rId1" Type="http://schemas.openxmlformats.org/officeDocument/2006/relationships/themeOverride" Target="../theme/themeOverride9.xml"/></Relationships>
</file>

<file path=ppt/charts/_rels/chart4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3.xlsx"/><Relationship Id="rId1" Type="http://schemas.openxmlformats.org/officeDocument/2006/relationships/themeOverride" Target="../theme/themeOverride10.xml"/></Relationships>
</file>

<file path=ppt/charts/_rels/chart4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4.xlsx"/><Relationship Id="rId1" Type="http://schemas.openxmlformats.org/officeDocument/2006/relationships/themeOverride" Target="../theme/themeOverride11.xml"/></Relationships>
</file>

<file path=ppt/charts/_rels/chart4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5.xlsx"/><Relationship Id="rId1" Type="http://schemas.openxmlformats.org/officeDocument/2006/relationships/themeOverride" Target="../theme/themeOverride12.xml"/></Relationships>
</file>

<file path=ppt/charts/_rels/chart4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6.xlsx"/><Relationship Id="rId1" Type="http://schemas.openxmlformats.org/officeDocument/2006/relationships/themeOverride" Target="../theme/themeOverride13.xml"/></Relationships>
</file>

<file path=ppt/charts/_rels/chart4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7.xlsx"/><Relationship Id="rId1" Type="http://schemas.openxmlformats.org/officeDocument/2006/relationships/themeOverride" Target="../theme/themeOverride14.xml"/></Relationships>
</file>

<file path=ppt/charts/_rels/chart4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8.xlsx"/><Relationship Id="rId1" Type="http://schemas.openxmlformats.org/officeDocument/2006/relationships/themeOverride" Target="../theme/themeOverride15.xml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9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50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50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1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2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3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4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5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6.xlsx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7.xlsx"/></Relationships>
</file>

<file path=ppt/charts/_rels/chart5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8.xlsx"/><Relationship Id="rId1" Type="http://schemas.openxmlformats.org/officeDocument/2006/relationships/themeOverride" Target="../theme/themeOverride16.xml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9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6.xlsx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0.xlsx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1.xlsx"/></Relationships>
</file>

<file path=ppt/charts/_rels/chart6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2.xlsx"/><Relationship Id="rId1" Type="http://schemas.openxmlformats.org/officeDocument/2006/relationships/themeOverride" Target="../theme/themeOverride17.xml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3.xlsx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4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7262555575186646E-3"/>
          <c:w val="1"/>
          <c:h val="0.88543907191573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19. Initial Vote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6"/>
              </a:solidFill>
              <a:ln w="10795" cap="flat" cmpd="sng" algn="ctr">
                <a:solidFill>
                  <a:schemeClr val="accent6">
                    <a:shade val="50000"/>
                  </a:schemeClr>
                </a:solidFill>
                <a:prstDash val="solid"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accent3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Sheet1!$B$1:$G$1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F</c:v>
                </c:pt>
                <c:pt idx="5">
                  <c:v>DK/ Not sure</c:v>
                </c:pt>
              </c:strCache>
            </c:strRef>
          </c:cat>
          <c:val>
            <c:numRef>
              <c:f>Sheet1!$B$2:$G$2</c:f>
              <c:numCache>
                <c:formatCode>###0%</c:formatCode>
                <c:ptCount val="6"/>
                <c:pt idx="0">
                  <c:v>0.45251186614215483</c:v>
                </c:pt>
                <c:pt idx="1">
                  <c:v>0.42764224581944654</c:v>
                </c:pt>
                <c:pt idx="2">
                  <c:v>9.5304148685164916E-2</c:v>
                </c:pt>
                <c:pt idx="3">
                  <c:v>8.6694825374437554E-3</c:v>
                </c:pt>
                <c:pt idx="4">
                  <c:v>2.5175628304189295E-3</c:v>
                </c:pt>
                <c:pt idx="5">
                  <c:v>1.3354693985384126E-2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5191936"/>
        <c:axId val="5193728"/>
      </c:barChart>
      <c:catAx>
        <c:axId val="5191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5193728"/>
        <c:crosses val="autoZero"/>
        <c:auto val="1"/>
        <c:lblAlgn val="ctr"/>
        <c:lblOffset val="50"/>
        <c:noMultiLvlLbl val="0"/>
      </c:catAx>
      <c:valAx>
        <c:axId val="5193728"/>
        <c:scaling>
          <c:orientation val="minMax"/>
          <c:max val="0.60000000000000009"/>
          <c:min val="0"/>
        </c:scaling>
        <c:delete val="1"/>
        <c:axPos val="l"/>
        <c:numFmt formatCode="###0%" sourceLinked="1"/>
        <c:majorTickMark val="out"/>
        <c:minorTickMark val="in"/>
        <c:tickLblPos val="nextTo"/>
        <c:crossAx val="51919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589330567550026"/>
          <c:y val="6.2210862636505937E-2"/>
          <c:w val="0.80410669432449977"/>
          <c:h val="0.9377891373634941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Sheet1!$A$2:$A$9</c:f>
              <c:strCache>
                <c:ptCount val="8"/>
                <c:pt idx="0">
                  <c:v>2013 Sounder South (n=329)</c:v>
                </c:pt>
                <c:pt idx="1">
                  <c:v>2013 Sounder North (n=115)</c:v>
                </c:pt>
                <c:pt idx="3">
                  <c:v>2012 Sounder South (n=339)</c:v>
                </c:pt>
                <c:pt idx="4">
                  <c:v>2012 Sounder North (n=81)</c:v>
                </c:pt>
                <c:pt idx="6">
                  <c:v>2011 Sounder South (n=204)</c:v>
                </c:pt>
                <c:pt idx="7">
                  <c:v>2011 Sounder North (n=96)</c:v>
                </c:pt>
              </c:strCache>
            </c:strRef>
          </c:cat>
          <c:val>
            <c:numRef>
              <c:f>Sheet1!$B$2:$B$9</c:f>
              <c:numCache>
                <c:formatCode>###0%</c:formatCode>
                <c:ptCount val="8"/>
                <c:pt idx="0">
                  <c:v>0.46449953175332459</c:v>
                </c:pt>
                <c:pt idx="1">
                  <c:v>0.39020310633213762</c:v>
                </c:pt>
                <c:pt idx="3">
                  <c:v>0.52908370740719546</c:v>
                </c:pt>
                <c:pt idx="4">
                  <c:v>0.36560581164057809</c:v>
                </c:pt>
                <c:pt idx="6">
                  <c:v>0.4924732138441989</c:v>
                </c:pt>
                <c:pt idx="7">
                  <c:v>0.53381202535352512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2013 Sounder South (n=329)</c:v>
                </c:pt>
                <c:pt idx="1">
                  <c:v>2013 Sounder North (n=115)</c:v>
                </c:pt>
                <c:pt idx="3">
                  <c:v>2012 Sounder South (n=339)</c:v>
                </c:pt>
                <c:pt idx="4">
                  <c:v>2012 Sounder North (n=81)</c:v>
                </c:pt>
                <c:pt idx="6">
                  <c:v>2011 Sounder South (n=204)</c:v>
                </c:pt>
                <c:pt idx="7">
                  <c:v>2011 Sounder North (n=96)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2"/>
            </a:solidFill>
            <a:ln w="1714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Sheet1!$A$2:$A$9</c:f>
              <c:strCache>
                <c:ptCount val="8"/>
                <c:pt idx="0">
                  <c:v>2013 Sounder South (n=329)</c:v>
                </c:pt>
                <c:pt idx="1">
                  <c:v>2013 Sounder North (n=115)</c:v>
                </c:pt>
                <c:pt idx="3">
                  <c:v>2012 Sounder South (n=339)</c:v>
                </c:pt>
                <c:pt idx="4">
                  <c:v>2012 Sounder North (n=81)</c:v>
                </c:pt>
                <c:pt idx="6">
                  <c:v>2011 Sounder South (n=204)</c:v>
                </c:pt>
                <c:pt idx="7">
                  <c:v>2011 Sounder North (n=96)</c:v>
                </c:pt>
              </c:strCache>
            </c:strRef>
          </c:cat>
          <c:val>
            <c:numRef>
              <c:f>Sheet1!$D$2:$D$9</c:f>
              <c:numCache>
                <c:formatCode>###0%</c:formatCode>
                <c:ptCount val="8"/>
                <c:pt idx="0">
                  <c:v>0.40936341264962034</c:v>
                </c:pt>
                <c:pt idx="1">
                  <c:v>0.4886499402628422</c:v>
                </c:pt>
                <c:pt idx="3">
                  <c:v>0.38486977649272414</c:v>
                </c:pt>
                <c:pt idx="4">
                  <c:v>0.47412724494796649</c:v>
                </c:pt>
                <c:pt idx="6">
                  <c:v>0.41395878086128596</c:v>
                </c:pt>
                <c:pt idx="7">
                  <c:v>0.38808522633363673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 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2013 Sounder South (n=329)</c:v>
                </c:pt>
                <c:pt idx="1">
                  <c:v>2013 Sounder North (n=115)</c:v>
                </c:pt>
                <c:pt idx="3">
                  <c:v>2012 Sounder South (n=339)</c:v>
                </c:pt>
                <c:pt idx="4">
                  <c:v>2012 Sounder North (n=81)</c:v>
                </c:pt>
                <c:pt idx="6">
                  <c:v>2011 Sounder South (n=204)</c:v>
                </c:pt>
                <c:pt idx="7">
                  <c:v>2011 Sounder North (n=96)</c:v>
                </c:pt>
              </c:strCache>
            </c:strRef>
          </c:cat>
          <c:val>
            <c:numRef>
              <c:f>Sheet1!$E$2:$E$9</c:f>
              <c:numCache>
                <c:formatCode>General</c:formatCode>
                <c:ptCount val="8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 or lower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Sheet1!$A$2:$A$9</c:f>
              <c:strCache>
                <c:ptCount val="8"/>
                <c:pt idx="0">
                  <c:v>2013 Sounder South (n=329)</c:v>
                </c:pt>
                <c:pt idx="1">
                  <c:v>2013 Sounder North (n=115)</c:v>
                </c:pt>
                <c:pt idx="3">
                  <c:v>2012 Sounder South (n=339)</c:v>
                </c:pt>
                <c:pt idx="4">
                  <c:v>2012 Sounder North (n=81)</c:v>
                </c:pt>
                <c:pt idx="6">
                  <c:v>2011 Sounder South (n=204)</c:v>
                </c:pt>
                <c:pt idx="7">
                  <c:v>2011 Sounder North (n=96)</c:v>
                </c:pt>
              </c:strCache>
            </c:strRef>
          </c:cat>
          <c:val>
            <c:numRef>
              <c:f>Sheet1!$F$2:$F$9</c:f>
              <c:numCache>
                <c:formatCode>###0%</c:formatCode>
                <c:ptCount val="8"/>
                <c:pt idx="0">
                  <c:v>0.12613705559705371</c:v>
                </c:pt>
                <c:pt idx="1">
                  <c:v>0.12114695340501776</c:v>
                </c:pt>
                <c:pt idx="3">
                  <c:v>8.6046516100079365E-2</c:v>
                </c:pt>
                <c:pt idx="4">
                  <c:v>0.16026694341145628</c:v>
                </c:pt>
                <c:pt idx="6">
                  <c:v>9.3568005294517226E-2</c:v>
                </c:pt>
                <c:pt idx="7">
                  <c:v>7.8102748312838505E-2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2013 Sounder South (n=329)</c:v>
                </c:pt>
                <c:pt idx="1">
                  <c:v>2013 Sounder North (n=115)</c:v>
                </c:pt>
                <c:pt idx="3">
                  <c:v>2012 Sounder South (n=339)</c:v>
                </c:pt>
                <c:pt idx="4">
                  <c:v>2012 Sounder North (n=81)</c:v>
                </c:pt>
                <c:pt idx="6">
                  <c:v>2011 Sounder South (n=204)</c:v>
                </c:pt>
                <c:pt idx="7">
                  <c:v>2011 Sounder North (n=96)</c:v>
                </c:pt>
              </c:strCache>
            </c:strRef>
          </c:cat>
          <c:val>
            <c:numRef>
              <c:f>Sheet1!$G$2:$G$9</c:f>
              <c:numCache>
                <c:formatCode>###0.0</c:formatCode>
                <c:ptCount val="8"/>
                <c:pt idx="0">
                  <c:v>3.32</c:v>
                </c:pt>
                <c:pt idx="1">
                  <c:v>3.27</c:v>
                </c:pt>
                <c:pt idx="3">
                  <c:v>3.4503637264065277</c:v>
                </c:pt>
                <c:pt idx="4">
                  <c:v>3.2301559125469672</c:v>
                </c:pt>
                <c:pt idx="6">
                  <c:v>3.3989052085496803</c:v>
                </c:pt>
                <c:pt idx="7">
                  <c:v>3.4446529191024666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"/>
        <c:overlap val="100"/>
        <c:axId val="119637504"/>
        <c:axId val="119639040"/>
      </c:barChart>
      <c:catAx>
        <c:axId val="11963750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9639040"/>
        <c:crosses val="autoZero"/>
        <c:auto val="1"/>
        <c:lblAlgn val="ctr"/>
        <c:lblOffset val="100"/>
        <c:noMultiLvlLbl val="0"/>
      </c:catAx>
      <c:valAx>
        <c:axId val="119639040"/>
        <c:scaling>
          <c:orientation val="minMax"/>
          <c:max val="1.10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extTo"/>
        <c:crossAx val="119637504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28414025531754766"/>
          <c:y val="0"/>
          <c:w val="0.5407397999981185"/>
          <c:h val="7.5768886410488151E-2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7262555575186646E-3"/>
          <c:w val="1"/>
          <c:h val="0.88543907191573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6"/>
              </a:solidFill>
              <a:ln w="10795" cap="flat" cmpd="sng" algn="ctr">
                <a:solidFill>
                  <a:schemeClr val="accent6">
                    <a:shade val="50000"/>
                  </a:schemeClr>
                </a:solidFill>
                <a:prstDash val="solid"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accent3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Sheet1!$B$1:$G$1</c:f>
              <c:strCache>
                <c:ptCount val="6"/>
                <c:pt idx="0">
                  <c:v>Snohomish</c:v>
                </c:pt>
                <c:pt idx="1">
                  <c:v>KC Seattle/North</c:v>
                </c:pt>
                <c:pt idx="2">
                  <c:v>KC East</c:v>
                </c:pt>
                <c:pt idx="3">
                  <c:v>KC South</c:v>
                </c:pt>
                <c:pt idx="4">
                  <c:v>Pierce</c:v>
                </c:pt>
                <c:pt idx="5">
                  <c:v>Island/Other</c:v>
                </c:pt>
              </c:strCache>
            </c:strRef>
          </c:cat>
          <c:val>
            <c:numRef>
              <c:f>Sheet1!$B$2:$G$2</c:f>
              <c:numCache>
                <c:formatCode>0.0</c:formatCode>
                <c:ptCount val="6"/>
                <c:pt idx="0">
                  <c:v>3.2361837957015824</c:v>
                </c:pt>
                <c:pt idx="1">
                  <c:v>3.2411523929705335</c:v>
                </c:pt>
                <c:pt idx="2">
                  <c:v>3.4150627702685323</c:v>
                </c:pt>
                <c:pt idx="3">
                  <c:v>3.2917875838545974</c:v>
                </c:pt>
                <c:pt idx="4">
                  <c:v>3.3493089193963317</c:v>
                </c:pt>
                <c:pt idx="5">
                  <c:v>3.5745454829039836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141424896"/>
        <c:axId val="141885440"/>
      </c:barChart>
      <c:catAx>
        <c:axId val="141424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0"/>
            </a:pPr>
            <a:endParaRPr lang="en-US"/>
          </a:p>
        </c:txPr>
        <c:crossAx val="141885440"/>
        <c:crosses val="autoZero"/>
        <c:auto val="1"/>
        <c:lblAlgn val="ctr"/>
        <c:lblOffset val="50"/>
        <c:noMultiLvlLbl val="0"/>
      </c:catAx>
      <c:valAx>
        <c:axId val="141885440"/>
        <c:scaling>
          <c:orientation val="minMax"/>
          <c:max val="4"/>
          <c:min val="0"/>
        </c:scaling>
        <c:delete val="0"/>
        <c:axPos val="l"/>
        <c:numFmt formatCode="0.0" sourceLinked="1"/>
        <c:majorTickMark val="out"/>
        <c:minorTickMark val="none"/>
        <c:tickLblPos val="nextTo"/>
        <c:crossAx val="1414248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589330567550026"/>
          <c:y val="6.2210862636505937E-2"/>
          <c:w val="0.80410669432449977"/>
          <c:h val="0.9377891373634941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2FFF5A87-FDC7-4A22-BB78-B4C225A46FF3}" type="VALUE">
                      <a:rPr lang="en-US" smtClean="0"/>
                      <a:pPr/>
                      <a:t>[VALUE]</a:t>
                    </a:fld>
                    <a:r>
                      <a:rPr lang="en-US" dirty="0" smtClean="0"/>
                      <a:t> (-7)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Sheet1!$A$2:$A$10</c:f>
              <c:strCache>
                <c:ptCount val="9"/>
                <c:pt idx="0">
                  <c:v>Age</c:v>
                </c:pt>
                <c:pt idx="1">
                  <c:v>&lt;30</c:v>
                </c:pt>
                <c:pt idx="2">
                  <c:v>30-49</c:v>
                </c:pt>
                <c:pt idx="3">
                  <c:v>50+</c:v>
                </c:pt>
                <c:pt idx="4">
                  <c:v>Ethnicity</c:v>
                </c:pt>
                <c:pt idx="5">
                  <c:v>Black</c:v>
                </c:pt>
                <c:pt idx="6">
                  <c:v>Asian</c:v>
                </c:pt>
                <c:pt idx="7">
                  <c:v>All Non-White</c:v>
                </c:pt>
                <c:pt idx="8">
                  <c:v>White</c:v>
                </c:pt>
              </c:strCache>
            </c:strRef>
          </c:cat>
          <c:val>
            <c:numRef>
              <c:f>Sheet1!$B$2:$B$10</c:f>
              <c:numCache>
                <c:formatCode>###0%</c:formatCode>
                <c:ptCount val="9"/>
                <c:pt idx="1">
                  <c:v>0.46429770739181409</c:v>
                </c:pt>
                <c:pt idx="2">
                  <c:v>0.41885102690220272</c:v>
                </c:pt>
                <c:pt idx="3">
                  <c:v>0.49795934726966662</c:v>
                </c:pt>
                <c:pt idx="5">
                  <c:v>0.46285313857348986</c:v>
                </c:pt>
                <c:pt idx="6">
                  <c:v>0.40986289667440445</c:v>
                </c:pt>
                <c:pt idx="7">
                  <c:v>0.45156492495759437</c:v>
                </c:pt>
                <c:pt idx="8">
                  <c:v>0.44287259895137149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9"/>
                <c:pt idx="0">
                  <c:v>Age</c:v>
                </c:pt>
                <c:pt idx="1">
                  <c:v>&lt;30</c:v>
                </c:pt>
                <c:pt idx="2">
                  <c:v>30-49</c:v>
                </c:pt>
                <c:pt idx="3">
                  <c:v>50+</c:v>
                </c:pt>
                <c:pt idx="4">
                  <c:v>Ethnicity</c:v>
                </c:pt>
                <c:pt idx="5">
                  <c:v>Black</c:v>
                </c:pt>
                <c:pt idx="6">
                  <c:v>Asian</c:v>
                </c:pt>
                <c:pt idx="7">
                  <c:v>All Non-White</c:v>
                </c:pt>
                <c:pt idx="8">
                  <c:v>White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2"/>
            </a:solidFill>
            <a:ln w="17145" cap="flat" cmpd="sng" algn="ctr">
              <a:noFill/>
              <a:prstDash val="solid"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4B5C628E-C4D0-4513-A687-881D7BF4E556}" type="VALUE">
                      <a:rPr lang="en-US" smtClean="0"/>
                      <a:pPr/>
                      <a:t>[VALUE]</a:t>
                    </a:fld>
                    <a:r>
                      <a:rPr lang="en-US" dirty="0" smtClean="0"/>
                      <a:t> (+3)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Sheet1!$A$2:$A$10</c:f>
              <c:strCache>
                <c:ptCount val="9"/>
                <c:pt idx="0">
                  <c:v>Age</c:v>
                </c:pt>
                <c:pt idx="1">
                  <c:v>&lt;30</c:v>
                </c:pt>
                <c:pt idx="2">
                  <c:v>30-49</c:v>
                </c:pt>
                <c:pt idx="3">
                  <c:v>50+</c:v>
                </c:pt>
                <c:pt idx="4">
                  <c:v>Ethnicity</c:v>
                </c:pt>
                <c:pt idx="5">
                  <c:v>Black</c:v>
                </c:pt>
                <c:pt idx="6">
                  <c:v>Asian</c:v>
                </c:pt>
                <c:pt idx="7">
                  <c:v>All Non-White</c:v>
                </c:pt>
                <c:pt idx="8">
                  <c:v>White</c:v>
                </c:pt>
              </c:strCache>
            </c:strRef>
          </c:cat>
          <c:val>
            <c:numRef>
              <c:f>Sheet1!$D$2:$D$10</c:f>
              <c:numCache>
                <c:formatCode>###0%</c:formatCode>
                <c:ptCount val="9"/>
                <c:pt idx="1">
                  <c:v>0.41971161565397419</c:v>
                </c:pt>
                <c:pt idx="2">
                  <c:v>0.46015573930278053</c:v>
                </c:pt>
                <c:pt idx="3">
                  <c:v>0.38450198528133861</c:v>
                </c:pt>
                <c:pt idx="5">
                  <c:v>0.40313657982567619</c:v>
                </c:pt>
                <c:pt idx="6">
                  <c:v>0.49768702655444175</c:v>
                </c:pt>
                <c:pt idx="7">
                  <c:v>0.41971042374657769</c:v>
                </c:pt>
                <c:pt idx="8">
                  <c:v>0.44394873246497818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 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9"/>
                <c:pt idx="0">
                  <c:v>Age</c:v>
                </c:pt>
                <c:pt idx="1">
                  <c:v>&lt;30</c:v>
                </c:pt>
                <c:pt idx="2">
                  <c:v>30-49</c:v>
                </c:pt>
                <c:pt idx="3">
                  <c:v>50+</c:v>
                </c:pt>
                <c:pt idx="4">
                  <c:v>Ethnicity</c:v>
                </c:pt>
                <c:pt idx="5">
                  <c:v>Black</c:v>
                </c:pt>
                <c:pt idx="6">
                  <c:v>Asian</c:v>
                </c:pt>
                <c:pt idx="7">
                  <c:v>All Non-White</c:v>
                </c:pt>
                <c:pt idx="8">
                  <c:v>White</c:v>
                </c:pt>
              </c:strCache>
            </c:strRef>
          </c:cat>
          <c:val>
            <c:numRef>
              <c:f>Sheet1!$E$2:$E$10</c:f>
              <c:numCache>
                <c:formatCode>General</c:formatCode>
                <c:ptCount val="9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 or lower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56E24A14-9830-4633-BB10-9317048D65A6}" type="VALUE">
                      <a:rPr lang="en-US" smtClean="0"/>
                      <a:pPr/>
                      <a:t>[VALUE]</a:t>
                    </a:fld>
                    <a:r>
                      <a:rPr lang="en-US" dirty="0" smtClean="0"/>
                      <a:t> (+4)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Sheet1!$A$2:$A$10</c:f>
              <c:strCache>
                <c:ptCount val="9"/>
                <c:pt idx="0">
                  <c:v>Age</c:v>
                </c:pt>
                <c:pt idx="1">
                  <c:v>&lt;30</c:v>
                </c:pt>
                <c:pt idx="2">
                  <c:v>30-49</c:v>
                </c:pt>
                <c:pt idx="3">
                  <c:v>50+</c:v>
                </c:pt>
                <c:pt idx="4">
                  <c:v>Ethnicity</c:v>
                </c:pt>
                <c:pt idx="5">
                  <c:v>Black</c:v>
                </c:pt>
                <c:pt idx="6">
                  <c:v>Asian</c:v>
                </c:pt>
                <c:pt idx="7">
                  <c:v>All Non-White</c:v>
                </c:pt>
                <c:pt idx="8">
                  <c:v>White</c:v>
                </c:pt>
              </c:strCache>
            </c:strRef>
          </c:cat>
          <c:val>
            <c:numRef>
              <c:f>Sheet1!$F$2:$F$10</c:f>
              <c:numCache>
                <c:formatCode>###0%</c:formatCode>
                <c:ptCount val="9"/>
                <c:pt idx="1">
                  <c:v>0.11599067695421061</c:v>
                </c:pt>
                <c:pt idx="2">
                  <c:v>0.12099323379501679</c:v>
                </c:pt>
                <c:pt idx="3">
                  <c:v>0.11753866744899376</c:v>
                </c:pt>
                <c:pt idx="5">
                  <c:v>0.13401028160083572</c:v>
                </c:pt>
                <c:pt idx="6">
                  <c:v>9.2450076771154507E-2</c:v>
                </c:pt>
                <c:pt idx="7">
                  <c:v>0.12872465129582508</c:v>
                </c:pt>
                <c:pt idx="8">
                  <c:v>0.11317866858366069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"/>
        <c:overlap val="100"/>
        <c:axId val="142293632"/>
        <c:axId val="142307712"/>
      </c:barChart>
      <c:catAx>
        <c:axId val="14229363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42307712"/>
        <c:crosses val="autoZero"/>
        <c:auto val="1"/>
        <c:lblAlgn val="ctr"/>
        <c:lblOffset val="100"/>
        <c:noMultiLvlLbl val="0"/>
      </c:catAx>
      <c:valAx>
        <c:axId val="142307712"/>
        <c:scaling>
          <c:orientation val="minMax"/>
          <c:max val="1.10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extTo"/>
        <c:crossAx val="142293632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egendEntry>
        <c:idx val="1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28414025531754766"/>
          <c:y val="1.794433300537435E-2"/>
          <c:w val="0.43321291827768843"/>
          <c:h val="7.5768886410488151E-2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239220808294968"/>
          <c:y val="4.6648946870223085E-2"/>
          <c:w val="0.79392411003691477"/>
          <c:h val="0.95335105312977697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A/Very Satisified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Sound Transit 2013</c:v>
                </c:pt>
                <c:pt idx="1">
                  <c:v>Sound Transit 2012</c:v>
                </c:pt>
                <c:pt idx="2">
                  <c:v>BART 2012</c:v>
                </c:pt>
                <c:pt idx="3">
                  <c:v>OCTA Bus 2011</c:v>
                </c:pt>
                <c:pt idx="4">
                  <c:v>RTA Chicago 2011</c:v>
                </c:pt>
                <c:pt idx="5">
                  <c:v>Calgary Transit 2012</c:v>
                </c:pt>
                <c:pt idx="6">
                  <c:v>MTA NYC Bus 2012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 formatCode="###0%">
                  <c:v>0.45251186614215483</c:v>
                </c:pt>
                <c:pt idx="1">
                  <c:v>0.46042417611044573</c:v>
                </c:pt>
                <c:pt idx="2">
                  <c:v>0.4</c:v>
                </c:pt>
                <c:pt idx="3">
                  <c:v>0.4</c:v>
                </c:pt>
                <c:pt idx="4">
                  <c:v>0.23</c:v>
                </c:pt>
                <c:pt idx="5">
                  <c:v>0.2</c:v>
                </c:pt>
                <c:pt idx="6">
                  <c:v>0.16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B/Smwt Satisified/Good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Sound Transit 2013</c:v>
                </c:pt>
                <c:pt idx="1">
                  <c:v>Sound Transit 2012</c:v>
                </c:pt>
                <c:pt idx="2">
                  <c:v>BART 2012</c:v>
                </c:pt>
                <c:pt idx="3">
                  <c:v>OCTA Bus 2011</c:v>
                </c:pt>
                <c:pt idx="4">
                  <c:v>RTA Chicago 2011</c:v>
                </c:pt>
                <c:pt idx="5">
                  <c:v>Calgary Transit 2012</c:v>
                </c:pt>
                <c:pt idx="6">
                  <c:v>MTA NYC Bus 2012</c:v>
                </c:pt>
              </c:strCache>
            </c:strRef>
          </c:cat>
          <c:val>
            <c:numRef>
              <c:f>Sheet1!$C$2:$C$8</c:f>
              <c:numCache>
                <c:formatCode>0%</c:formatCode>
                <c:ptCount val="7"/>
                <c:pt idx="0" formatCode="###0%">
                  <c:v>0.42764224581944654</c:v>
                </c:pt>
                <c:pt idx="1">
                  <c:v>0.40954417281293365</c:v>
                </c:pt>
                <c:pt idx="2">
                  <c:v>0.44</c:v>
                </c:pt>
                <c:pt idx="3">
                  <c:v>0.4</c:v>
                </c:pt>
                <c:pt idx="4">
                  <c:v>0.6</c:v>
                </c:pt>
                <c:pt idx="5">
                  <c:v>0.5</c:v>
                </c:pt>
                <c:pt idx="6">
                  <c:v>0.52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Lower</c:v>
                </c:pt>
              </c:strCache>
            </c:strRef>
          </c:tx>
          <c:spPr>
            <a:solidFill>
              <a:schemeClr val="accent5"/>
            </a:solidFill>
            <a:ln w="17145" cap="flat" cmpd="sng" algn="ctr">
              <a:solidFill>
                <a:schemeClr val="lt1">
                  <a:shade val="95000"/>
                  <a:alpha val="50000"/>
                  <a:satMod val="150000"/>
                </a:schemeClr>
              </a:solidFill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Sound Transit 2013</c:v>
                </c:pt>
                <c:pt idx="1">
                  <c:v>Sound Transit 2012</c:v>
                </c:pt>
                <c:pt idx="2">
                  <c:v>BART 2012</c:v>
                </c:pt>
                <c:pt idx="3">
                  <c:v>OCTA Bus 2011</c:v>
                </c:pt>
                <c:pt idx="4">
                  <c:v>RTA Chicago 2011</c:v>
                </c:pt>
                <c:pt idx="5">
                  <c:v>Calgary Transit 2012</c:v>
                </c:pt>
                <c:pt idx="6">
                  <c:v>MTA NYC Bus 2012</c:v>
                </c:pt>
              </c:strCache>
            </c:strRef>
          </c:cat>
          <c:val>
            <c:numRef>
              <c:f>Sheet1!$D$2:$D$8</c:f>
              <c:numCache>
                <c:formatCode>0%</c:formatCode>
                <c:ptCount val="7"/>
                <c:pt idx="0" formatCode="###0%">
                  <c:v>0.11984588803841165</c:v>
                </c:pt>
                <c:pt idx="1">
                  <c:v>0.13003165107661793</c:v>
                </c:pt>
                <c:pt idx="2">
                  <c:v>0.15999999999999998</c:v>
                </c:pt>
                <c:pt idx="3">
                  <c:v>0.19999999999999996</c:v>
                </c:pt>
                <c:pt idx="4">
                  <c:v>0.17000000000000004</c:v>
                </c:pt>
                <c:pt idx="5">
                  <c:v>0.30000000000000004</c:v>
                </c:pt>
                <c:pt idx="6">
                  <c:v>0.31999999999999995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"/>
        <c:overlap val="100"/>
        <c:axId val="143452800"/>
        <c:axId val="144576896"/>
      </c:barChart>
      <c:catAx>
        <c:axId val="14345280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144576896"/>
        <c:crosses val="autoZero"/>
        <c:auto val="1"/>
        <c:lblAlgn val="ctr"/>
        <c:lblOffset val="100"/>
        <c:tickLblSkip val="1"/>
        <c:noMultiLvlLbl val="0"/>
      </c:catAx>
      <c:valAx>
        <c:axId val="144576896"/>
        <c:scaling>
          <c:orientation val="minMax"/>
          <c:max val="1"/>
          <c:min val="0"/>
        </c:scaling>
        <c:delete val="1"/>
        <c:axPos val="t"/>
        <c:numFmt formatCode="###0%" sourceLinked="1"/>
        <c:majorTickMark val="out"/>
        <c:minorTickMark val="none"/>
        <c:tickLblPos val="nextTo"/>
        <c:crossAx val="143452800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28226909684706658"/>
          <c:y val="0"/>
          <c:w val="0.55253330683591495"/>
          <c:h val="6.1618316202256926E-2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06386701662293"/>
          <c:y val="5.6225612711693601E-2"/>
          <c:w val="0.77734033245844258"/>
          <c:h val="0.83585001642772183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Overall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dPt>
            <c:idx val="0"/>
            <c:bubble3D val="0"/>
            <c:explosion val="7"/>
            <c:spPr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c:spPr>
          </c:dPt>
          <c:dPt>
            <c:idx val="1"/>
            <c:bubble3D val="0"/>
            <c:spPr>
              <a:solidFill>
                <a:schemeClr val="accent5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20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Sheet1!$B$1:$F$1</c:f>
              <c:strCache>
                <c:ptCount val="5"/>
                <c:pt idx="0">
                  <c:v>A</c:v>
                </c:pt>
                <c:pt idx="1">
                  <c:v> </c:v>
                </c:pt>
                <c:pt idx="2">
                  <c:v>C or lower</c:v>
                </c:pt>
                <c:pt idx="3">
                  <c:v>  </c:v>
                </c:pt>
                <c:pt idx="4">
                  <c:v>B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 formatCode="###0%">
                  <c:v>0.45251186614215483</c:v>
                </c:pt>
                <c:pt idx="2" formatCode="###0%">
                  <c:v>0.11984588803841165</c:v>
                </c:pt>
                <c:pt idx="4" formatCode="###0%">
                  <c:v>0.42764224581944654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85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06386701662293"/>
          <c:y val="5.6225612711693601E-2"/>
          <c:w val="0.77734033245844258"/>
          <c:h val="0.83585001642772183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Overall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chemeClr val="accent5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4"/>
            <c:bubble3D val="0"/>
            <c:explosion val="7"/>
            <c:spPr>
              <a:solidFill>
                <a:schemeClr val="accent5"/>
              </a:solidFill>
              <a:ln>
                <a:noFill/>
              </a:ln>
              <a:effectLst>
                <a:glow rad="228600">
                  <a:schemeClr val="accent5">
                    <a:alpha val="40000"/>
                  </a:schemeClr>
                </a:glow>
              </a:effectLst>
            </c:spPr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20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Sheet1!$B$1:$F$1</c:f>
              <c:strCache>
                <c:ptCount val="5"/>
                <c:pt idx="0">
                  <c:v>A</c:v>
                </c:pt>
                <c:pt idx="1">
                  <c:v> </c:v>
                </c:pt>
                <c:pt idx="2">
                  <c:v>C or lower</c:v>
                </c:pt>
                <c:pt idx="3">
                  <c:v>  </c:v>
                </c:pt>
                <c:pt idx="4">
                  <c:v>B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 formatCode="###0%">
                  <c:v>0.45251186614215483</c:v>
                </c:pt>
                <c:pt idx="2" formatCode="###0%">
                  <c:v>0.11984588803841165</c:v>
                </c:pt>
                <c:pt idx="4" formatCode="###0%">
                  <c:v>0.42764224581944654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85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06386701662293"/>
          <c:y val="5.6225612711693601E-2"/>
          <c:w val="0.77734033245844258"/>
          <c:h val="0.83585001642772183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Overall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chemeClr val="accent5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4"/>
            <c:bubble3D val="0"/>
            <c:explosion val="7"/>
            <c:spPr>
              <a:solidFill>
                <a:schemeClr val="accent5"/>
              </a:solidFill>
              <a:ln>
                <a:noFill/>
              </a:ln>
              <a:effectLst>
                <a:glow rad="228600">
                  <a:schemeClr val="accent5">
                    <a:alpha val="40000"/>
                  </a:schemeClr>
                </a:glow>
              </a:effectLst>
            </c:spPr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20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Sheet1!$B$1:$F$1</c:f>
              <c:strCache>
                <c:ptCount val="5"/>
                <c:pt idx="0">
                  <c:v>A</c:v>
                </c:pt>
                <c:pt idx="1">
                  <c:v> </c:v>
                </c:pt>
                <c:pt idx="2">
                  <c:v>C or lower</c:v>
                </c:pt>
                <c:pt idx="3">
                  <c:v>  </c:v>
                </c:pt>
                <c:pt idx="4">
                  <c:v>B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 formatCode="###0%">
                  <c:v>0.45251186614215483</c:v>
                </c:pt>
                <c:pt idx="2" formatCode="###0%">
                  <c:v>0.11984588803841165</c:v>
                </c:pt>
                <c:pt idx="4" formatCode="###0%">
                  <c:v>0.42764224581944654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85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06386701662293"/>
          <c:y val="5.6225612711693601E-2"/>
          <c:w val="0.77734033245844258"/>
          <c:h val="0.83585001642772183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Overall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chemeClr val="accent5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2"/>
            <c:bubble3D val="0"/>
            <c:explosion val="7"/>
            <c:spPr>
              <a:solidFill>
                <a:schemeClr val="accent3"/>
              </a:solidFill>
              <a:ln>
                <a:noFill/>
              </a:ln>
              <a:effectLst>
                <a:glow rad="228600">
                  <a:schemeClr val="accent3">
                    <a:alpha val="40000"/>
                  </a:schemeClr>
                </a:glow>
              </a:effectLst>
            </c:spPr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20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2000" b="1"/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20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Sheet1!$B$1:$F$1</c:f>
              <c:strCache>
                <c:ptCount val="5"/>
                <c:pt idx="0">
                  <c:v>A</c:v>
                </c:pt>
                <c:pt idx="1">
                  <c:v> </c:v>
                </c:pt>
                <c:pt idx="2">
                  <c:v>C or lower</c:v>
                </c:pt>
                <c:pt idx="3">
                  <c:v>  </c:v>
                </c:pt>
                <c:pt idx="4">
                  <c:v>B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 formatCode="###0%">
                  <c:v>0.45251186614215483</c:v>
                </c:pt>
                <c:pt idx="2" formatCode="###0%">
                  <c:v>0.11984588803841165</c:v>
                </c:pt>
                <c:pt idx="4" formatCode="###0%">
                  <c:v>0.42764224581944654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85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7262555575186646E-3"/>
          <c:w val="1"/>
          <c:h val="0.718549365016223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New Riders (&lt;1 yr) </c:v>
                </c:pt>
              </c:strCache>
            </c:strRef>
          </c:tx>
          <c:spPr>
            <a:solidFill>
              <a:schemeClr val="accent1"/>
            </a:solidFill>
            <a:ln w="17145" cap="flat" cmpd="sng" algn="ctr">
              <a:noFill/>
              <a:prstDash val="solid"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Sheet1!$B$1:$J$1</c:f>
              <c:strCache>
                <c:ptCount val="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</c:strCache>
            </c:strRef>
          </c:cat>
          <c:val>
            <c:numRef>
              <c:f>Sheet1!$B$2:$J$2</c:f>
              <c:numCache>
                <c:formatCode>0.0</c:formatCode>
                <c:ptCount val="9"/>
                <c:pt idx="0">
                  <c:v>3.58</c:v>
                </c:pt>
                <c:pt idx="1">
                  <c:v>3.47</c:v>
                </c:pt>
                <c:pt idx="2">
                  <c:v>3.49</c:v>
                </c:pt>
                <c:pt idx="3">
                  <c:v>3.34</c:v>
                </c:pt>
                <c:pt idx="4">
                  <c:v>3.349485027661991</c:v>
                </c:pt>
                <c:pt idx="5">
                  <c:v>3.55</c:v>
                </c:pt>
                <c:pt idx="6" formatCode="###0.0">
                  <c:v>3.3751237212870477</c:v>
                </c:pt>
                <c:pt idx="7" formatCode="###0.0">
                  <c:v>3.4141683943417771</c:v>
                </c:pt>
                <c:pt idx="8">
                  <c:v>3.4478845200127153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Established riders (1 yr+)</c:v>
                </c:pt>
              </c:strCache>
            </c:strRef>
          </c:tx>
          <c:spPr>
            <a:solidFill>
              <a:schemeClr val="accent5"/>
            </a:solidFill>
            <a:ln w="1714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Sheet1!$B$1:$J$1</c:f>
              <c:strCache>
                <c:ptCount val="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</c:strCache>
            </c:strRef>
          </c:cat>
          <c:val>
            <c:numRef>
              <c:f>Sheet1!$B$3:$J$3</c:f>
              <c:numCache>
                <c:formatCode>0.0</c:formatCode>
                <c:ptCount val="9"/>
                <c:pt idx="0">
                  <c:v>3.49</c:v>
                </c:pt>
                <c:pt idx="1">
                  <c:v>3.32</c:v>
                </c:pt>
                <c:pt idx="2">
                  <c:v>3.4</c:v>
                </c:pt>
                <c:pt idx="3">
                  <c:v>3.2</c:v>
                </c:pt>
                <c:pt idx="4">
                  <c:v>3.3219241529176005</c:v>
                </c:pt>
                <c:pt idx="5">
                  <c:v>3.38</c:v>
                </c:pt>
                <c:pt idx="6" formatCode="###0.0">
                  <c:v>3.3689894718736859</c:v>
                </c:pt>
                <c:pt idx="7" formatCode="###0.0">
                  <c:v>3.2820733727736719</c:v>
                </c:pt>
                <c:pt idx="8">
                  <c:v>3.303294825087022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142092160"/>
        <c:axId val="142093696"/>
      </c:barChart>
      <c:catAx>
        <c:axId val="142092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142093696"/>
        <c:crosses val="autoZero"/>
        <c:auto val="1"/>
        <c:lblAlgn val="ctr"/>
        <c:lblOffset val="50"/>
        <c:noMultiLvlLbl val="0"/>
      </c:catAx>
      <c:valAx>
        <c:axId val="142093696"/>
        <c:scaling>
          <c:orientation val="minMax"/>
          <c:max val="4"/>
          <c:min val="0"/>
        </c:scaling>
        <c:delete val="0"/>
        <c:axPos val="l"/>
        <c:numFmt formatCode="0.0" sourceLinked="1"/>
        <c:majorTickMark val="out"/>
        <c:minorTickMark val="none"/>
        <c:tickLblPos val="nextTo"/>
        <c:crossAx val="14209216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9000071581961345"/>
          <c:y val="0.91841477598208565"/>
          <c:w val="0.80999928418038658"/>
          <c:h val="7.372157254952647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9302592216295545"/>
          <c:y val="9.4773395100773206E-2"/>
          <c:w val="0.6069740778370446"/>
          <c:h val="0.9052266048992267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Sheet1!$A$2:$A$12</c:f>
              <c:strCache>
                <c:ptCount val="11"/>
                <c:pt idx="0">
                  <c:v>2013 New riders (&lt;1 yr)</c:v>
                </c:pt>
                <c:pt idx="1">
                  <c:v>2013 Established riders (1 yr+)</c:v>
                </c:pt>
                <c:pt idx="3">
                  <c:v>2012 New riders (&lt;1 yr)</c:v>
                </c:pt>
                <c:pt idx="4">
                  <c:v>2012 Established riders (1 yr+)</c:v>
                </c:pt>
                <c:pt idx="6">
                  <c:v>2011 New riders (&lt;1 yr)</c:v>
                </c:pt>
                <c:pt idx="7">
                  <c:v>2011 Established riders (1 yr+)</c:v>
                </c:pt>
                <c:pt idx="9">
                  <c:v>2010 New riders (&lt;1 yr)</c:v>
                </c:pt>
                <c:pt idx="10">
                  <c:v>2010 Established riders (1 yr+)</c:v>
                </c:pt>
              </c:strCache>
            </c:strRef>
          </c:cat>
          <c:val>
            <c:numRef>
              <c:f>Sheet1!$B$2:$B$12</c:f>
              <c:numCache>
                <c:formatCode>###0%</c:formatCode>
                <c:ptCount val="11"/>
                <c:pt idx="0">
                  <c:v>0.51130856366993616</c:v>
                </c:pt>
                <c:pt idx="1">
                  <c:v>0.43460357288873341</c:v>
                </c:pt>
                <c:pt idx="3" formatCode="0%">
                  <c:v>0.54996937334974449</c:v>
                </c:pt>
                <c:pt idx="4" formatCode="0%">
                  <c:v>0.42754788424740314</c:v>
                </c:pt>
                <c:pt idx="6" formatCode="0%">
                  <c:v>0.48198044934038842</c:v>
                </c:pt>
                <c:pt idx="7" formatCode="0%">
                  <c:v>0.48090755088273129</c:v>
                </c:pt>
                <c:pt idx="9" formatCode="0%">
                  <c:v>0.62110972558075483</c:v>
                </c:pt>
                <c:pt idx="10" formatCode="0%">
                  <c:v>0.49551110726629205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Sheet1!$A$2:$A$12</c:f>
              <c:strCache>
                <c:ptCount val="11"/>
                <c:pt idx="0">
                  <c:v>2013 New riders (&lt;1 yr)</c:v>
                </c:pt>
                <c:pt idx="1">
                  <c:v>2013 Established riders (1 yr+)</c:v>
                </c:pt>
                <c:pt idx="3">
                  <c:v>2012 New riders (&lt;1 yr)</c:v>
                </c:pt>
                <c:pt idx="4">
                  <c:v>2012 Established riders (1 yr+)</c:v>
                </c:pt>
                <c:pt idx="6">
                  <c:v>2011 New riders (&lt;1 yr)</c:v>
                </c:pt>
                <c:pt idx="7">
                  <c:v>2011 Established riders (1 yr+)</c:v>
                </c:pt>
                <c:pt idx="9">
                  <c:v>2010 New riders (&lt;1 yr)</c:v>
                </c:pt>
                <c:pt idx="10">
                  <c:v>2010 Established riders (1 yr+)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2"/>
            </a:solidFill>
            <a:ln w="1714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Sheet1!$A$2:$A$12</c:f>
              <c:strCache>
                <c:ptCount val="11"/>
                <c:pt idx="0">
                  <c:v>2013 New riders (&lt;1 yr)</c:v>
                </c:pt>
                <c:pt idx="1">
                  <c:v>2013 Established riders (1 yr+)</c:v>
                </c:pt>
                <c:pt idx="3">
                  <c:v>2012 New riders (&lt;1 yr)</c:v>
                </c:pt>
                <c:pt idx="4">
                  <c:v>2012 Established riders (1 yr+)</c:v>
                </c:pt>
                <c:pt idx="6">
                  <c:v>2011 New riders (&lt;1 yr)</c:v>
                </c:pt>
                <c:pt idx="7">
                  <c:v>2011 Established riders (1 yr+)</c:v>
                </c:pt>
                <c:pt idx="9">
                  <c:v>2010 New riders (&lt;1 yr)</c:v>
                </c:pt>
                <c:pt idx="10">
                  <c:v>2010 Established riders (1 yr+)</c:v>
                </c:pt>
              </c:strCache>
            </c:strRef>
          </c:cat>
          <c:val>
            <c:numRef>
              <c:f>Sheet1!$D$2:$D$12</c:f>
              <c:numCache>
                <c:formatCode>###0%</c:formatCode>
                <c:ptCount val="11"/>
                <c:pt idx="0">
                  <c:v>0.38317513166557526</c:v>
                </c:pt>
                <c:pt idx="1">
                  <c:v>0.44366640779459693</c:v>
                </c:pt>
                <c:pt idx="3">
                  <c:v>0.31814065808427966</c:v>
                </c:pt>
                <c:pt idx="4">
                  <c:v>0.44194749793344662</c:v>
                </c:pt>
                <c:pt idx="6">
                  <c:v>0.38597770606462062</c:v>
                </c:pt>
                <c:pt idx="7">
                  <c:v>0.40425110213474186</c:v>
                </c:pt>
                <c:pt idx="9">
                  <c:v>0.30281043941280561</c:v>
                </c:pt>
                <c:pt idx="10">
                  <c:v>0.40581884988149303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 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Sheet1!$A$2:$A$12</c:f>
              <c:strCache>
                <c:ptCount val="11"/>
                <c:pt idx="0">
                  <c:v>2013 New riders (&lt;1 yr)</c:v>
                </c:pt>
                <c:pt idx="1">
                  <c:v>2013 Established riders (1 yr+)</c:v>
                </c:pt>
                <c:pt idx="3">
                  <c:v>2012 New riders (&lt;1 yr)</c:v>
                </c:pt>
                <c:pt idx="4">
                  <c:v>2012 Established riders (1 yr+)</c:v>
                </c:pt>
                <c:pt idx="6">
                  <c:v>2011 New riders (&lt;1 yr)</c:v>
                </c:pt>
                <c:pt idx="7">
                  <c:v>2011 Established riders (1 yr+)</c:v>
                </c:pt>
                <c:pt idx="9">
                  <c:v>2010 New riders (&lt;1 yr)</c:v>
                </c:pt>
                <c:pt idx="10">
                  <c:v>2010 Established riders (1 yr+)</c:v>
                </c:pt>
              </c:strCache>
            </c:strRef>
          </c:cat>
          <c:val>
            <c:numRef>
              <c:f>Sheet1!$E$2:$E$12</c:f>
              <c:numCache>
                <c:formatCode>General</c:formatCode>
                <c:ptCount val="11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 or lower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Sheet1!$A$2:$A$12</c:f>
              <c:strCache>
                <c:ptCount val="11"/>
                <c:pt idx="0">
                  <c:v>2013 New riders (&lt;1 yr)</c:v>
                </c:pt>
                <c:pt idx="1">
                  <c:v>2013 Established riders (1 yr+)</c:v>
                </c:pt>
                <c:pt idx="3">
                  <c:v>2012 New riders (&lt;1 yr)</c:v>
                </c:pt>
                <c:pt idx="4">
                  <c:v>2012 Established riders (1 yr+)</c:v>
                </c:pt>
                <c:pt idx="6">
                  <c:v>2011 New riders (&lt;1 yr)</c:v>
                </c:pt>
                <c:pt idx="7">
                  <c:v>2011 Established riders (1 yr+)</c:v>
                </c:pt>
                <c:pt idx="9">
                  <c:v>2010 New riders (&lt;1 yr)</c:v>
                </c:pt>
                <c:pt idx="10">
                  <c:v>2010 Established riders (1 yr+)</c:v>
                </c:pt>
              </c:strCache>
            </c:strRef>
          </c:cat>
          <c:val>
            <c:numRef>
              <c:f>Sheet1!$F$2:$F$12</c:f>
              <c:numCache>
                <c:formatCode>###0%</c:formatCode>
                <c:ptCount val="11"/>
                <c:pt idx="0">
                  <c:v>0.10551630466448682</c:v>
                </c:pt>
                <c:pt idx="1">
                  <c:v>0.12173001931668162</c:v>
                </c:pt>
                <c:pt idx="3">
                  <c:v>0.1318899685659761</c:v>
                </c:pt>
                <c:pt idx="4">
                  <c:v>0.13050461781914671</c:v>
                </c:pt>
                <c:pt idx="6">
                  <c:v>0.13204184459499246</c:v>
                </c:pt>
                <c:pt idx="7">
                  <c:v>0.1148413469825118</c:v>
                </c:pt>
                <c:pt idx="9">
                  <c:v>7.6079835006440277E-2</c:v>
                </c:pt>
                <c:pt idx="10">
                  <c:v>9.8670042852214035E-2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Sheet1!$A$2:$A$12</c:f>
              <c:strCache>
                <c:ptCount val="11"/>
                <c:pt idx="0">
                  <c:v>2013 New riders (&lt;1 yr)</c:v>
                </c:pt>
                <c:pt idx="1">
                  <c:v>2013 Established riders (1 yr+)</c:v>
                </c:pt>
                <c:pt idx="3">
                  <c:v>2012 New riders (&lt;1 yr)</c:v>
                </c:pt>
                <c:pt idx="4">
                  <c:v>2012 Established riders (1 yr+)</c:v>
                </c:pt>
                <c:pt idx="6">
                  <c:v>2011 New riders (&lt;1 yr)</c:v>
                </c:pt>
                <c:pt idx="7">
                  <c:v>2011 Established riders (1 yr+)</c:v>
                </c:pt>
                <c:pt idx="9">
                  <c:v>2010 New riders (&lt;1 yr)</c:v>
                </c:pt>
                <c:pt idx="10">
                  <c:v>2010 Established riders (1 yr+)</c:v>
                </c:pt>
              </c:strCache>
            </c:strRef>
          </c:cat>
          <c:val>
            <c:numRef>
              <c:f>Sheet1!$G$2:$G$12</c:f>
              <c:numCache>
                <c:formatCode>###0.0</c:formatCode>
                <c:ptCount val="11"/>
                <c:pt idx="0">
                  <c:v>3.4478845200127153</c:v>
                </c:pt>
                <c:pt idx="1">
                  <c:v>3.303294825087022</c:v>
                </c:pt>
                <c:pt idx="3">
                  <c:v>3.4141683943417771</c:v>
                </c:pt>
                <c:pt idx="4">
                  <c:v>3.2820733727736719</c:v>
                </c:pt>
                <c:pt idx="6">
                  <c:v>3.3751237212870548</c:v>
                </c:pt>
                <c:pt idx="7">
                  <c:v>3.3689894718736868</c:v>
                </c:pt>
                <c:pt idx="9">
                  <c:v>3.5533346528767842</c:v>
                </c:pt>
                <c:pt idx="10">
                  <c:v>3.3838984186267296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"/>
        <c:overlap val="100"/>
        <c:axId val="142180736"/>
        <c:axId val="142182272"/>
      </c:barChart>
      <c:catAx>
        <c:axId val="14218073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42182272"/>
        <c:crosses val="autoZero"/>
        <c:auto val="1"/>
        <c:lblAlgn val="ctr"/>
        <c:lblOffset val="100"/>
        <c:noMultiLvlLbl val="0"/>
      </c:catAx>
      <c:valAx>
        <c:axId val="142182272"/>
        <c:scaling>
          <c:orientation val="minMax"/>
          <c:max val="1.10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extTo"/>
        <c:crossAx val="142180736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28414025531754766"/>
          <c:y val="0"/>
          <c:w val="0.5407397999981185"/>
          <c:h val="7.5768886410488151E-2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7262555575186646E-3"/>
          <c:w val="1"/>
          <c:h val="0.88543907191573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2"/>
              </a:solidFill>
              <a:ln w="17145" cap="flat" cmpd="sng" algn="ctr">
                <a:noFill/>
                <a:prstDash val="solid"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 w="10795" cap="flat" cmpd="sng" algn="ctr">
                <a:noFill/>
                <a:prstDash val="solid"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3"/>
              </a:solidFill>
              <a:ln w="17145" cap="flat" cmpd="sng" algn="ctr">
                <a:noFill/>
                <a:prstDash val="solid"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4"/>
              </a:solidFill>
              <a:ln w="17145" cap="flat" cmpd="sng" algn="ctr">
                <a:noFill/>
                <a:prstDash val="solid"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accent5"/>
              </a:solidFill>
              <a:ln w="17145" cap="flat" cmpd="sng" algn="ctr">
                <a:noFill/>
                <a:prstDash val="solid"/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Sheet1!$B$1:$H$1</c:f>
              <c:strCach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strCache>
            </c:strRef>
          </c:cat>
          <c:val>
            <c:numRef>
              <c:f>Sheet1!$B$2:$H$2</c:f>
              <c:numCache>
                <c:formatCode>0.0</c:formatCode>
                <c:ptCount val="7"/>
                <c:pt idx="0">
                  <c:v>3.43</c:v>
                </c:pt>
                <c:pt idx="1">
                  <c:v>3.23</c:v>
                </c:pt>
                <c:pt idx="2">
                  <c:v>3.33</c:v>
                </c:pt>
                <c:pt idx="3">
                  <c:v>3.42</c:v>
                </c:pt>
                <c:pt idx="4">
                  <c:v>3.4</c:v>
                </c:pt>
                <c:pt idx="5">
                  <c:v>3.3178906556220764</c:v>
                </c:pt>
                <c:pt idx="6">
                  <c:v>3.34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32573312"/>
        <c:axId val="32574848"/>
      </c:barChart>
      <c:catAx>
        <c:axId val="325733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32574848"/>
        <c:crosses val="autoZero"/>
        <c:auto val="1"/>
        <c:lblAlgn val="ctr"/>
        <c:lblOffset val="50"/>
        <c:noMultiLvlLbl val="0"/>
      </c:catAx>
      <c:valAx>
        <c:axId val="32574848"/>
        <c:scaling>
          <c:orientation val="minMax"/>
          <c:max val="4"/>
          <c:min val="0"/>
        </c:scaling>
        <c:delete val="0"/>
        <c:axPos val="l"/>
        <c:numFmt formatCode="0.0" sourceLinked="1"/>
        <c:majorTickMark val="out"/>
        <c:minorTickMark val="none"/>
        <c:tickLblPos val="nextTo"/>
        <c:crossAx val="325733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7262555575186646E-3"/>
          <c:w val="1"/>
          <c:h val="0.9018227366062783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6"/>
            </a:solidFill>
            <a:ln w="10795" cap="flat" cmpd="sng" algn="ctr">
              <a:solidFill>
                <a:schemeClr val="accent6">
                  <a:shade val="50000"/>
                </a:schemeClr>
              </a:solidFill>
              <a:prstDash val="solid"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Sheet1!$B$1:$F$1</c:f>
              <c:strCache>
                <c:ptCount val="5"/>
                <c:pt idx="0">
                  <c:v>Preference</c:v>
                </c:pt>
                <c:pt idx="1">
                  <c:v>Economic</c:v>
                </c:pt>
                <c:pt idx="2">
                  <c:v>Necessity</c:v>
                </c:pt>
                <c:pt idx="3">
                  <c:v>Values</c:v>
                </c:pt>
                <c:pt idx="4">
                  <c:v>Other</c:v>
                </c:pt>
              </c:strCache>
            </c:strRef>
          </c:cat>
          <c:val>
            <c:numRef>
              <c:f>Sheet1!$B$2:$F$2</c:f>
              <c:numCache>
                <c:formatCode>###0%</c:formatCode>
                <c:ptCount val="5"/>
                <c:pt idx="0">
                  <c:v>0.4136375239280855</c:v>
                </c:pt>
                <c:pt idx="1">
                  <c:v>0.25862061946370557</c:v>
                </c:pt>
                <c:pt idx="2">
                  <c:v>0.19168833630283877</c:v>
                </c:pt>
                <c:pt idx="3">
                  <c:v>3.3958040367426681E-2</c:v>
                </c:pt>
                <c:pt idx="4">
                  <c:v>9.8773528904553681E-2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chemeClr val="accent2"/>
            </a:solidFill>
            <a:ln w="10795" cap="flat" cmpd="sng" algn="ctr">
              <a:solidFill>
                <a:schemeClr val="accent2"/>
              </a:solidFill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Sheet1!$B$1:$F$1</c:f>
              <c:strCache>
                <c:ptCount val="5"/>
                <c:pt idx="0">
                  <c:v>Preference</c:v>
                </c:pt>
                <c:pt idx="1">
                  <c:v>Economic</c:v>
                </c:pt>
                <c:pt idx="2">
                  <c:v>Necessity</c:v>
                </c:pt>
                <c:pt idx="3">
                  <c:v>Values</c:v>
                </c:pt>
                <c:pt idx="4">
                  <c:v>Other</c:v>
                </c:pt>
              </c:strCache>
            </c:strRef>
          </c:cat>
          <c:val>
            <c:numRef>
              <c:f>Sheet1!$B$3:$F$3</c:f>
              <c:numCache>
                <c:formatCode>0%</c:formatCode>
                <c:ptCount val="5"/>
                <c:pt idx="0">
                  <c:v>0.42504322288977203</c:v>
                </c:pt>
                <c:pt idx="1">
                  <c:v>0.27537204836522211</c:v>
                </c:pt>
                <c:pt idx="2">
                  <c:v>0.20880199223552831</c:v>
                </c:pt>
                <c:pt idx="3">
                  <c:v>4.6348813256052224E-2</c:v>
                </c:pt>
                <c:pt idx="4">
                  <c:v>4.4433923253422311E-2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chemeClr val="tx2"/>
            </a:solidFill>
            <a:ln w="10795" cap="flat" cmpd="sng" algn="ctr">
              <a:solidFill>
                <a:schemeClr val="tx2"/>
              </a:solidFill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Sheet1!$B$1:$F$1</c:f>
              <c:strCache>
                <c:ptCount val="5"/>
                <c:pt idx="0">
                  <c:v>Preference</c:v>
                </c:pt>
                <c:pt idx="1">
                  <c:v>Economic</c:v>
                </c:pt>
                <c:pt idx="2">
                  <c:v>Necessity</c:v>
                </c:pt>
                <c:pt idx="3">
                  <c:v>Values</c:v>
                </c:pt>
                <c:pt idx="4">
                  <c:v>Other</c:v>
                </c:pt>
              </c:strCache>
            </c:strRef>
          </c:cat>
          <c:val>
            <c:numRef>
              <c:f>Sheet1!$B$4:$F$4</c:f>
              <c:numCache>
                <c:formatCode>0%</c:formatCode>
                <c:ptCount val="5"/>
                <c:pt idx="0">
                  <c:v>0.35924585100901363</c:v>
                </c:pt>
                <c:pt idx="1">
                  <c:v>0.31121104158956286</c:v>
                </c:pt>
                <c:pt idx="2">
                  <c:v>0.22511406078300603</c:v>
                </c:pt>
                <c:pt idx="3">
                  <c:v>6.9297045550603703E-2</c:v>
                </c:pt>
                <c:pt idx="4">
                  <c:v>3.5131992193389035E-2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146139776"/>
        <c:axId val="146215296"/>
      </c:barChart>
      <c:catAx>
        <c:axId val="14613977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146215296"/>
        <c:crosses val="autoZero"/>
        <c:auto val="1"/>
        <c:lblAlgn val="ctr"/>
        <c:lblOffset val="50"/>
        <c:noMultiLvlLbl val="0"/>
      </c:catAx>
      <c:valAx>
        <c:axId val="146215296"/>
        <c:scaling>
          <c:orientation val="minMax"/>
          <c:max val="1"/>
          <c:min val="0"/>
        </c:scaling>
        <c:delete val="1"/>
        <c:axPos val="t"/>
        <c:numFmt formatCode="###0%" sourceLinked="1"/>
        <c:majorTickMark val="out"/>
        <c:minorTickMark val="in"/>
        <c:tickLblPos val="nextTo"/>
        <c:crossAx val="14613977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9000071581961345"/>
          <c:y val="0.91841477598208565"/>
          <c:w val="0.67212037699832961"/>
          <c:h val="7.372157254952647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7262555575186646E-3"/>
          <c:w val="1"/>
          <c:h val="0.9018227366062783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Initial</c:v>
                </c:pt>
              </c:strCache>
            </c:strRef>
          </c:tx>
          <c:spPr>
            <a:solidFill>
              <a:schemeClr val="accent1"/>
            </a:solidFill>
            <a:ln w="17145" cap="flat" cmpd="sng" algn="ctr">
              <a:solidFill>
                <a:schemeClr val="lt1">
                  <a:shade val="95000"/>
                  <a:alpha val="50000"/>
                  <a:satMod val="150000"/>
                </a:schemeClr>
              </a:solidFill>
              <a:prstDash val="solid"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Sheet1!$B$1:$F$1</c:f>
              <c:strCache>
                <c:ptCount val="5"/>
                <c:pt idx="0">
                  <c:v>Preference</c:v>
                </c:pt>
                <c:pt idx="1">
                  <c:v>Economic</c:v>
                </c:pt>
                <c:pt idx="2">
                  <c:v>Necessity</c:v>
                </c:pt>
                <c:pt idx="3">
                  <c:v>Values</c:v>
                </c:pt>
                <c:pt idx="4">
                  <c:v>Other</c:v>
                </c:pt>
              </c:strCache>
            </c:strRef>
          </c:cat>
          <c:val>
            <c:numRef>
              <c:f>Sheet1!$B$2:$F$2</c:f>
              <c:numCache>
                <c:formatCode>###0%</c:formatCode>
                <c:ptCount val="5"/>
                <c:pt idx="0">
                  <c:v>0.33133969979630851</c:v>
                </c:pt>
                <c:pt idx="1">
                  <c:v>0.1613906268612389</c:v>
                </c:pt>
                <c:pt idx="2" formatCode="0%">
                  <c:v>0.24644087435872275</c:v>
                </c:pt>
                <c:pt idx="3">
                  <c:v>7.5405367606164418E-3</c:v>
                </c:pt>
                <c:pt idx="4">
                  <c:v>0.20392779352539198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Continued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Sheet1!$B$1:$F$1</c:f>
              <c:strCache>
                <c:ptCount val="5"/>
                <c:pt idx="0">
                  <c:v>Preference</c:v>
                </c:pt>
                <c:pt idx="1">
                  <c:v>Economic</c:v>
                </c:pt>
                <c:pt idx="2">
                  <c:v>Necessity</c:v>
                </c:pt>
                <c:pt idx="3">
                  <c:v>Values</c:v>
                </c:pt>
                <c:pt idx="4">
                  <c:v>Other</c:v>
                </c:pt>
              </c:strCache>
            </c:strRef>
          </c:cat>
          <c:val>
            <c:numRef>
              <c:f>Sheet1!$B$3:$F$3</c:f>
              <c:numCache>
                <c:formatCode>###0%</c:formatCode>
                <c:ptCount val="5"/>
                <c:pt idx="0">
                  <c:v>0.4824900566594304</c:v>
                </c:pt>
                <c:pt idx="1">
                  <c:v>0.17654945928110208</c:v>
                </c:pt>
                <c:pt idx="2" formatCode="0%">
                  <c:v>0.10974720633553603</c:v>
                </c:pt>
                <c:pt idx="3">
                  <c:v>6.2776734950384496E-3</c:v>
                </c:pt>
                <c:pt idx="4">
                  <c:v>0.18015559323123401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146702720"/>
        <c:axId val="146704256"/>
      </c:barChart>
      <c:catAx>
        <c:axId val="1467027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146704256"/>
        <c:crosses val="autoZero"/>
        <c:auto val="1"/>
        <c:lblAlgn val="ctr"/>
        <c:lblOffset val="50"/>
        <c:noMultiLvlLbl val="0"/>
      </c:catAx>
      <c:valAx>
        <c:axId val="146704256"/>
        <c:scaling>
          <c:orientation val="minMax"/>
          <c:max val="1"/>
          <c:min val="0"/>
        </c:scaling>
        <c:delete val="1"/>
        <c:axPos val="t"/>
        <c:numFmt formatCode="###0%" sourceLinked="1"/>
        <c:majorTickMark val="out"/>
        <c:minorTickMark val="in"/>
        <c:tickLblPos val="nextTo"/>
        <c:crossAx val="14670272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9000071581961345"/>
          <c:y val="0.91841477598208565"/>
          <c:w val="0.67212037699832961"/>
          <c:h val="7.372157254952647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7262555575186646E-3"/>
          <c:w val="1"/>
          <c:h val="0.9018227366062783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Initial</c:v>
                </c:pt>
              </c:strCache>
            </c:strRef>
          </c:tx>
          <c:spPr>
            <a:solidFill>
              <a:schemeClr val="accent1"/>
            </a:solidFill>
            <a:ln w="17145" cap="flat" cmpd="sng" algn="ctr">
              <a:solidFill>
                <a:schemeClr val="lt1">
                  <a:shade val="95000"/>
                  <a:alpha val="50000"/>
                  <a:satMod val="150000"/>
                </a:schemeClr>
              </a:solidFill>
              <a:prstDash val="solid"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shade val="80000"/>
                  <a:satMod val="180000"/>
                </a:schemeClr>
              </a:solidFill>
              <a:ln w="9525" cap="flat" cmpd="sng" algn="ctr">
                <a:solidFill>
                  <a:schemeClr val="accent6"/>
                </a:solidFill>
                <a:prstDash val="solid"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Sheet1!$B$1:$E$1</c:f>
              <c:strCache>
                <c:ptCount val="4"/>
                <c:pt idx="0">
                  <c:v>Tacoma Link</c:v>
                </c:pt>
                <c:pt idx="1">
                  <c:v>Sounder</c:v>
                </c:pt>
                <c:pt idx="2">
                  <c:v>Central Link</c:v>
                </c:pt>
                <c:pt idx="3">
                  <c:v>Express Bus</c:v>
                </c:pt>
              </c:strCache>
            </c:strRef>
          </c:cat>
          <c:val>
            <c:numRef>
              <c:f>Sheet1!$B$2:$E$2</c:f>
              <c:numCache>
                <c:formatCode>0.0</c:formatCode>
                <c:ptCount val="4"/>
                <c:pt idx="0">
                  <c:v>16.920000000000002</c:v>
                </c:pt>
                <c:pt idx="1">
                  <c:v>14.642220999652523</c:v>
                </c:pt>
                <c:pt idx="2">
                  <c:v>12.019259780817285</c:v>
                </c:pt>
                <c:pt idx="3">
                  <c:v>11.889949088304871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146633088"/>
        <c:axId val="146634624"/>
      </c:barChart>
      <c:catAx>
        <c:axId val="14663308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0"/>
            </a:pPr>
            <a:endParaRPr lang="en-US"/>
          </a:p>
        </c:txPr>
        <c:crossAx val="146634624"/>
        <c:crosses val="autoZero"/>
        <c:auto val="1"/>
        <c:lblAlgn val="ctr"/>
        <c:lblOffset val="50"/>
        <c:noMultiLvlLbl val="0"/>
      </c:catAx>
      <c:valAx>
        <c:axId val="146634624"/>
        <c:scaling>
          <c:orientation val="minMax"/>
          <c:max val="20"/>
          <c:min val="0"/>
        </c:scaling>
        <c:delete val="1"/>
        <c:axPos val="t"/>
        <c:numFmt formatCode="0.0" sourceLinked="1"/>
        <c:majorTickMark val="out"/>
        <c:minorTickMark val="in"/>
        <c:tickLblPos val="nextTo"/>
        <c:crossAx val="1466330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7262555575186646E-3"/>
          <c:w val="1"/>
          <c:h val="0.9018227366062783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Initial</c:v>
                </c:pt>
              </c:strCache>
            </c:strRef>
          </c:tx>
          <c:spPr>
            <a:solidFill>
              <a:schemeClr val="accent1"/>
            </a:solidFill>
            <a:ln w="17145" cap="flat" cmpd="sng" algn="ctr">
              <a:solidFill>
                <a:schemeClr val="lt1">
                  <a:shade val="95000"/>
                  <a:alpha val="50000"/>
                  <a:satMod val="150000"/>
                </a:schemeClr>
              </a:solidFill>
              <a:prstDash val="solid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  <c:spPr>
              <a:solidFill>
                <a:schemeClr val="accent6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Sheet1!$B$1:$E$1</c:f>
              <c:strCache>
                <c:ptCount val="4"/>
                <c:pt idx="0">
                  <c:v>Sounder</c:v>
                </c:pt>
                <c:pt idx="1">
                  <c:v>Express Bus</c:v>
                </c:pt>
                <c:pt idx="2">
                  <c:v>Tacoma Link</c:v>
                </c:pt>
                <c:pt idx="3">
                  <c:v>Central Link</c:v>
                </c:pt>
              </c:strCache>
            </c:strRef>
          </c:cat>
          <c:val>
            <c:numRef>
              <c:f>Sheet1!$B$2:$E$2</c:f>
              <c:numCache>
                <c:formatCode>###0.00</c:formatCode>
                <c:ptCount val="4"/>
                <c:pt idx="0">
                  <c:v>4.3887709258941356</c:v>
                </c:pt>
                <c:pt idx="1">
                  <c:v>3.7685162940612513</c:v>
                </c:pt>
                <c:pt idx="2">
                  <c:v>2.9223300970873787</c:v>
                </c:pt>
                <c:pt idx="3">
                  <c:v>2.8820184831885851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146552320"/>
        <c:axId val="146553856"/>
      </c:barChart>
      <c:catAx>
        <c:axId val="1465523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0"/>
            </a:pPr>
            <a:endParaRPr lang="en-US"/>
          </a:p>
        </c:txPr>
        <c:crossAx val="146553856"/>
        <c:crosses val="autoZero"/>
        <c:auto val="1"/>
        <c:lblAlgn val="ctr"/>
        <c:lblOffset val="50"/>
        <c:noMultiLvlLbl val="0"/>
      </c:catAx>
      <c:valAx>
        <c:axId val="146553856"/>
        <c:scaling>
          <c:orientation val="minMax"/>
          <c:max val="5"/>
          <c:min val="0"/>
        </c:scaling>
        <c:delete val="1"/>
        <c:axPos val="t"/>
        <c:numFmt formatCode="###0.00" sourceLinked="1"/>
        <c:majorTickMark val="out"/>
        <c:minorTickMark val="in"/>
        <c:tickLblPos val="nextTo"/>
        <c:crossAx val="1465523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7262555575186646E-3"/>
          <c:w val="1"/>
          <c:h val="0.9018227366062783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Initial</c:v>
                </c:pt>
              </c:strCache>
            </c:strRef>
          </c:tx>
          <c:spPr>
            <a:solidFill>
              <a:schemeClr val="accent1"/>
            </a:solidFill>
            <a:ln w="17145" cap="flat" cmpd="sng" algn="ctr">
              <a:solidFill>
                <a:schemeClr val="lt1">
                  <a:shade val="95000"/>
                  <a:alpha val="50000"/>
                  <a:satMod val="150000"/>
                </a:schemeClr>
              </a:solidFill>
              <a:prstDash val="solid"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accent2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chemeClr val="accent4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chemeClr val="accent4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chemeClr val="accent4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chemeClr val="accent4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chemeClr val="accent4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12"/>
            <c:invertIfNegative val="0"/>
            <c:bubble3D val="0"/>
            <c:spPr>
              <a:solidFill>
                <a:schemeClr val="accent4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chemeClr val="accent6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15"/>
            <c:invertIfNegative val="0"/>
            <c:bubble3D val="0"/>
            <c:spPr>
              <a:solidFill>
                <a:schemeClr val="accent6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17"/>
            <c:invertIfNegative val="0"/>
            <c:bubble3D val="0"/>
            <c:spPr>
              <a:solidFill>
                <a:schemeClr val="accent5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18"/>
            <c:invertIfNegative val="0"/>
            <c:bubble3D val="0"/>
            <c:spPr>
              <a:solidFill>
                <a:schemeClr val="accent5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Sheet1!$B$1:$T$1</c:f>
              <c:strCache>
                <c:ptCount val="19"/>
                <c:pt idx="0">
                  <c:v>Overall</c:v>
                </c:pt>
                <c:pt idx="1">
                  <c:v>   </c:v>
                </c:pt>
                <c:pt idx="2">
                  <c:v>Sounder riders</c:v>
                </c:pt>
                <c:pt idx="3">
                  <c:v>Express Bus riders</c:v>
                </c:pt>
                <c:pt idx="4">
                  <c:v>Central Link riders</c:v>
                </c:pt>
                <c:pt idx="5">
                  <c:v>Tacoma Link riders</c:v>
                </c:pt>
                <c:pt idx="6">
                  <c:v> </c:v>
                </c:pt>
                <c:pt idx="7">
                  <c:v>&lt;25</c:v>
                </c:pt>
                <c:pt idx="8">
                  <c:v>25-34</c:v>
                </c:pt>
                <c:pt idx="9">
                  <c:v>35-44</c:v>
                </c:pt>
                <c:pt idx="10">
                  <c:v>45-59</c:v>
                </c:pt>
                <c:pt idx="11">
                  <c:v>60+</c:v>
                </c:pt>
                <c:pt idx="12">
                  <c:v>Refused</c:v>
                </c:pt>
                <c:pt idx="13">
                  <c:v>  </c:v>
                </c:pt>
                <c:pt idx="14">
                  <c:v>Choice riders</c:v>
                </c:pt>
                <c:pt idx="15">
                  <c:v>Non-choice riders</c:v>
                </c:pt>
                <c:pt idx="16">
                  <c:v>          </c:v>
                </c:pt>
                <c:pt idx="17">
                  <c:v>New riders (&lt;1 yr)</c:v>
                </c:pt>
                <c:pt idx="18">
                  <c:v>Established riders (1 yr+)</c:v>
                </c:pt>
              </c:strCache>
            </c:strRef>
          </c:cat>
          <c:val>
            <c:numRef>
              <c:f>Sheet1!$B$2:$T$2</c:f>
              <c:numCache>
                <c:formatCode>General</c:formatCode>
                <c:ptCount val="19"/>
                <c:pt idx="0" formatCode="###0%">
                  <c:v>0.572112402458956</c:v>
                </c:pt>
                <c:pt idx="2" formatCode="###0%">
                  <c:v>0.66273459906229304</c:v>
                </c:pt>
                <c:pt idx="3" formatCode="###0%">
                  <c:v>0.62979098433724301</c:v>
                </c:pt>
                <c:pt idx="4" formatCode="###0%">
                  <c:v>0.45981407838790611</c:v>
                </c:pt>
                <c:pt idx="5" formatCode="###0%">
                  <c:v>0.43689320388349573</c:v>
                </c:pt>
                <c:pt idx="7" formatCode="###0%">
                  <c:v>0.69702074073346298</c:v>
                </c:pt>
                <c:pt idx="8" formatCode="###0%">
                  <c:v>0.67415791200064679</c:v>
                </c:pt>
                <c:pt idx="9" formatCode="###0%">
                  <c:v>0.60367273864160176</c:v>
                </c:pt>
                <c:pt idx="10" formatCode="###0%">
                  <c:v>0.41991050214167741</c:v>
                </c:pt>
                <c:pt idx="11" formatCode="###0%">
                  <c:v>0.30383316551244743</c:v>
                </c:pt>
                <c:pt idx="12" formatCode="###0%">
                  <c:v>0.300651843237836</c:v>
                </c:pt>
                <c:pt idx="14" formatCode="###0%">
                  <c:v>0.6094012287747721</c:v>
                </c:pt>
                <c:pt idx="15" formatCode="###0%">
                  <c:v>0.49948853154452699</c:v>
                </c:pt>
                <c:pt idx="17" formatCode="###0%">
                  <c:v>0.54877100808383639</c:v>
                </c:pt>
                <c:pt idx="18" formatCode="###0%">
                  <c:v>0.58965082384820855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149351040"/>
        <c:axId val="148914560"/>
      </c:barChart>
      <c:catAx>
        <c:axId val="14935104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0"/>
            </a:pPr>
            <a:endParaRPr lang="en-US"/>
          </a:p>
        </c:txPr>
        <c:crossAx val="148914560"/>
        <c:crosses val="autoZero"/>
        <c:auto val="1"/>
        <c:lblAlgn val="ctr"/>
        <c:lblOffset val="50"/>
        <c:noMultiLvlLbl val="0"/>
      </c:catAx>
      <c:valAx>
        <c:axId val="148914560"/>
        <c:scaling>
          <c:orientation val="minMax"/>
          <c:max val="1"/>
          <c:min val="0"/>
        </c:scaling>
        <c:delete val="1"/>
        <c:axPos val="t"/>
        <c:numFmt formatCode="###0%" sourceLinked="1"/>
        <c:majorTickMark val="out"/>
        <c:minorTickMark val="in"/>
        <c:tickLblPos val="nextTo"/>
        <c:crossAx val="1493510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666666666666666E-2"/>
          <c:y val="2.7777777777777776E-2"/>
          <c:w val="0.95608267716535444"/>
          <c:h val="0.8897034120734908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 Sound Transit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1.5151515151515152E-2"/>
                  <c:y val="-3.05555555555556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5757575757575757E-2"/>
                  <c:y val="-3.05555555555555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Sheet1!$B$2:$B$4</c:f>
              <c:numCache>
                <c:formatCode>###0%</c:formatCode>
                <c:ptCount val="3"/>
                <c:pt idx="0" formatCode="0%">
                  <c:v>0.53912249460105144</c:v>
                </c:pt>
                <c:pt idx="1">
                  <c:v>0.6387641662474316</c:v>
                </c:pt>
                <c:pt idx="2">
                  <c:v>0.45141819160045976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 One Bus Away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2727272727272728E-2"/>
                  <c:y val="-3.33333333333333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8181818181818181E-2"/>
                  <c:y val="2.77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Sheet1!$C$2:$C$4</c:f>
              <c:numCache>
                <c:formatCode>###0%</c:formatCode>
                <c:ptCount val="3"/>
                <c:pt idx="0" formatCode="0%">
                  <c:v>0.25308490013882629</c:v>
                </c:pt>
                <c:pt idx="1">
                  <c:v>0.26826309865049713</c:v>
                </c:pt>
                <c:pt idx="2">
                  <c:v>0.51288585978489576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 King County Metro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8787878787878789E-2"/>
                  <c:y val="5.55555555555545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5757575757575757E-2"/>
                  <c:y val="1.94444444444444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Sheet1!$D$2:$D$4</c:f>
              <c:numCache>
                <c:formatCode>###0%</c:formatCode>
                <c:ptCount val="3"/>
                <c:pt idx="0" formatCode="0%">
                  <c:v>1.5057366536421297E-2</c:v>
                </c:pt>
                <c:pt idx="1">
                  <c:v>4.3853939249083457E-2</c:v>
                </c:pt>
                <c:pt idx="2">
                  <c:v>0.14189920074648421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 Google/Google Maps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-2.5757575757575757E-2"/>
                  <c:y val="-1.66666666666667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Sheet1!$E$2:$E$4</c:f>
              <c:numCache>
                <c:formatCode>###0%</c:formatCode>
                <c:ptCount val="3"/>
                <c:pt idx="0" formatCode="0%">
                  <c:v>9.0605511596223737E-2</c:v>
                </c:pt>
                <c:pt idx="1">
                  <c:v>4.3767787398051455E-2</c:v>
                </c:pt>
                <c:pt idx="2">
                  <c:v>0.24777215106797432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Other/Unspecified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1.5151515151515152E-2"/>
                  <c:y val="-1.94444444444444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2121212121212121E-2"/>
                  <c:y val="-3.05555555555555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Sheet1!$F$2:$F$4</c:f>
              <c:numCache>
                <c:formatCode>0%</c:formatCode>
                <c:ptCount val="3"/>
                <c:pt idx="0">
                  <c:v>0.10212964034708304</c:v>
                </c:pt>
                <c:pt idx="1">
                  <c:v>0.09</c:v>
                </c:pt>
                <c:pt idx="2" formatCode="###0%">
                  <c:v>3.5697407415129057E-2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069824"/>
        <c:axId val="149071360"/>
      </c:lineChart>
      <c:catAx>
        <c:axId val="149069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071360"/>
        <c:crosses val="autoZero"/>
        <c:auto val="1"/>
        <c:lblAlgn val="ctr"/>
        <c:lblOffset val="100"/>
        <c:noMultiLvlLbl val="0"/>
      </c:catAx>
      <c:valAx>
        <c:axId val="149071360"/>
        <c:scaling>
          <c:orientation val="minMax"/>
          <c:max val="1"/>
        </c:scaling>
        <c:delete val="1"/>
        <c:axPos val="l"/>
        <c:numFmt formatCode="0%" sourceLinked="1"/>
        <c:majorTickMark val="none"/>
        <c:minorTickMark val="none"/>
        <c:tickLblPos val="nextTo"/>
        <c:crossAx val="149069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274934383202087"/>
          <c:y val="0.10233377077865267"/>
          <c:w val="0.2060385349558578"/>
          <c:h val="0.284221347331583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137198759245287E-4"/>
          <c:y val="0.15000000000000002"/>
          <c:w val="0.9722940825578622"/>
          <c:h val="0.7648420822397202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Excellent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noFill/>
              <a:prstDash val="solid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2012</c:v>
                </c:pt>
              </c:numCache>
            </c:numRef>
          </c:cat>
          <c:val>
            <c:numRef>
              <c:f>Sheet1!$B$2:$B$3</c:f>
              <c:numCache>
                <c:formatCode>###0%</c:formatCode>
                <c:ptCount val="2"/>
                <c:pt idx="0">
                  <c:v>0.41621849724937188</c:v>
                </c:pt>
                <c:pt idx="1">
                  <c:v>0.34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Good</c:v>
                </c:pt>
              </c:strCache>
            </c:strRef>
          </c:tx>
          <c:spPr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2012</c:v>
                </c:pt>
              </c:numCache>
            </c:numRef>
          </c:cat>
          <c:val>
            <c:numRef>
              <c:f>Sheet1!$C$2:$C$3</c:f>
              <c:numCache>
                <c:formatCode>###0%</c:formatCode>
                <c:ptCount val="2"/>
                <c:pt idx="0">
                  <c:v>0.47651929278884192</c:v>
                </c:pt>
                <c:pt idx="1">
                  <c:v>0.52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 Answer</c:v>
                </c:pt>
              </c:strCache>
            </c:strRef>
          </c:tx>
          <c:spPr>
            <a:noFill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2012</c:v>
                </c:pt>
              </c:numCache>
            </c:numRef>
          </c:cat>
          <c:val>
            <c:numRef>
              <c:f>Sheet1!$D$2:$D$3</c:f>
              <c:numCache>
                <c:formatCode>###0%</c:formatCode>
                <c:ptCount val="2"/>
                <c:pt idx="0">
                  <c:v>7.1484523404685609E-3</c:v>
                </c:pt>
                <c:pt idx="1">
                  <c:v>0.03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Fair/Poor</c:v>
                </c:pt>
              </c:strCache>
            </c:strRef>
          </c:tx>
          <c:spPr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2012</c:v>
                </c:pt>
              </c:numCache>
            </c:numRef>
          </c:cat>
          <c:val>
            <c:numRef>
              <c:f>Sheet1!$E$2:$E$3</c:f>
              <c:numCache>
                <c:formatCode>###0%</c:formatCode>
                <c:ptCount val="2"/>
                <c:pt idx="0">
                  <c:v>0.1072622099617848</c:v>
                </c:pt>
                <c:pt idx="1">
                  <c:v>0.11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49159936"/>
        <c:axId val="149161472"/>
      </c:barChart>
      <c:catAx>
        <c:axId val="14915993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49161472"/>
        <c:crosses val="autoZero"/>
        <c:auto val="1"/>
        <c:lblAlgn val="ctr"/>
        <c:lblOffset val="100"/>
        <c:noMultiLvlLbl val="0"/>
      </c:catAx>
      <c:valAx>
        <c:axId val="149161472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one"/>
        <c:crossAx val="1491599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804651107800713"/>
          <c:y val="0.12282087596861102"/>
          <c:w val="0.81045198742049163"/>
          <c:h val="0.861293687163356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ORCA Card/Puget Pass</c:v>
                </c:pt>
              </c:strCache>
            </c:strRef>
          </c:tx>
          <c:spPr>
            <a:solidFill>
              <a:srgbClr val="126091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Sheet1!$A$2:$A$16</c:f>
              <c:strCache>
                <c:ptCount val="9"/>
                <c:pt idx="0">
                  <c:v>2011 C. Link</c:v>
                </c:pt>
                <c:pt idx="1">
                  <c:v>2012 C. Link</c:v>
                </c:pt>
                <c:pt idx="2">
                  <c:v>2013 C. Link</c:v>
                </c:pt>
                <c:pt idx="3">
                  <c:v>2011 Sounder</c:v>
                </c:pt>
                <c:pt idx="4">
                  <c:v>2012 Sounder</c:v>
                </c:pt>
                <c:pt idx="5">
                  <c:v>2013 Sounder</c:v>
                </c:pt>
                <c:pt idx="6">
                  <c:v>2011 Exp. Bus</c:v>
                </c:pt>
                <c:pt idx="7">
                  <c:v>2012 Exp. Bus</c:v>
                </c:pt>
                <c:pt idx="8">
                  <c:v>2013 Exp. Bus</c:v>
                </c:pt>
              </c:strCache>
            </c:strRef>
          </c:cat>
          <c:val>
            <c:numRef>
              <c:f>Sheet1!$B$2:$B$16</c:f>
              <c:numCache>
                <c:formatCode>###0%</c:formatCode>
                <c:ptCount val="9"/>
                <c:pt idx="0">
                  <c:v>0.51976059029620891</c:v>
                </c:pt>
                <c:pt idx="1">
                  <c:v>0.56901361390354477</c:v>
                </c:pt>
                <c:pt idx="2" formatCode="0%">
                  <c:v>0.57388200651210941</c:v>
                </c:pt>
                <c:pt idx="3">
                  <c:v>0.67756159698029816</c:v>
                </c:pt>
                <c:pt idx="4">
                  <c:v>0.82179434578554411</c:v>
                </c:pt>
                <c:pt idx="5" formatCode="0%">
                  <c:v>0.76143022209427602</c:v>
                </c:pt>
                <c:pt idx="6">
                  <c:v>0.74009900990098487</c:v>
                </c:pt>
                <c:pt idx="7">
                  <c:v>0.79014590952466601</c:v>
                </c:pt>
                <c:pt idx="8">
                  <c:v>0.71424869102344635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U-Pass/Flex</c:v>
                </c:pt>
              </c:strCache>
            </c:strRef>
          </c:tx>
          <c:spPr>
            <a:solidFill>
              <a:srgbClr val="88AFC8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Sheet1!$A$2:$A$16</c:f>
              <c:strCache>
                <c:ptCount val="9"/>
                <c:pt idx="0">
                  <c:v>2011 C. Link</c:v>
                </c:pt>
                <c:pt idx="1">
                  <c:v>2012 C. Link</c:v>
                </c:pt>
                <c:pt idx="2">
                  <c:v>2013 C. Link</c:v>
                </c:pt>
                <c:pt idx="3">
                  <c:v>2011 Sounder</c:v>
                </c:pt>
                <c:pt idx="4">
                  <c:v>2012 Sounder</c:v>
                </c:pt>
                <c:pt idx="5">
                  <c:v>2013 Sounder</c:v>
                </c:pt>
                <c:pt idx="6">
                  <c:v>2011 Exp. Bus</c:v>
                </c:pt>
                <c:pt idx="7">
                  <c:v>2012 Exp. Bus</c:v>
                </c:pt>
                <c:pt idx="8">
                  <c:v>2013 Exp. Bus</c:v>
                </c:pt>
              </c:strCache>
            </c:strRef>
          </c:cat>
          <c:val>
            <c:numRef>
              <c:f>Sheet1!$C$2:$C$16</c:f>
              <c:numCache>
                <c:formatCode>###0%</c:formatCode>
                <c:ptCount val="9"/>
                <c:pt idx="0">
                  <c:v>8.5703406371736096E-2</c:v>
                </c:pt>
                <c:pt idx="1">
                  <c:v>4.2889359981035921E-2</c:v>
                </c:pt>
                <c:pt idx="2" formatCode="0%">
                  <c:v>5.4843495030411041E-2</c:v>
                </c:pt>
                <c:pt idx="3">
                  <c:v>0.19832534084101294</c:v>
                </c:pt>
                <c:pt idx="4">
                  <c:v>7.4858854153515522E-2</c:v>
                </c:pt>
                <c:pt idx="5" formatCode="0%">
                  <c:v>0.17356208365344741</c:v>
                </c:pt>
                <c:pt idx="6">
                  <c:v>6.9306930693068911E-2</c:v>
                </c:pt>
                <c:pt idx="7">
                  <c:v>4.2551170640933583E-2</c:v>
                </c:pt>
                <c:pt idx="8" formatCode="0%">
                  <c:v>0.11635720893809705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Cash/Ticket Machine</c:v>
                </c:pt>
              </c:strCache>
            </c:strRef>
          </c:tx>
          <c:spPr>
            <a:solidFill>
              <a:srgbClr val="80304C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Sheet1!$A$2:$A$16</c:f>
              <c:strCache>
                <c:ptCount val="9"/>
                <c:pt idx="0">
                  <c:v>2011 C. Link</c:v>
                </c:pt>
                <c:pt idx="1">
                  <c:v>2012 C. Link</c:v>
                </c:pt>
                <c:pt idx="2">
                  <c:v>2013 C. Link</c:v>
                </c:pt>
                <c:pt idx="3">
                  <c:v>2011 Sounder</c:v>
                </c:pt>
                <c:pt idx="4">
                  <c:v>2012 Sounder</c:v>
                </c:pt>
                <c:pt idx="5">
                  <c:v>2013 Sounder</c:v>
                </c:pt>
                <c:pt idx="6">
                  <c:v>2011 Exp. Bus</c:v>
                </c:pt>
                <c:pt idx="7">
                  <c:v>2012 Exp. Bus</c:v>
                </c:pt>
                <c:pt idx="8">
                  <c:v>2013 Exp. Bus</c:v>
                </c:pt>
              </c:strCache>
            </c:strRef>
          </c:cat>
          <c:val>
            <c:numRef>
              <c:f>Sheet1!$D$2:$D$16</c:f>
              <c:numCache>
                <c:formatCode>0%</c:formatCode>
                <c:ptCount val="9"/>
                <c:pt idx="0">
                  <c:v>0.37163527893700787</c:v>
                </c:pt>
                <c:pt idx="1">
                  <c:v>0.30722612880106576</c:v>
                </c:pt>
                <c:pt idx="2">
                  <c:v>0.27013935371280523</c:v>
                </c:pt>
                <c:pt idx="3">
                  <c:v>0.10112174562567117</c:v>
                </c:pt>
                <c:pt idx="4">
                  <c:v>7.8985459097932378E-2</c:v>
                </c:pt>
                <c:pt idx="5">
                  <c:v>4.4863641093153453E-2</c:v>
                </c:pt>
                <c:pt idx="6">
                  <c:v>0.16584158415841474</c:v>
                </c:pt>
                <c:pt idx="7">
                  <c:v>0.13422286279758172</c:v>
                </c:pt>
                <c:pt idx="8">
                  <c:v>0.12771969431784566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rgbClr val="A5A5A5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Sheet1!$A$2:$A$16</c:f>
              <c:strCache>
                <c:ptCount val="9"/>
                <c:pt idx="0">
                  <c:v>2011 C. Link</c:v>
                </c:pt>
                <c:pt idx="1">
                  <c:v>2012 C. Link</c:v>
                </c:pt>
                <c:pt idx="2">
                  <c:v>2013 C. Link</c:v>
                </c:pt>
                <c:pt idx="3">
                  <c:v>2011 Sounder</c:v>
                </c:pt>
                <c:pt idx="4">
                  <c:v>2012 Sounder</c:v>
                </c:pt>
                <c:pt idx="5">
                  <c:v>2013 Sounder</c:v>
                </c:pt>
                <c:pt idx="6">
                  <c:v>2011 Exp. Bus</c:v>
                </c:pt>
                <c:pt idx="7">
                  <c:v>2012 Exp. Bus</c:v>
                </c:pt>
                <c:pt idx="8">
                  <c:v>2013 Exp. Bus</c:v>
                </c:pt>
              </c:strCache>
            </c:strRef>
          </c:cat>
          <c:val>
            <c:numRef>
              <c:f>Sheet1!$E$2:$E$16</c:f>
              <c:numCache>
                <c:formatCode>0%</c:formatCode>
                <c:ptCount val="9"/>
                <c:pt idx="0">
                  <c:v>2.2900724395044311E-2</c:v>
                </c:pt>
                <c:pt idx="1">
                  <c:v>8.087089731435404E-2</c:v>
                </c:pt>
                <c:pt idx="2">
                  <c:v>0.10113514474467614</c:v>
                </c:pt>
                <c:pt idx="3">
                  <c:v>2.2991316553018722E-2</c:v>
                </c:pt>
                <c:pt idx="4">
                  <c:v>2.436134096300778E-2</c:v>
                </c:pt>
                <c:pt idx="5">
                  <c:v>2.0144053159126939E-2</c:v>
                </c:pt>
                <c:pt idx="6">
                  <c:v>2.4752475247524622E-2</c:v>
                </c:pt>
                <c:pt idx="7">
                  <c:v>3.3080057036818329E-2</c:v>
                </c:pt>
                <c:pt idx="8">
                  <c:v>4.1674405720610687E-2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7"/>
        <c:overlap val="100"/>
        <c:axId val="149380096"/>
        <c:axId val="149394176"/>
      </c:barChart>
      <c:catAx>
        <c:axId val="14938009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/>
            </a:pPr>
            <a:endParaRPr lang="en-US"/>
          </a:p>
        </c:txPr>
        <c:crossAx val="149394176"/>
        <c:crosses val="autoZero"/>
        <c:auto val="1"/>
        <c:lblAlgn val="ctr"/>
        <c:lblOffset val="100"/>
        <c:noMultiLvlLbl val="0"/>
      </c:catAx>
      <c:valAx>
        <c:axId val="149394176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one"/>
        <c:crossAx val="149380096"/>
        <c:crosses val="autoZero"/>
        <c:crossBetween val="between"/>
      </c:valAx>
    </c:plotArea>
    <c:legend>
      <c:legendPos val="t"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7780513313698385"/>
          <c:y val="0.31464321989717037"/>
          <c:w val="0.72219491333551389"/>
          <c:h val="0.5693392028907345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Cash</c:v>
                </c:pt>
              </c:strCache>
            </c:strRef>
          </c:tx>
          <c:spPr>
            <a:solidFill>
              <a:srgbClr val="126091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0.34183081348245231</c:v>
                </c:pt>
                <c:pt idx="1">
                  <c:v>0.16455538275648451</c:v>
                </c:pt>
                <c:pt idx="2">
                  <c:v>0.27962257630877441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Both/ Not sure/No answer</c:v>
                </c:pt>
              </c:strCache>
            </c:strRef>
          </c:tx>
          <c:spPr>
            <a:solidFill>
              <a:srgbClr val="88AFC8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dLbl>
              <c:idx val="0"/>
              <c:layout>
                <c:manualLayout>
                  <c:x val="-1.6793893129771104E-2"/>
                  <c:y val="-2.63264487942279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18</a:t>
                    </a:r>
                    <a:r>
                      <a:rPr lang="en-US" smtClean="0"/>
                      <a:t>% (-3)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fld id="{32EB8AF8-2827-4FCA-92FD-D38003B63234}" type="VALUE">
                      <a:rPr lang="en-US" smtClean="0"/>
                      <a:pPr/>
                      <a:t>[VALUE]</a:t>
                    </a:fld>
                    <a:r>
                      <a:rPr lang="en-US" smtClean="0"/>
                      <a:t> (+1)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>
                  <c:v>0.19710823919644072</c:v>
                </c:pt>
                <c:pt idx="1">
                  <c:v>0.34333024010284391</c:v>
                </c:pt>
                <c:pt idx="2">
                  <c:v>0.29298495252706208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Pass</c:v>
                </c:pt>
              </c:strCache>
            </c:strRef>
          </c:tx>
          <c:spPr>
            <a:solidFill>
              <a:srgbClr val="80304C"/>
            </a:solidFill>
            <a:ln w="42500" cap="flat" cmpd="sng" algn="ctr">
              <a:noFill/>
              <a:prstDash val="solid"/>
            </a:ln>
            <a:effectLst/>
          </c:spPr>
          <c:invertIfNegative val="0"/>
          <c:dLbls>
            <c:dLbl>
              <c:idx val="0"/>
              <c:layout>
                <c:manualLayout>
                  <c:x val="-8.090614886731401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tx1"/>
                        </a:solidFill>
                      </a:rPr>
                      <a:t>14</a:t>
                    </a:r>
                    <a:r>
                      <a:rPr lang="en-US" smtClean="0">
                        <a:solidFill>
                          <a:schemeClr val="tx1"/>
                        </a:solidFill>
                      </a:rPr>
                      <a:t>% (+3)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fld id="{4291AB1A-2F82-4BDE-A2EE-3392315E7BB0}" type="VALUE">
                      <a:rPr lang="en-US" smtClean="0"/>
                      <a:pPr/>
                      <a:t>[VALUE]</a:t>
                    </a:fld>
                    <a:r>
                      <a:rPr lang="en-US" smtClean="0"/>
                      <a:t> (+4)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Sheet1!$D$2:$D$4</c:f>
              <c:numCache>
                <c:formatCode>###0%</c:formatCode>
                <c:ptCount val="3"/>
                <c:pt idx="0">
                  <c:v>0.46106094732110575</c:v>
                </c:pt>
                <c:pt idx="1">
                  <c:v>0.49211437714067058</c:v>
                </c:pt>
                <c:pt idx="2">
                  <c:v>0.42739247116416407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"/>
        <c:overlap val="100"/>
        <c:axId val="149425152"/>
        <c:axId val="149443328"/>
      </c:barChart>
      <c:catAx>
        <c:axId val="14942515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noFill/>
          </a:ln>
        </c:spPr>
        <c:crossAx val="149443328"/>
        <c:crosses val="autoZero"/>
        <c:auto val="1"/>
        <c:lblAlgn val="ctr"/>
        <c:lblOffset val="100"/>
        <c:noMultiLvlLbl val="0"/>
      </c:catAx>
      <c:valAx>
        <c:axId val="149443328"/>
        <c:scaling>
          <c:orientation val="minMax"/>
          <c:max val="1.10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extTo"/>
        <c:crossAx val="149425152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930723087095029"/>
          <c:y val="0.29678236234267424"/>
          <c:w val="0.69013379816072606"/>
          <c:h val="0.67710270212471735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Every time</c:v>
                </c:pt>
              </c:strCache>
            </c:strRef>
          </c:tx>
          <c:spPr>
            <a:solidFill>
              <a:srgbClr val="126091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0.58005349747968216</c:v>
                </c:pt>
                <c:pt idx="1">
                  <c:v>0.48951363482716431</c:v>
                </c:pt>
                <c:pt idx="2">
                  <c:v>0.54838139848516276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Most times</c:v>
                </c:pt>
              </c:strCache>
            </c:strRef>
          </c:tx>
          <c:spPr>
            <a:solidFill>
              <a:srgbClr val="88AFC8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Sheet1!$C$2:$C$4</c:f>
              <c:numCache>
                <c:formatCode>###0%</c:formatCode>
                <c:ptCount val="3"/>
                <c:pt idx="0">
                  <c:v>0.10279858815409665</c:v>
                </c:pt>
                <c:pt idx="1">
                  <c:v>7.2302338826005341E-2</c:v>
                </c:pt>
                <c:pt idx="2">
                  <c:v>0.12117771240220344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Some of the time/ Almost never</c:v>
                </c:pt>
              </c:strCache>
            </c:strRef>
          </c:tx>
          <c:spPr>
            <a:solidFill>
              <a:srgbClr val="80304C"/>
            </a:solidFill>
            <a:ln w="42500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Sheet1!$D$2:$D$4</c:f>
              <c:numCache>
                <c:formatCode>###0%</c:formatCode>
                <c:ptCount val="3"/>
                <c:pt idx="0">
                  <c:v>2.6330678291005945E-2</c:v>
                </c:pt>
                <c:pt idx="1">
                  <c:v>8.0335932028894816E-3</c:v>
                </c:pt>
                <c:pt idx="2">
                  <c:v>4.6549898392397406E-2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(Don't know)/(No answer)</c:v>
                </c:pt>
              </c:strCache>
            </c:strRef>
          </c:tx>
          <c:spPr>
            <a:solidFill>
              <a:srgbClr val="A5A5A5"/>
            </a:solidFill>
            <a:ln w="42500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Sheet1!$E$2:$E$4</c:f>
              <c:numCache>
                <c:formatCode>###0%</c:formatCode>
                <c:ptCount val="3"/>
                <c:pt idx="0">
                  <c:v>0.28963073741217432</c:v>
                </c:pt>
                <c:pt idx="1">
                  <c:v>0.42674766102067357</c:v>
                </c:pt>
                <c:pt idx="2">
                  <c:v>0.27812402691597882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"/>
        <c:overlap val="100"/>
        <c:axId val="149590400"/>
        <c:axId val="149591936"/>
      </c:barChart>
      <c:catAx>
        <c:axId val="14959040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noFill/>
          </a:ln>
        </c:spPr>
        <c:crossAx val="149591936"/>
        <c:crosses val="autoZero"/>
        <c:auto val="1"/>
        <c:lblAlgn val="ctr"/>
        <c:lblOffset val="100"/>
        <c:noMultiLvlLbl val="0"/>
      </c:catAx>
      <c:valAx>
        <c:axId val="149591936"/>
        <c:scaling>
          <c:orientation val="minMax"/>
          <c:max val="1.10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extTo"/>
        <c:crossAx val="14959040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"/>
          <c:y val="3.9172403298912681E-2"/>
          <c:w val="0.9956713349762577"/>
          <c:h val="0.32101321837278246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7262555575186646E-3"/>
          <c:w val="1"/>
          <c:h val="0.718549365016223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2008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 w="10795" cap="flat" cmpd="sng" algn="ctr">
                <a:solidFill>
                  <a:schemeClr val="accent6">
                    <a:shade val="50000"/>
                  </a:schemeClr>
                </a:solidFill>
                <a:prstDash val="solid"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1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accent1"/>
              </a:solidFill>
              <a:ln w="17145" cap="flat" cmpd="sng" algn="ctr">
                <a:solidFill>
                  <a:schemeClr val="lt1">
                    <a:shade val="95000"/>
                    <a:alpha val="50000"/>
                    <a:satMod val="150000"/>
                  </a:schemeClr>
                </a:solidFill>
                <a:prstDash val="solid"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Sheet1!$B$1:$E$1</c:f>
              <c:strCache>
                <c:ptCount val="4"/>
                <c:pt idx="0">
                  <c:v>Express Bus riders (n=600)</c:v>
                </c:pt>
                <c:pt idx="1">
                  <c:v>Sounder riders (n=444)</c:v>
                </c:pt>
                <c:pt idx="2">
                  <c:v>Central Link riders (n=356)</c:v>
                </c:pt>
                <c:pt idx="3">
                  <c:v>Tacoma Link riders (n=103)</c:v>
                </c:pt>
              </c:strCache>
            </c:strRef>
          </c:cat>
          <c:val>
            <c:numRef>
              <c:f>Sheet1!$B$2:$E$2</c:f>
              <c:numCache>
                <c:formatCode>0.0</c:formatCode>
                <c:ptCount val="4"/>
                <c:pt idx="0">
                  <c:v>3.17</c:v>
                </c:pt>
                <c:pt idx="1">
                  <c:v>3.46</c:v>
                </c:pt>
                <c:pt idx="3">
                  <c:v>3.47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Sheet1!$B$1:$E$1</c:f>
              <c:strCache>
                <c:ptCount val="4"/>
                <c:pt idx="0">
                  <c:v>Express Bus riders (n=600)</c:v>
                </c:pt>
                <c:pt idx="1">
                  <c:v>Sounder riders (n=444)</c:v>
                </c:pt>
                <c:pt idx="2">
                  <c:v>Central Link riders (n=356)</c:v>
                </c:pt>
                <c:pt idx="3">
                  <c:v>Tacoma Link riders (n=103)</c:v>
                </c:pt>
              </c:strCache>
            </c:strRef>
          </c:cat>
          <c:val>
            <c:numRef>
              <c:f>Sheet1!$B$3:$E$3</c:f>
              <c:numCache>
                <c:formatCode>0.0</c:formatCode>
                <c:ptCount val="4"/>
                <c:pt idx="0">
                  <c:v>3.28</c:v>
                </c:pt>
                <c:pt idx="1">
                  <c:v>3.6</c:v>
                </c:pt>
                <c:pt idx="2">
                  <c:v>3.33</c:v>
                </c:pt>
                <c:pt idx="3">
                  <c:v>3.52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Sheet1!$B$1:$E$1</c:f>
              <c:strCache>
                <c:ptCount val="4"/>
                <c:pt idx="0">
                  <c:v>Express Bus riders (n=600)</c:v>
                </c:pt>
                <c:pt idx="1">
                  <c:v>Sounder riders (n=444)</c:v>
                </c:pt>
                <c:pt idx="2">
                  <c:v>Central Link riders (n=356)</c:v>
                </c:pt>
                <c:pt idx="3">
                  <c:v>Tacoma Link riders (n=103)</c:v>
                </c:pt>
              </c:strCache>
            </c:strRef>
          </c:cat>
          <c:val>
            <c:numRef>
              <c:f>Sheet1!$B$4:$E$4</c:f>
              <c:numCache>
                <c:formatCode>0.0</c:formatCode>
                <c:ptCount val="4"/>
                <c:pt idx="0">
                  <c:v>3.29</c:v>
                </c:pt>
                <c:pt idx="1">
                  <c:v>3.61</c:v>
                </c:pt>
                <c:pt idx="2">
                  <c:v>3.59</c:v>
                </c:pt>
                <c:pt idx="3">
                  <c:v>3.56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Sheet1!$B$1:$E$1</c:f>
              <c:strCache>
                <c:ptCount val="4"/>
                <c:pt idx="0">
                  <c:v>Express Bus riders (n=600)</c:v>
                </c:pt>
                <c:pt idx="1">
                  <c:v>Sounder riders (n=444)</c:v>
                </c:pt>
                <c:pt idx="2">
                  <c:v>Central Link riders (n=356)</c:v>
                </c:pt>
                <c:pt idx="3">
                  <c:v>Tacoma Link riders (n=103)</c:v>
                </c:pt>
              </c:strCache>
            </c:strRef>
          </c:cat>
          <c:val>
            <c:numRef>
              <c:f>Sheet1!$B$5:$E$5</c:f>
              <c:numCache>
                <c:formatCode>0.0</c:formatCode>
                <c:ptCount val="4"/>
                <c:pt idx="0">
                  <c:v>3.4</c:v>
                </c:pt>
                <c:pt idx="1">
                  <c:v>3.4</c:v>
                </c:pt>
                <c:pt idx="2">
                  <c:v>3.4</c:v>
                </c:pt>
                <c:pt idx="3">
                  <c:v>3.3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Sheet1!$B$1:$E$1</c:f>
              <c:strCache>
                <c:ptCount val="4"/>
                <c:pt idx="0">
                  <c:v>Express Bus riders (n=600)</c:v>
                </c:pt>
                <c:pt idx="1">
                  <c:v>Sounder riders (n=444)</c:v>
                </c:pt>
                <c:pt idx="2">
                  <c:v>Central Link riders (n=356)</c:v>
                </c:pt>
                <c:pt idx="3">
                  <c:v>Tacoma Link riders (n=103)</c:v>
                </c:pt>
              </c:strCache>
            </c:strRef>
          </c:cat>
          <c:val>
            <c:numRef>
              <c:f>Sheet1!$B$6:$E$6</c:f>
              <c:numCache>
                <c:formatCode>0.0</c:formatCode>
                <c:ptCount val="4"/>
                <c:pt idx="0">
                  <c:v>3.2476118098776809</c:v>
                </c:pt>
                <c:pt idx="1">
                  <c:v>3.4277076538748616</c:v>
                </c:pt>
                <c:pt idx="2">
                  <c:v>3.384751862586123</c:v>
                </c:pt>
                <c:pt idx="3">
                  <c:v>3.5241935483870974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Sheet1!$B$1:$E$1</c:f>
              <c:strCache>
                <c:ptCount val="4"/>
                <c:pt idx="0">
                  <c:v>Express Bus riders (n=600)</c:v>
                </c:pt>
                <c:pt idx="1">
                  <c:v>Sounder riders (n=444)</c:v>
                </c:pt>
                <c:pt idx="2">
                  <c:v>Central Link riders (n=356)</c:v>
                </c:pt>
                <c:pt idx="3">
                  <c:v>Tacoma Link riders (n=103)</c:v>
                </c:pt>
              </c:strCache>
            </c:strRef>
          </c:cat>
          <c:val>
            <c:numRef>
              <c:f>Sheet1!$B$7:$E$7</c:f>
              <c:numCache>
                <c:formatCode>0.0</c:formatCode>
                <c:ptCount val="4"/>
                <c:pt idx="0">
                  <c:v>3.315855000454333</c:v>
                </c:pt>
                <c:pt idx="1">
                  <c:v>3.3171326845599372</c:v>
                </c:pt>
                <c:pt idx="2">
                  <c:v>3.3596834241827369</c:v>
                </c:pt>
                <c:pt idx="3">
                  <c:v>3.5196078431372544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33226752"/>
        <c:axId val="33228288"/>
      </c:barChart>
      <c:catAx>
        <c:axId val="33226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33228288"/>
        <c:crosses val="autoZero"/>
        <c:auto val="1"/>
        <c:lblAlgn val="ctr"/>
        <c:lblOffset val="50"/>
        <c:noMultiLvlLbl val="0"/>
      </c:catAx>
      <c:valAx>
        <c:axId val="33228288"/>
        <c:scaling>
          <c:orientation val="minMax"/>
          <c:max val="4"/>
          <c:min val="0"/>
        </c:scaling>
        <c:delete val="0"/>
        <c:axPos val="l"/>
        <c:numFmt formatCode="0.0" sourceLinked="1"/>
        <c:majorTickMark val="out"/>
        <c:minorTickMark val="none"/>
        <c:tickLblPos val="nextTo"/>
        <c:crossAx val="332267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9000071581961345"/>
          <c:y val="0.91841477598208565"/>
          <c:w val="0.61393784299689813"/>
          <c:h val="7.372157254952647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075900739680266"/>
          <c:y val="9.6743219597550306E-2"/>
          <c:w val="0.82019541875447377"/>
          <c:h val="0.8983088363954507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1 - Very easy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2013 Overall</c:v>
                </c:pt>
                <c:pt idx="1">
                  <c:v>2012 Overall</c:v>
                </c:pt>
                <c:pt idx="2">
                  <c:v>2011 Overall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0.29684813309148589</c:v>
                </c:pt>
                <c:pt idx="1">
                  <c:v>0.40304445373045816</c:v>
                </c:pt>
                <c:pt idx="2">
                  <c:v>0.38440144776234347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2013 Overall</c:v>
                </c:pt>
                <c:pt idx="1">
                  <c:v>2012 Overall</c:v>
                </c:pt>
                <c:pt idx="2">
                  <c:v>2011 Overall</c:v>
                </c:pt>
              </c:strCache>
            </c:strRef>
          </c:cat>
          <c:val>
            <c:numRef>
              <c:f>Sheet1!$C$2:$C$4</c:f>
              <c:numCache>
                <c:formatCode>###0%</c:formatCode>
                <c:ptCount val="3"/>
                <c:pt idx="0">
                  <c:v>0.26644612684329749</c:v>
                </c:pt>
                <c:pt idx="1">
                  <c:v>0.25492412115700047</c:v>
                </c:pt>
                <c:pt idx="2">
                  <c:v>0.25172924143029951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2013 Overall</c:v>
                </c:pt>
                <c:pt idx="1">
                  <c:v>2012 Overall</c:v>
                </c:pt>
                <c:pt idx="2">
                  <c:v>2011 Overall</c:v>
                </c:pt>
              </c:strCache>
            </c:strRef>
          </c:cat>
          <c:val>
            <c:numRef>
              <c:f>Sheet1!$D$2:$D$4</c:f>
              <c:numCache>
                <c:formatCode>###0%</c:formatCode>
                <c:ptCount val="3"/>
                <c:pt idx="0">
                  <c:v>0.26524123728132487</c:v>
                </c:pt>
                <c:pt idx="1">
                  <c:v>0.16798158814254918</c:v>
                </c:pt>
                <c:pt idx="2">
                  <c:v>0.21367510726353603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Don't know</c:v>
                </c:pt>
              </c:strCache>
            </c:strRef>
          </c:tx>
          <c:spPr>
            <a:solidFill>
              <a:schemeClr val="accent3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2013 Overall</c:v>
                </c:pt>
                <c:pt idx="1">
                  <c:v>2012 Overall</c:v>
                </c:pt>
                <c:pt idx="2">
                  <c:v>2011 Overall</c:v>
                </c:pt>
              </c:strCache>
            </c:strRef>
          </c:cat>
          <c:val>
            <c:numRef>
              <c:f>Sheet1!$E$2:$E$4</c:f>
              <c:numCache>
                <c:formatCode>0%</c:formatCode>
                <c:ptCount val="3"/>
                <c:pt idx="0">
                  <c:v>5.3970823294393094E-2</c:v>
                </c:pt>
                <c:pt idx="1">
                  <c:v>5.949438967929415E-2</c:v>
                </c:pt>
                <c:pt idx="2">
                  <c:v>6.5106916517719118E-2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4/5 - Difficult</c:v>
                </c:pt>
              </c:strCache>
            </c:strRef>
          </c:tx>
          <c:spPr>
            <a:solidFill>
              <a:schemeClr val="accent5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2013 Overall</c:v>
                </c:pt>
                <c:pt idx="1">
                  <c:v>2012 Overall</c:v>
                </c:pt>
                <c:pt idx="2">
                  <c:v>2011 Overall</c:v>
                </c:pt>
              </c:strCache>
            </c:strRef>
          </c:cat>
          <c:val>
            <c:numRef>
              <c:f>Sheet1!$F$2:$F$4</c:f>
              <c:numCache>
                <c:formatCode>###0%</c:formatCode>
                <c:ptCount val="3"/>
                <c:pt idx="0" formatCode="0%">
                  <c:v>0.11274579622385725</c:v>
                </c:pt>
                <c:pt idx="1">
                  <c:v>0.11455544729069514</c:v>
                </c:pt>
                <c:pt idx="2">
                  <c:v>8.5087273210580988E-2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156969216"/>
        <c:axId val="156983296"/>
      </c:barChart>
      <c:catAx>
        <c:axId val="15696921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56983296"/>
        <c:crosses val="autoZero"/>
        <c:auto val="1"/>
        <c:lblAlgn val="ctr"/>
        <c:lblOffset val="100"/>
        <c:noMultiLvlLbl val="0"/>
      </c:catAx>
      <c:valAx>
        <c:axId val="156983296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one"/>
        <c:crossAx val="156969216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32019846203435"/>
          <c:y val="9.7640296282695202E-2"/>
          <c:w val="0.82679801537965647"/>
          <c:h val="0.8032991563500291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Sheet1!$B$2:$B$5</c:f>
              <c:numCache>
                <c:formatCode>#,##0%</c:formatCode>
                <c:ptCount val="4"/>
                <c:pt idx="0">
                  <c:v>0.60117992910815654</c:v>
                </c:pt>
                <c:pt idx="1">
                  <c:v>0.56951216084639911</c:v>
                </c:pt>
                <c:pt idx="2">
                  <c:v>0.60015361699702341</c:v>
                </c:pt>
                <c:pt idx="3">
                  <c:v>0.60424591864387733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2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Sheet1!$C$2:$C$5</c:f>
              <c:numCache>
                <c:formatCode>#,##0%</c:formatCode>
                <c:ptCount val="4"/>
                <c:pt idx="0">
                  <c:v>0.28538275027915327</c:v>
                </c:pt>
                <c:pt idx="1">
                  <c:v>0.29910599565537305</c:v>
                </c:pt>
                <c:pt idx="2">
                  <c:v>0.27478130770549014</c:v>
                </c:pt>
                <c:pt idx="3">
                  <c:v>0.29476195758426371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solidFill>
              <a:schemeClr val="accent5"/>
            </a:solidFill>
            <a:ln w="10795" cap="flat" cmpd="sng" algn="ctr">
              <a:noFill/>
              <a:prstDash val="solid"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Sheet1!$D$2:$D$5</c:f>
              <c:numCache>
                <c:formatCode>#,##0%</c:formatCode>
                <c:ptCount val="4"/>
                <c:pt idx="0" formatCode="###0%">
                  <c:v>0.11343732061270013</c:v>
                </c:pt>
                <c:pt idx="1">
                  <c:v>0.13138184349822554</c:v>
                </c:pt>
                <c:pt idx="2">
                  <c:v>0.12506506644779894</c:v>
                </c:pt>
                <c:pt idx="3">
                  <c:v>0.10099203869734809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Sheet1!$E$2:$E$5</c:f>
              <c:numCache>
                <c:formatCode>0.0</c:formatCode>
                <c:ptCount val="4"/>
                <c:pt idx="0">
                  <c:v>3.48840504580558</c:v>
                </c:pt>
                <c:pt idx="1">
                  <c:v>3.4324094195946664</c:v>
                </c:pt>
                <c:pt idx="2">
                  <c:v>3.4827906055702642</c:v>
                </c:pt>
                <c:pt idx="3">
                  <c:v>3.4891415724252606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45863424"/>
        <c:axId val="145864960"/>
      </c:barChart>
      <c:catAx>
        <c:axId val="14586342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45864960"/>
        <c:crosses val="autoZero"/>
        <c:auto val="1"/>
        <c:lblAlgn val="ctr"/>
        <c:lblOffset val="100"/>
        <c:noMultiLvlLbl val="0"/>
      </c:catAx>
      <c:valAx>
        <c:axId val="145864960"/>
        <c:scaling>
          <c:orientation val="minMax"/>
          <c:max val="1.1000000000000001"/>
          <c:min val="0"/>
        </c:scaling>
        <c:delete val="1"/>
        <c:axPos val="t"/>
        <c:numFmt formatCode="#,##0%" sourceLinked="1"/>
        <c:majorTickMark val="out"/>
        <c:minorTickMark val="none"/>
        <c:tickLblPos val="none"/>
        <c:crossAx val="145863424"/>
        <c:crosses val="autoZero"/>
        <c:crossBetween val="between"/>
      </c:valAx>
    </c:plotArea>
    <c:legend>
      <c:legendPos val="t"/>
      <c:legendEntry>
        <c:idx val="3"/>
        <c:delete val="1"/>
      </c:legendEntry>
      <c:layout>
        <c:manualLayout>
          <c:xMode val="edge"/>
          <c:yMode val="edge"/>
          <c:x val="0.17126525302758208"/>
          <c:y val="1.6193795098763022E-2"/>
          <c:w val="0.63700165768752592"/>
          <c:h val="7.491032845351806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32019846203435"/>
          <c:y val="9.7640296282695202E-2"/>
          <c:w val="0.82679801537965647"/>
          <c:h val="0.8032991563500291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Sounder</c:v>
                </c:pt>
                <c:pt idx="2">
                  <c:v>Central Link</c:v>
                </c:pt>
                <c:pt idx="3">
                  <c:v>Express Bus</c:v>
                </c:pt>
              </c:strCache>
            </c:strRef>
          </c:cat>
          <c:val>
            <c:numRef>
              <c:f>Sheet1!$B$2:$B$5</c:f>
              <c:numCache>
                <c:formatCode>###0%</c:formatCode>
                <c:ptCount val="4"/>
                <c:pt idx="0">
                  <c:v>0.80582524271844735</c:v>
                </c:pt>
                <c:pt idx="1">
                  <c:v>0.70756577459920589</c:v>
                </c:pt>
                <c:pt idx="2">
                  <c:v>0.6286491809355188</c:v>
                </c:pt>
                <c:pt idx="3">
                  <c:v>0.55335030471157776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2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Sounder</c:v>
                </c:pt>
                <c:pt idx="2">
                  <c:v>Central Link</c:v>
                </c:pt>
                <c:pt idx="3">
                  <c:v>Express Bus</c:v>
                </c:pt>
              </c:strCache>
            </c:strRef>
          </c:cat>
          <c:val>
            <c:numRef>
              <c:f>Sheet1!$C$2:$C$5</c:f>
              <c:numCache>
                <c:formatCode>###0%</c:formatCode>
                <c:ptCount val="4"/>
                <c:pt idx="0">
                  <c:v>0.17475728155339826</c:v>
                </c:pt>
                <c:pt idx="1">
                  <c:v>0.23157063533307071</c:v>
                </c:pt>
                <c:pt idx="2">
                  <c:v>0.26723785820275564</c:v>
                </c:pt>
                <c:pt idx="3">
                  <c:v>0.31250230476029045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solidFill>
              <a:schemeClr val="accent5"/>
            </a:solidFill>
            <a:ln w="10795" cap="flat" cmpd="sng" algn="ctr">
              <a:noFill/>
              <a:prstDash val="solid"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Sounder</c:v>
                </c:pt>
                <c:pt idx="2">
                  <c:v>Central Link</c:v>
                </c:pt>
                <c:pt idx="3">
                  <c:v>Express Bus</c:v>
                </c:pt>
              </c:strCache>
            </c:strRef>
          </c:cat>
          <c:val>
            <c:numRef>
              <c:f>Sheet1!$D$2:$D$5</c:f>
              <c:numCache>
                <c:formatCode>###0%</c:formatCode>
                <c:ptCount val="4"/>
                <c:pt idx="0">
                  <c:v>1.9417475728155359E-2</c:v>
                </c:pt>
                <c:pt idx="1">
                  <c:v>6.0863590067727263E-2</c:v>
                </c:pt>
                <c:pt idx="2">
                  <c:v>0.1041129608617271</c:v>
                </c:pt>
                <c:pt idx="3">
                  <c:v>0.13414739052813168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Sounder</c:v>
                </c:pt>
                <c:pt idx="2">
                  <c:v>Central Link</c:v>
                </c:pt>
                <c:pt idx="3">
                  <c:v>Express Bus</c:v>
                </c:pt>
              </c:strCache>
            </c:strRef>
          </c:cat>
          <c:val>
            <c:numRef>
              <c:f>Sheet1!$E$2:$E$5</c:f>
              <c:numCache>
                <c:formatCode>###0.0</c:formatCode>
                <c:ptCount val="4"/>
                <c:pt idx="0">
                  <c:v>3.8039215686274512</c:v>
                </c:pt>
                <c:pt idx="1">
                  <c:v>3.6371512909729358</c:v>
                </c:pt>
                <c:pt idx="2">
                  <c:v>3.5269118106058439</c:v>
                </c:pt>
                <c:pt idx="3">
                  <c:v>3.4193377501729603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52274816"/>
        <c:axId val="152276352"/>
      </c:barChart>
      <c:catAx>
        <c:axId val="15227481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52276352"/>
        <c:crosses val="autoZero"/>
        <c:auto val="1"/>
        <c:lblAlgn val="ctr"/>
        <c:lblOffset val="100"/>
        <c:noMultiLvlLbl val="0"/>
      </c:catAx>
      <c:valAx>
        <c:axId val="152276352"/>
        <c:scaling>
          <c:orientation val="minMax"/>
          <c:max val="1.10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one"/>
        <c:crossAx val="152274816"/>
        <c:crosses val="autoZero"/>
        <c:crossBetween val="between"/>
      </c:valAx>
    </c:plotArea>
    <c:legend>
      <c:legendPos val="t"/>
      <c:legendEntry>
        <c:idx val="3"/>
        <c:delete val="1"/>
      </c:legendEntry>
      <c:layout>
        <c:manualLayout>
          <c:xMode val="edge"/>
          <c:yMode val="edge"/>
          <c:x val="0.17126525302758208"/>
          <c:y val="1.6193795098763022E-2"/>
          <c:w val="0.63700165768752592"/>
          <c:h val="7.491032845351806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32019846203435"/>
          <c:y val="9.5767382890697972E-2"/>
          <c:w val="0.82679801537965647"/>
          <c:h val="0.8051721606833044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Sheet1!$B$2:$B$5</c:f>
              <c:numCache>
                <c:formatCode>#,##0%</c:formatCode>
                <c:ptCount val="4"/>
                <c:pt idx="0">
                  <c:v>0.56974119282202318</c:v>
                </c:pt>
                <c:pt idx="1">
                  <c:v>0.56635858877985434</c:v>
                </c:pt>
                <c:pt idx="2">
                  <c:v>0.59552889070317616</c:v>
                </c:pt>
                <c:pt idx="3">
                  <c:v>0.61954240001590333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2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Sheet1!$C$2:$C$5</c:f>
              <c:numCache>
                <c:formatCode>#,##0%</c:formatCode>
                <c:ptCount val="4"/>
                <c:pt idx="0">
                  <c:v>0.28128955119101295</c:v>
                </c:pt>
                <c:pt idx="1">
                  <c:v>0.28798618489119138</c:v>
                </c:pt>
                <c:pt idx="2">
                  <c:v>0.27519352707442885</c:v>
                </c:pt>
                <c:pt idx="3">
                  <c:v>0.28743301933557502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solidFill>
              <a:schemeClr val="accent5"/>
            </a:solidFill>
            <a:ln w="17145" cap="flat" cmpd="sng" algn="ctr">
              <a:noFill/>
              <a:prstDash val="solid"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 marL="0" marR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20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Sheet1!$D$2:$D$5</c:f>
              <c:numCache>
                <c:formatCode>#,##0%</c:formatCode>
                <c:ptCount val="4"/>
                <c:pt idx="0">
                  <c:v>0.14896925598697552</c:v>
                </c:pt>
                <c:pt idx="1">
                  <c:v>0.14565522632895031</c:v>
                </c:pt>
                <c:pt idx="2">
                  <c:v>0.12927757337270751</c:v>
                </c:pt>
                <c:pt idx="3">
                  <c:v>9.3024495383478054E-2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Sheet1!$E$2:$E$5</c:f>
              <c:numCache>
                <c:formatCode>0.0</c:formatCode>
                <c:ptCount val="4"/>
                <c:pt idx="0">
                  <c:v>3.4876974666954013</c:v>
                </c:pt>
                <c:pt idx="1">
                  <c:v>3.4691343509146404</c:v>
                </c:pt>
                <c:pt idx="2">
                  <c:v>3.4924318344730025</c:v>
                </c:pt>
                <c:pt idx="3">
                  <c:v>3.5337459205032435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46070528"/>
        <c:axId val="146076416"/>
      </c:barChart>
      <c:catAx>
        <c:axId val="14607052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46076416"/>
        <c:crosses val="autoZero"/>
        <c:auto val="1"/>
        <c:lblAlgn val="ctr"/>
        <c:lblOffset val="100"/>
        <c:noMultiLvlLbl val="0"/>
      </c:catAx>
      <c:valAx>
        <c:axId val="146076416"/>
        <c:scaling>
          <c:orientation val="minMax"/>
          <c:max val="1.1000000000000001"/>
          <c:min val="0"/>
        </c:scaling>
        <c:delete val="1"/>
        <c:axPos val="t"/>
        <c:numFmt formatCode="#,##0%" sourceLinked="1"/>
        <c:majorTickMark val="out"/>
        <c:minorTickMark val="none"/>
        <c:tickLblPos val="none"/>
        <c:crossAx val="146070528"/>
        <c:crosses val="autoZero"/>
        <c:crossBetween val="between"/>
      </c:valAx>
    </c:plotArea>
    <c:legend>
      <c:legendPos val="t"/>
      <c:legendEntry>
        <c:idx val="3"/>
        <c:delete val="1"/>
      </c:legendEntry>
      <c:layout>
        <c:manualLayout>
          <c:xMode val="edge"/>
          <c:yMode val="edge"/>
          <c:x val="0.17272724133167563"/>
          <c:y val="1.4248045126182569E-2"/>
          <c:w val="0.63553966938343232"/>
          <c:h val="7.840451087681836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265690472901413"/>
          <c:y val="0.10835135014902798"/>
          <c:w val="0.82679801537965647"/>
          <c:h val="0.77974843186974507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Central Link</c:v>
                </c:pt>
                <c:pt idx="2">
                  <c:v>Sounder</c:v>
                </c:pt>
                <c:pt idx="3">
                  <c:v>Express Bus</c:v>
                </c:pt>
              </c:strCache>
            </c:strRef>
          </c:cat>
          <c:val>
            <c:numRef>
              <c:f>Sheet1!$B$2:$B$5</c:f>
              <c:numCache>
                <c:formatCode>###0%</c:formatCode>
                <c:ptCount val="4"/>
                <c:pt idx="0">
                  <c:v>0.78640776699029202</c:v>
                </c:pt>
                <c:pt idx="1">
                  <c:v>0.66440329733657477</c:v>
                </c:pt>
                <c:pt idx="2">
                  <c:v>0.52829542081477454</c:v>
                </c:pt>
                <c:pt idx="3">
                  <c:v>0.50856139337806039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2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Central Link</c:v>
                </c:pt>
                <c:pt idx="2">
                  <c:v>Sounder</c:v>
                </c:pt>
                <c:pt idx="3">
                  <c:v>Express Bus</c:v>
                </c:pt>
              </c:strCache>
            </c:strRef>
          </c:cat>
          <c:val>
            <c:numRef>
              <c:f>Sheet1!$C$2:$C$5</c:f>
              <c:numCache>
                <c:formatCode>###0%</c:formatCode>
                <c:ptCount val="4"/>
                <c:pt idx="0">
                  <c:v>0.15533980582524293</c:v>
                </c:pt>
                <c:pt idx="1">
                  <c:v>0.18143066736186467</c:v>
                </c:pt>
                <c:pt idx="2">
                  <c:v>0.34927428763881319</c:v>
                </c:pt>
                <c:pt idx="3">
                  <c:v>0.33521148667269268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solidFill>
              <a:schemeClr val="accent5"/>
            </a:solidFill>
            <a:ln w="1079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Central Link</c:v>
                </c:pt>
                <c:pt idx="2">
                  <c:v>Sounder</c:v>
                </c:pt>
                <c:pt idx="3">
                  <c:v>Express Bus</c:v>
                </c:pt>
              </c:strCache>
            </c:strRef>
          </c:cat>
          <c:val>
            <c:numRef>
              <c:f>Sheet1!$D$2:$D$5</c:f>
              <c:numCache>
                <c:formatCode>#,##0%</c:formatCode>
                <c:ptCount val="4"/>
                <c:pt idx="0">
                  <c:v>5.8252427184466077E-2</c:v>
                </c:pt>
                <c:pt idx="1">
                  <c:v>0.12243029154641652</c:v>
                </c:pt>
                <c:pt idx="2">
                  <c:v>0.15416603530156217</c:v>
                </c:pt>
                <c:pt idx="3">
                  <c:v>0.15622711994924682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Column2</c:v>
                </c:pt>
              </c:strCache>
            </c:strRef>
          </c:tx>
          <c:spPr>
            <a:noFill/>
            <a:effectLst/>
          </c:spPr>
          <c:invertIfNegative val="0"/>
          <c:dLbls>
            <c:spPr>
              <a:noFill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Central Link</c:v>
                </c:pt>
                <c:pt idx="2">
                  <c:v>Sounder</c:v>
                </c:pt>
                <c:pt idx="3">
                  <c:v>Express Bus</c:v>
                </c:pt>
              </c:strCache>
            </c:strRef>
          </c:cat>
          <c:val>
            <c:numRef>
              <c:f>Sheet1!$E$2:$E$5</c:f>
              <c:numCache>
                <c:formatCode>###0.0</c:formatCode>
                <c:ptCount val="4"/>
                <c:pt idx="0">
                  <c:v>3.8163265306122454</c:v>
                </c:pt>
                <c:pt idx="1">
                  <c:v>3.6810485005145979</c:v>
                </c:pt>
                <c:pt idx="2">
                  <c:v>3.4127770032333697</c:v>
                </c:pt>
                <c:pt idx="3">
                  <c:v>3.3766385840148314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52407424"/>
        <c:axId val="152417408"/>
      </c:barChart>
      <c:catAx>
        <c:axId val="15240742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crossAx val="152417408"/>
        <c:crosses val="autoZero"/>
        <c:auto val="1"/>
        <c:lblAlgn val="ctr"/>
        <c:lblOffset val="100"/>
        <c:noMultiLvlLbl val="0"/>
      </c:catAx>
      <c:valAx>
        <c:axId val="152417408"/>
        <c:scaling>
          <c:orientation val="minMax"/>
          <c:max val="1.1200000000000001"/>
        </c:scaling>
        <c:delete val="1"/>
        <c:axPos val="t"/>
        <c:numFmt formatCode="###0%" sourceLinked="1"/>
        <c:majorTickMark val="out"/>
        <c:minorTickMark val="none"/>
        <c:tickLblPos val="none"/>
        <c:crossAx val="152407424"/>
        <c:crosses val="autoZero"/>
        <c:crossBetween val="between"/>
      </c:valAx>
    </c:plotArea>
    <c:legend>
      <c:legendPos val="t"/>
      <c:legendEntry>
        <c:idx val="3"/>
        <c:delete val="1"/>
      </c:legendEntry>
      <c:layout>
        <c:manualLayout>
          <c:xMode val="edge"/>
          <c:yMode val="edge"/>
          <c:x val="0.17126525302758208"/>
          <c:y val="1.6949152542372881E-2"/>
          <c:w val="0.63700165768752592"/>
          <c:h val="7.840451087681836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271665055026015"/>
          <c:y val="8.9269519663700572E-2"/>
          <c:w val="0.77393939393939404"/>
          <c:h val="0.9042328042328042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Strongly agree</c:v>
                </c:pt>
              </c:strCache>
            </c:strRef>
          </c:tx>
          <c:spPr>
            <a:solidFill>
              <a:schemeClr val="accent1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Sounder</c:v>
                </c:pt>
                <c:pt idx="2">
                  <c:v>Express Bus</c:v>
                </c:pt>
                <c:pt idx="3">
                  <c:v>Central Link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0.78640776699029202</c:v>
                </c:pt>
                <c:pt idx="1">
                  <c:v>0.72413864120797033</c:v>
                </c:pt>
                <c:pt idx="2">
                  <c:v>0.64180068328934059</c:v>
                </c:pt>
                <c:pt idx="3">
                  <c:v>0.73579082506195337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Somewhat agree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Sounder</c:v>
                </c:pt>
                <c:pt idx="2">
                  <c:v>Express Bus</c:v>
                </c:pt>
                <c:pt idx="3">
                  <c:v>Central Link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0.15533980582524293</c:v>
                </c:pt>
                <c:pt idx="1">
                  <c:v>0.23890774540088369</c:v>
                </c:pt>
                <c:pt idx="2">
                  <c:v>0.2965165808945619</c:v>
                </c:pt>
                <c:pt idx="3">
                  <c:v>0.21374908377489163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Don't know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Sounder</c:v>
                </c:pt>
                <c:pt idx="2">
                  <c:v>Express Bus</c:v>
                </c:pt>
                <c:pt idx="3">
                  <c:v>Central Link</c:v>
                </c:pt>
              </c:strCache>
            </c:strRef>
          </c:cat>
          <c:val>
            <c:numRef>
              <c:f>Sheet1!$D$2:$D$5</c:f>
              <c:numCache>
                <c:formatCode>###0%</c:formatCode>
                <c:ptCount val="4"/>
                <c:pt idx="0">
                  <c:v>2.9126213592233042E-2</c:v>
                </c:pt>
                <c:pt idx="1">
                  <c:v>2.8911716067233143E-2</c:v>
                </c:pt>
                <c:pt idx="2">
                  <c:v>4.1030960438794215E-2</c:v>
                </c:pt>
                <c:pt idx="3">
                  <c:v>3.5219911923076538E-2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Disagree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Sounder</c:v>
                </c:pt>
                <c:pt idx="2">
                  <c:v>Express Bus</c:v>
                </c:pt>
                <c:pt idx="3">
                  <c:v>Central Link</c:v>
                </c:pt>
              </c:strCache>
            </c:strRef>
          </c:cat>
          <c:val>
            <c:numRef>
              <c:f>Sheet1!$E$2:$E$5</c:f>
              <c:numCache>
                <c:formatCode>0%</c:formatCode>
                <c:ptCount val="4"/>
                <c:pt idx="0">
                  <c:v>2.9126213592233042E-2</c:v>
                </c:pt>
                <c:pt idx="1">
                  <c:v>8.0418973239168336E-3</c:v>
                </c:pt>
                <c:pt idx="2">
                  <c:v>2.0651775377303481E-2</c:v>
                </c:pt>
                <c:pt idx="3">
                  <c:v>1.5240179240079048E-2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52349696"/>
        <c:axId val="152348160"/>
      </c:barChart>
      <c:valAx>
        <c:axId val="152348160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52349696"/>
        <c:crosses val="autoZero"/>
        <c:crossBetween val="between"/>
      </c:valAx>
      <c:catAx>
        <c:axId val="15234969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crossAx val="152348160"/>
        <c:crosses val="autoZero"/>
        <c:auto val="1"/>
        <c:lblAlgn val="ctr"/>
        <c:lblOffset val="100"/>
        <c:noMultiLvlLbl val="0"/>
      </c:catAx>
    </c:plotArea>
    <c:legend>
      <c:legendPos val="t"/>
      <c:layout>
        <c:manualLayout>
          <c:xMode val="edge"/>
          <c:yMode val="edge"/>
          <c:x val="0.16307524059492565"/>
          <c:y val="1.6937669376693765E-2"/>
          <c:w val="0.73671501588617216"/>
          <c:h val="7.8351391289503441E-2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2197100930565494"/>
          <c:y val="9.422705636371724E-2"/>
          <c:w val="0.74621080887616309"/>
          <c:h val="0.8927427821522309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Sheet1!$A$2:$A$16</c:f>
              <c:strCache>
                <c:ptCount val="15"/>
                <c:pt idx="0">
                  <c:v>Overall 2013</c:v>
                </c:pt>
                <c:pt idx="1">
                  <c:v>Overall 2012</c:v>
                </c:pt>
                <c:pt idx="2">
                  <c:v>Overall 2011</c:v>
                </c:pt>
                <c:pt idx="4">
                  <c:v>Sounder 2013</c:v>
                </c:pt>
                <c:pt idx="5">
                  <c:v>Sounder 2012</c:v>
                </c:pt>
                <c:pt idx="6">
                  <c:v>Sounder 2011</c:v>
                </c:pt>
                <c:pt idx="8">
                  <c:v>C. Link 2013</c:v>
                </c:pt>
                <c:pt idx="9">
                  <c:v>C. Link 2012</c:v>
                </c:pt>
                <c:pt idx="10">
                  <c:v>C. Link 2011</c:v>
                </c:pt>
                <c:pt idx="12">
                  <c:v>Express Bus 2013</c:v>
                </c:pt>
                <c:pt idx="13">
                  <c:v>Express Bus 2012</c:v>
                </c:pt>
                <c:pt idx="14">
                  <c:v>Express Bus 2011</c:v>
                </c:pt>
              </c:strCache>
            </c:strRef>
          </c:cat>
          <c:val>
            <c:numRef>
              <c:f>Sheet1!$B$2:$B$16</c:f>
              <c:numCache>
                <c:formatCode>#,##0%</c:formatCode>
                <c:ptCount val="15"/>
                <c:pt idx="0">
                  <c:v>0.59199295213349745</c:v>
                </c:pt>
                <c:pt idx="1">
                  <c:v>0.55719874847693229</c:v>
                </c:pt>
                <c:pt idx="2">
                  <c:v>0.61643860479289603</c:v>
                </c:pt>
                <c:pt idx="4">
                  <c:v>0.76723376196567428</c:v>
                </c:pt>
                <c:pt idx="5">
                  <c:v>0.81056796502519179</c:v>
                </c:pt>
                <c:pt idx="6">
                  <c:v>0.74902417428487966</c:v>
                </c:pt>
                <c:pt idx="8">
                  <c:v>0.58094044964331448</c:v>
                </c:pt>
                <c:pt idx="9">
                  <c:v>0.60800968192245353</c:v>
                </c:pt>
                <c:pt idx="10">
                  <c:v>0.71998905648974831</c:v>
                </c:pt>
                <c:pt idx="12">
                  <c:v>0.5601948117312413</c:v>
                </c:pt>
                <c:pt idx="13">
                  <c:v>0.47772836084080117</c:v>
                </c:pt>
                <c:pt idx="14">
                  <c:v>0.53465346534653091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2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Sheet1!$A$2:$A$16</c:f>
              <c:strCache>
                <c:ptCount val="15"/>
                <c:pt idx="0">
                  <c:v>Overall 2013</c:v>
                </c:pt>
                <c:pt idx="1">
                  <c:v>Overall 2012</c:v>
                </c:pt>
                <c:pt idx="2">
                  <c:v>Overall 2011</c:v>
                </c:pt>
                <c:pt idx="4">
                  <c:v>Sounder 2013</c:v>
                </c:pt>
                <c:pt idx="5">
                  <c:v>Sounder 2012</c:v>
                </c:pt>
                <c:pt idx="6">
                  <c:v>Sounder 2011</c:v>
                </c:pt>
                <c:pt idx="8">
                  <c:v>C. Link 2013</c:v>
                </c:pt>
                <c:pt idx="9">
                  <c:v>C. Link 2012</c:v>
                </c:pt>
                <c:pt idx="10">
                  <c:v>C. Link 2011</c:v>
                </c:pt>
                <c:pt idx="12">
                  <c:v>Express Bus 2013</c:v>
                </c:pt>
                <c:pt idx="13">
                  <c:v>Express Bus 2012</c:v>
                </c:pt>
                <c:pt idx="14">
                  <c:v>Express Bus 2011</c:v>
                </c:pt>
              </c:strCache>
            </c:strRef>
          </c:cat>
          <c:val>
            <c:numRef>
              <c:f>Sheet1!$C$2:$C$16</c:f>
              <c:numCache>
                <c:formatCode>#,##0%</c:formatCode>
                <c:ptCount val="15"/>
                <c:pt idx="0">
                  <c:v>0.33033990825387599</c:v>
                </c:pt>
                <c:pt idx="1">
                  <c:v>0.34076303197261654</c:v>
                </c:pt>
                <c:pt idx="2">
                  <c:v>0.29006182096785404</c:v>
                </c:pt>
                <c:pt idx="4">
                  <c:v>0.21262218487520218</c:v>
                </c:pt>
                <c:pt idx="5">
                  <c:v>0.16580161454203882</c:v>
                </c:pt>
                <c:pt idx="6">
                  <c:v>0.22221330695896863</c:v>
                </c:pt>
                <c:pt idx="8">
                  <c:v>0.34591028530544021</c:v>
                </c:pt>
                <c:pt idx="9">
                  <c:v>0.31678824891444507</c:v>
                </c:pt>
                <c:pt idx="10">
                  <c:v>0.20409799750095892</c:v>
                </c:pt>
                <c:pt idx="12">
                  <c:v>0.34610541044929688</c:v>
                </c:pt>
                <c:pt idx="13">
                  <c:v>0.38711972458079447</c:v>
                </c:pt>
                <c:pt idx="14">
                  <c:v>0.34653465346534412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solidFill>
              <a:schemeClr val="accent5"/>
            </a:solidFill>
            <a:ln w="1714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Sheet1!$A$2:$A$16</c:f>
              <c:strCache>
                <c:ptCount val="15"/>
                <c:pt idx="0">
                  <c:v>Overall 2013</c:v>
                </c:pt>
                <c:pt idx="1">
                  <c:v>Overall 2012</c:v>
                </c:pt>
                <c:pt idx="2">
                  <c:v>Overall 2011</c:v>
                </c:pt>
                <c:pt idx="4">
                  <c:v>Sounder 2013</c:v>
                </c:pt>
                <c:pt idx="5">
                  <c:v>Sounder 2012</c:v>
                </c:pt>
                <c:pt idx="6">
                  <c:v>Sounder 2011</c:v>
                </c:pt>
                <c:pt idx="8">
                  <c:v>C. Link 2013</c:v>
                </c:pt>
                <c:pt idx="9">
                  <c:v>C. Link 2012</c:v>
                </c:pt>
                <c:pt idx="10">
                  <c:v>C. Link 2011</c:v>
                </c:pt>
                <c:pt idx="12">
                  <c:v>Express Bus 2013</c:v>
                </c:pt>
                <c:pt idx="13">
                  <c:v>Express Bus 2012</c:v>
                </c:pt>
                <c:pt idx="14">
                  <c:v>Express Bus 2011</c:v>
                </c:pt>
              </c:strCache>
            </c:strRef>
          </c:cat>
          <c:val>
            <c:numRef>
              <c:f>Sheet1!$D$2:$D$16</c:f>
              <c:numCache>
                <c:formatCode>#,##0%</c:formatCode>
                <c:ptCount val="15"/>
                <c:pt idx="0">
                  <c:v>7.7667139612638075E-2</c:v>
                </c:pt>
                <c:pt idx="1">
                  <c:v>0.1020382195504469</c:v>
                </c:pt>
                <c:pt idx="2">
                  <c:v>9.3499574239245403E-2</c:v>
                </c:pt>
                <c:pt idx="4">
                  <c:v>2.0144053159126943E-2</c:v>
                </c:pt>
                <c:pt idx="5">
                  <c:v>2.3630420432768941E-2</c:v>
                </c:pt>
                <c:pt idx="6">
                  <c:v>2.8762518756152863E-2</c:v>
                </c:pt>
                <c:pt idx="8">
                  <c:v>7.3149265051247123E-2</c:v>
                </c:pt>
                <c:pt idx="9">
                  <c:v>7.520206916310257E-2</c:v>
                </c:pt>
                <c:pt idx="10">
                  <c:v>7.591294600929363E-2</c:v>
                </c:pt>
                <c:pt idx="12">
                  <c:v>9.369977781946133E-2</c:v>
                </c:pt>
                <c:pt idx="13">
                  <c:v>0.13515191457840164</c:v>
                </c:pt>
                <c:pt idx="14">
                  <c:v>0.1188118811881181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invertIfNegative val="0"/>
          <c:cat>
            <c:strRef>
              <c:f>Sheet1!$A$2:$A$16</c:f>
              <c:strCache>
                <c:ptCount val="15"/>
                <c:pt idx="0">
                  <c:v>Overall 2013</c:v>
                </c:pt>
                <c:pt idx="1">
                  <c:v>Overall 2012</c:v>
                </c:pt>
                <c:pt idx="2">
                  <c:v>Overall 2011</c:v>
                </c:pt>
                <c:pt idx="4">
                  <c:v>Sounder 2013</c:v>
                </c:pt>
                <c:pt idx="5">
                  <c:v>Sounder 2012</c:v>
                </c:pt>
                <c:pt idx="6">
                  <c:v>Sounder 2011</c:v>
                </c:pt>
                <c:pt idx="8">
                  <c:v>C. Link 2013</c:v>
                </c:pt>
                <c:pt idx="9">
                  <c:v>C. Link 2012</c:v>
                </c:pt>
                <c:pt idx="10">
                  <c:v>C. Link 2011</c:v>
                </c:pt>
                <c:pt idx="12">
                  <c:v>Express Bus 2013</c:v>
                </c:pt>
                <c:pt idx="13">
                  <c:v>Express Bus 2012</c:v>
                </c:pt>
                <c:pt idx="14">
                  <c:v>Express Bus 2011</c:v>
                </c:pt>
              </c:strCache>
            </c:strRef>
          </c:cat>
          <c:val>
            <c:numRef>
              <c:f>Sheet1!$E$2:$E$16</c:f>
              <c:numCache>
                <c:formatCode>General</c:formatCode>
                <c:ptCount val="1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overlap val="100"/>
        <c:axId val="151749376"/>
        <c:axId val="151750912"/>
      </c:barChart>
      <c:catAx>
        <c:axId val="15174937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51750912"/>
        <c:crosses val="autoZero"/>
        <c:auto val="1"/>
        <c:lblAlgn val="ctr"/>
        <c:lblOffset val="100"/>
        <c:noMultiLvlLbl val="0"/>
      </c:catAx>
      <c:valAx>
        <c:axId val="151750912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one"/>
        <c:crossAx val="151749376"/>
        <c:crosses val="autoZero"/>
        <c:crossBetween val="between"/>
      </c:valAx>
    </c:plotArea>
    <c:legend>
      <c:legendPos val="t"/>
      <c:legendEntry>
        <c:idx val="3"/>
        <c:delete val="1"/>
      </c:legendEntry>
      <c:layout>
        <c:manualLayout>
          <c:xMode val="edge"/>
          <c:yMode val="edge"/>
          <c:x val="0.15931126222858508"/>
          <c:y val="5.6497175141242938E-3"/>
          <c:w val="0.77077141493676926"/>
          <c:h val="7.840451087681836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7780513313698385"/>
          <c:y val="0.13703588291539059"/>
          <c:w val="0.72219491333551389"/>
          <c:h val="0.85539936229590807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rgbClr val="126091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Sheet1!$A$2:$A$12</c:f>
              <c:strCache>
                <c:ptCount val="11"/>
                <c:pt idx="0">
                  <c:v>2013 Sounder</c:v>
                </c:pt>
                <c:pt idx="1">
                  <c:v>2012 Sounder</c:v>
                </c:pt>
                <c:pt idx="2">
                  <c:v>2011 Sounder</c:v>
                </c:pt>
                <c:pt idx="4">
                  <c:v>2013 Central Link</c:v>
                </c:pt>
                <c:pt idx="5">
                  <c:v>2012 Central Link</c:v>
                </c:pt>
                <c:pt idx="6">
                  <c:v>2011 Central Link</c:v>
                </c:pt>
                <c:pt idx="8">
                  <c:v>2013 Tacoma Link</c:v>
                </c:pt>
                <c:pt idx="9">
                  <c:v>2012 Tacoma Link</c:v>
                </c:pt>
                <c:pt idx="10">
                  <c:v>2011 Tacoma Link</c:v>
                </c:pt>
              </c:strCache>
            </c:strRef>
          </c:cat>
          <c:val>
            <c:numRef>
              <c:f>Sheet1!$B$2:$B$12</c:f>
              <c:numCache>
                <c:formatCode>###0%</c:formatCode>
                <c:ptCount val="11"/>
                <c:pt idx="0">
                  <c:v>0.82285724317434539</c:v>
                </c:pt>
                <c:pt idx="1">
                  <c:v>0.80968250354648397</c:v>
                </c:pt>
                <c:pt idx="2">
                  <c:v>0.77388285416824676</c:v>
                </c:pt>
                <c:pt idx="4">
                  <c:v>0.80165769631079953</c:v>
                </c:pt>
                <c:pt idx="5">
                  <c:v>0.74787574087621811</c:v>
                </c:pt>
                <c:pt idx="6">
                  <c:v>0.75120000898347949</c:v>
                </c:pt>
                <c:pt idx="8">
                  <c:v>0.87378640776699068</c:v>
                </c:pt>
                <c:pt idx="9">
                  <c:v>0.8503937007874014</c:v>
                </c:pt>
                <c:pt idx="10">
                  <c:v>0.8876963552682311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88AFC8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Sheet1!$A$2:$A$12</c:f>
              <c:strCache>
                <c:ptCount val="11"/>
                <c:pt idx="0">
                  <c:v>2013 Sounder</c:v>
                </c:pt>
                <c:pt idx="1">
                  <c:v>2012 Sounder</c:v>
                </c:pt>
                <c:pt idx="2">
                  <c:v>2011 Sounder</c:v>
                </c:pt>
                <c:pt idx="4">
                  <c:v>2013 Central Link</c:v>
                </c:pt>
                <c:pt idx="5">
                  <c:v>2012 Central Link</c:v>
                </c:pt>
                <c:pt idx="6">
                  <c:v>2011 Central Link</c:v>
                </c:pt>
                <c:pt idx="8">
                  <c:v>2013 Tacoma Link</c:v>
                </c:pt>
                <c:pt idx="9">
                  <c:v>2012 Tacoma Link</c:v>
                </c:pt>
                <c:pt idx="10">
                  <c:v>2011 Tacoma Link</c:v>
                </c:pt>
              </c:strCache>
            </c:strRef>
          </c:cat>
          <c:val>
            <c:numRef>
              <c:f>Sheet1!$C$2:$C$12</c:f>
              <c:numCache>
                <c:formatCode>###0%</c:formatCode>
                <c:ptCount val="11"/>
                <c:pt idx="0">
                  <c:v>0.10605997268144644</c:v>
                </c:pt>
                <c:pt idx="1">
                  <c:v>0.10898082650932124</c:v>
                </c:pt>
                <c:pt idx="2">
                  <c:v>0.1484621662008391</c:v>
                </c:pt>
                <c:pt idx="4">
                  <c:v>0.11584362508168003</c:v>
                </c:pt>
                <c:pt idx="5">
                  <c:v>0.14926072137877117</c:v>
                </c:pt>
                <c:pt idx="6">
                  <c:v>0.16328697313939841</c:v>
                </c:pt>
                <c:pt idx="8">
                  <c:v>0.12621359223300987</c:v>
                </c:pt>
                <c:pt idx="9">
                  <c:v>8.661417322834622E-2</c:v>
                </c:pt>
                <c:pt idx="10">
                  <c:v>0.10117149095628312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solidFill>
              <a:srgbClr val="80304C"/>
            </a:solidFill>
            <a:ln w="38100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Sheet1!$A$2:$A$12</c:f>
              <c:strCache>
                <c:ptCount val="11"/>
                <c:pt idx="0">
                  <c:v>2013 Sounder</c:v>
                </c:pt>
                <c:pt idx="1">
                  <c:v>2012 Sounder</c:v>
                </c:pt>
                <c:pt idx="2">
                  <c:v>2011 Sounder</c:v>
                </c:pt>
                <c:pt idx="4">
                  <c:v>2013 Central Link</c:v>
                </c:pt>
                <c:pt idx="5">
                  <c:v>2012 Central Link</c:v>
                </c:pt>
                <c:pt idx="6">
                  <c:v>2011 Central Link</c:v>
                </c:pt>
                <c:pt idx="8">
                  <c:v>2013 Tacoma Link</c:v>
                </c:pt>
                <c:pt idx="9">
                  <c:v>2012 Tacoma Link</c:v>
                </c:pt>
                <c:pt idx="10">
                  <c:v>2011 Tacoma Link</c:v>
                </c:pt>
              </c:strCache>
            </c:strRef>
          </c:cat>
          <c:val>
            <c:numRef>
              <c:f>Sheet1!$D$2:$D$12</c:f>
              <c:numCache>
                <c:formatCode>0%</c:formatCode>
                <c:ptCount val="11"/>
                <c:pt idx="0">
                  <c:v>7.1082784144212222E-2</c:v>
                </c:pt>
                <c:pt idx="1">
                  <c:v>8.1336669944194459E-2</c:v>
                </c:pt>
                <c:pt idx="2">
                  <c:v>7.7654979630914861E-2</c:v>
                </c:pt>
                <c:pt idx="4">
                  <c:v>8.2498678607520956E-2</c:v>
                </c:pt>
                <c:pt idx="5">
                  <c:v>0.10286353774501145</c:v>
                </c:pt>
                <c:pt idx="6">
                  <c:v>8.5513017877122066E-2</c:v>
                </c:pt>
                <c:pt idx="8">
                  <c:v>0</c:v>
                </c:pt>
                <c:pt idx="9">
                  <c:v>6.2992125984251801E-2</c:v>
                </c:pt>
                <c:pt idx="10">
                  <c:v>1.1132153775486308E-2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Sheet1!$A$2:$A$12</c:f>
              <c:strCache>
                <c:ptCount val="11"/>
                <c:pt idx="0">
                  <c:v>2013 Sounder</c:v>
                </c:pt>
                <c:pt idx="1">
                  <c:v>2012 Sounder</c:v>
                </c:pt>
                <c:pt idx="2">
                  <c:v>2011 Sounder</c:v>
                </c:pt>
                <c:pt idx="4">
                  <c:v>2013 Central Link</c:v>
                </c:pt>
                <c:pt idx="5">
                  <c:v>2012 Central Link</c:v>
                </c:pt>
                <c:pt idx="6">
                  <c:v>2011 Central Link</c:v>
                </c:pt>
                <c:pt idx="8">
                  <c:v>2013 Tacoma Link</c:v>
                </c:pt>
                <c:pt idx="9">
                  <c:v>2012 Tacoma Link</c:v>
                </c:pt>
                <c:pt idx="10">
                  <c:v>2011 Tacoma Link</c:v>
                </c:pt>
              </c:strCache>
            </c:strRef>
          </c:cat>
          <c:val>
            <c:numRef>
              <c:f>Sheet1!$E$2:$E$12</c:f>
              <c:numCache>
                <c:formatCode>###0.0</c:formatCode>
                <c:ptCount val="11"/>
                <c:pt idx="0">
                  <c:v>3.8630079452344428</c:v>
                </c:pt>
                <c:pt idx="1">
                  <c:v>3.85695129290503</c:v>
                </c:pt>
                <c:pt idx="2">
                  <c:v>3.7626315299737296</c:v>
                </c:pt>
                <c:pt idx="4">
                  <c:v>3.8543581353038721</c:v>
                </c:pt>
                <c:pt idx="5">
                  <c:v>3.7527033010673501</c:v>
                </c:pt>
                <c:pt idx="6">
                  <c:v>3.8866033117930003</c:v>
                </c:pt>
                <c:pt idx="8">
                  <c:v>3.8737864077669917</c:v>
                </c:pt>
                <c:pt idx="9">
                  <c:v>3.8079999999999994</c:v>
                </c:pt>
                <c:pt idx="10">
                  <c:v>3.7563134570792012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"/>
        <c:overlap val="100"/>
        <c:axId val="151831680"/>
        <c:axId val="151833216"/>
      </c:barChart>
      <c:catAx>
        <c:axId val="15183168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noFill/>
          </a:ln>
        </c:spPr>
        <c:crossAx val="151833216"/>
        <c:crosses val="autoZero"/>
        <c:auto val="1"/>
        <c:lblAlgn val="ctr"/>
        <c:lblOffset val="100"/>
        <c:noMultiLvlLbl val="0"/>
      </c:catAx>
      <c:valAx>
        <c:axId val="151833216"/>
        <c:scaling>
          <c:orientation val="minMax"/>
          <c:max val="1.10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extTo"/>
        <c:crossAx val="151831680"/>
        <c:crosses val="autoZero"/>
        <c:crossBetween val="between"/>
      </c:valAx>
    </c:plotArea>
    <c:legend>
      <c:legendPos val="t"/>
      <c:legendEntry>
        <c:idx val="3"/>
        <c:delete val="1"/>
      </c:legendEntry>
      <c:layout>
        <c:manualLayout>
          <c:xMode val="edge"/>
          <c:yMode val="edge"/>
          <c:x val="0.2803747069784216"/>
          <c:y val="1.6581633208180447E-2"/>
          <c:w val="0.65451776161567587"/>
          <c:h val="7.6704415632345591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7780513313698385"/>
          <c:y val="7.1377636117068544E-2"/>
          <c:w val="0.72219491333551389"/>
          <c:h val="0.9264808005562136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rgbClr val="126091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Sheet1!$A$2:$A$9</c:f>
              <c:strCache>
                <c:ptCount val="7"/>
                <c:pt idx="0">
                  <c:v>2013 Express Bus</c:v>
                </c:pt>
                <c:pt idx="1">
                  <c:v>2012 Express Bus</c:v>
                </c:pt>
                <c:pt idx="2">
                  <c:v>2011 Express Bus</c:v>
                </c:pt>
                <c:pt idx="4">
                  <c:v>2013 Express Bus</c:v>
                </c:pt>
                <c:pt idx="5">
                  <c:v>2012 Express Bus</c:v>
                </c:pt>
                <c:pt idx="6">
                  <c:v>2011 Express Bus</c:v>
                </c:pt>
              </c:strCache>
            </c:strRef>
          </c:cat>
          <c:val>
            <c:numRef>
              <c:f>Sheet1!$B$2:$B$9</c:f>
              <c:numCache>
                <c:formatCode>###0%</c:formatCode>
                <c:ptCount val="8"/>
                <c:pt idx="0">
                  <c:v>0.68565720681741416</c:v>
                </c:pt>
                <c:pt idx="1">
                  <c:v>0.65422557464080233</c:v>
                </c:pt>
                <c:pt idx="2">
                  <c:v>0.60535493007562036</c:v>
                </c:pt>
                <c:pt idx="4">
                  <c:v>0.63579189440401906</c:v>
                </c:pt>
                <c:pt idx="5">
                  <c:v>0.6865737761355184</c:v>
                </c:pt>
                <c:pt idx="6">
                  <c:v>0.67326732673266843</c:v>
                </c:pt>
                <c:pt idx="7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88AFC8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Sheet1!$A$2:$A$9</c:f>
              <c:strCache>
                <c:ptCount val="7"/>
                <c:pt idx="0">
                  <c:v>2013 Express Bus</c:v>
                </c:pt>
                <c:pt idx="1">
                  <c:v>2012 Express Bus</c:v>
                </c:pt>
                <c:pt idx="2">
                  <c:v>2011 Express Bus</c:v>
                </c:pt>
                <c:pt idx="4">
                  <c:v>2013 Express Bus</c:v>
                </c:pt>
                <c:pt idx="5">
                  <c:v>2012 Express Bus</c:v>
                </c:pt>
                <c:pt idx="6">
                  <c:v>2011 Express Bus</c:v>
                </c:pt>
              </c:strCache>
            </c:strRef>
          </c:cat>
          <c:val>
            <c:numRef>
              <c:f>Sheet1!$C$2:$C$9</c:f>
              <c:numCache>
                <c:formatCode>###0%</c:formatCode>
                <c:ptCount val="8"/>
                <c:pt idx="0">
                  <c:v>0.21225350295013137</c:v>
                </c:pt>
                <c:pt idx="1">
                  <c:v>0.26190565920247488</c:v>
                </c:pt>
                <c:pt idx="2">
                  <c:v>0.30144204681316611</c:v>
                </c:pt>
                <c:pt idx="4">
                  <c:v>0.18791167988338559</c:v>
                </c:pt>
                <c:pt idx="5">
                  <c:v>0.17690805096477913</c:v>
                </c:pt>
                <c:pt idx="6">
                  <c:v>0.21287128712871145</c:v>
                </c:pt>
                <c:pt idx="7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solidFill>
              <a:srgbClr val="80304C"/>
            </a:solidFill>
            <a:ln w="42500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Sheet1!$A$2:$A$9</c:f>
              <c:strCache>
                <c:ptCount val="7"/>
                <c:pt idx="0">
                  <c:v>2013 Express Bus</c:v>
                </c:pt>
                <c:pt idx="1">
                  <c:v>2012 Express Bus</c:v>
                </c:pt>
                <c:pt idx="2">
                  <c:v>2011 Express Bus</c:v>
                </c:pt>
                <c:pt idx="4">
                  <c:v>2013 Express Bus</c:v>
                </c:pt>
                <c:pt idx="5">
                  <c:v>2012 Express Bus</c:v>
                </c:pt>
                <c:pt idx="6">
                  <c:v>2011 Express Bus</c:v>
                </c:pt>
              </c:strCache>
            </c:strRef>
          </c:cat>
          <c:val>
            <c:numRef>
              <c:f>Sheet1!$D$2:$D$9</c:f>
              <c:numCache>
                <c:formatCode>0%</c:formatCode>
                <c:ptCount val="8"/>
                <c:pt idx="0">
                  <c:v>0.10208929023245433</c:v>
                </c:pt>
                <c:pt idx="1">
                  <c:v>8.3868766156723062E-2</c:v>
                </c:pt>
                <c:pt idx="2">
                  <c:v>9.142094862366526E-2</c:v>
                </c:pt>
                <c:pt idx="4">
                  <c:v>0.17629642571259552</c:v>
                </c:pt>
                <c:pt idx="5">
                  <c:v>0.13651817289970083</c:v>
                </c:pt>
                <c:pt idx="6" formatCode="#,##0%">
                  <c:v>0.11386138613861319</c:v>
                </c:pt>
                <c:pt idx="7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Sheet1!$A$2:$A$9</c:f>
              <c:strCache>
                <c:ptCount val="7"/>
                <c:pt idx="0">
                  <c:v>2013 Express Bus</c:v>
                </c:pt>
                <c:pt idx="1">
                  <c:v>2012 Express Bus</c:v>
                </c:pt>
                <c:pt idx="2">
                  <c:v>2011 Express Bus</c:v>
                </c:pt>
                <c:pt idx="4">
                  <c:v>2013 Express Bus</c:v>
                </c:pt>
                <c:pt idx="5">
                  <c:v>2012 Express Bus</c:v>
                </c:pt>
                <c:pt idx="6">
                  <c:v>2011 Express Bus</c:v>
                </c:pt>
              </c:strCache>
            </c:strRef>
          </c:cat>
          <c:val>
            <c:numRef>
              <c:f>Sheet1!$E$2:$E$9</c:f>
              <c:numCache>
                <c:formatCode>###0.0</c:formatCode>
                <c:ptCount val="8"/>
                <c:pt idx="0">
                  <c:v>3.5751792657180963</c:v>
                </c:pt>
                <c:pt idx="1">
                  <c:v>3.5682734145610548</c:v>
                </c:pt>
                <c:pt idx="2">
                  <c:v>3.537878787878773</c:v>
                </c:pt>
                <c:pt idx="4">
                  <c:v>3.7190769581705188</c:v>
                </c:pt>
                <c:pt idx="5">
                  <c:v>3.7266258040357454</c:v>
                </c:pt>
                <c:pt idx="6">
                  <c:v>3.7065217391304248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"/>
        <c:overlap val="100"/>
        <c:axId val="152075264"/>
        <c:axId val="152109824"/>
      </c:barChart>
      <c:catAx>
        <c:axId val="15207526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noFill/>
          </a:ln>
        </c:spPr>
        <c:crossAx val="152109824"/>
        <c:crosses val="autoZero"/>
        <c:auto val="1"/>
        <c:lblAlgn val="ctr"/>
        <c:lblOffset val="100"/>
        <c:noMultiLvlLbl val="0"/>
      </c:catAx>
      <c:valAx>
        <c:axId val="152109824"/>
        <c:scaling>
          <c:orientation val="minMax"/>
          <c:max val="1.10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extTo"/>
        <c:crossAx val="152075264"/>
        <c:crosses val="autoZero"/>
        <c:crossBetween val="between"/>
      </c:valAx>
    </c:plotArea>
    <c:legend>
      <c:legendPos val="t"/>
      <c:legendEntry>
        <c:idx val="3"/>
        <c:delete val="1"/>
      </c:legendEntry>
      <c:layout>
        <c:manualLayout>
          <c:xMode val="edge"/>
          <c:yMode val="edge"/>
          <c:x val="0.2803747069784216"/>
          <c:y val="2.6326448794227915E-3"/>
          <c:w val="0.65451776161567587"/>
          <c:h val="7.306957686556056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en-US" sz="1800" dirty="0" smtClean="0"/>
              <a:t>Mean Grade (A=4</a:t>
            </a:r>
            <a:r>
              <a:rPr lang="en-US" sz="1800" baseline="0" dirty="0" smtClean="0"/>
              <a:t>; F=0)</a:t>
            </a:r>
            <a:endParaRPr lang="en-US" sz="1800" dirty="0"/>
          </a:p>
        </c:rich>
      </c:tx>
      <c:layout>
        <c:manualLayout>
          <c:xMode val="edge"/>
          <c:yMode val="edge"/>
          <c:x val="0.37761567998444728"/>
          <c:y val="3.1446540880503211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7.7347137163410129E-2"/>
          <c:y val="8.5087028595109818E-2"/>
          <c:w val="0.92265286283658987"/>
          <c:h val="0.79870004456990062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126091"/>
              </a:solidFill>
              <a:ln w="9525" cap="flat" cmpd="sng" algn="ctr">
                <a:solidFill>
                  <a:srgbClr val="727CA3">
                    <a:satMod val="150000"/>
                  </a:srgbClr>
                </a:solidFill>
                <a:prstDash val="solid"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80304C"/>
              </a:solidFill>
              <a:ln w="9525" cap="flat" cmpd="sng" algn="ctr">
                <a:solidFill>
                  <a:srgbClr val="83A187">
                    <a:satMod val="150000"/>
                  </a:srgbClr>
                </a:solidFill>
                <a:prstDash val="solid"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413128"/>
              </a:solidFill>
              <a:ln w="9525" cap="flat" cmpd="sng" algn="ctr">
                <a:solidFill>
                  <a:srgbClr val="FBE39D">
                    <a:satMod val="150000"/>
                  </a:srgbClr>
                </a:solidFill>
                <a:prstDash val="solid"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4B2F5E"/>
              </a:solidFill>
              <a:ln w="9525" cap="flat" cmpd="sng" algn="ctr">
                <a:solidFill>
                  <a:srgbClr val="9FB8CD">
                    <a:satMod val="150000"/>
                  </a:srgbClr>
                </a:solidFill>
                <a:prstDash val="solid"/>
              </a:ln>
              <a:effectLst/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3.58 (3.60)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3.56 (3.49)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3.56 (3.62)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3.50 (3.34)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White/Cauc</c:v>
                </c:pt>
                <c:pt idx="1">
                  <c:v>All Non-white</c:v>
                </c:pt>
                <c:pt idx="2">
                  <c:v>Asian/Asian Amer</c:v>
                </c:pt>
                <c:pt idx="3">
                  <c:v>Black/Af Amer</c:v>
                </c:pt>
              </c:strCache>
            </c:strRef>
          </c:cat>
          <c:val>
            <c:numRef>
              <c:f>Sheet1!$B$2:$B$5</c:f>
              <c:numCache>
                <c:formatCode>###0.00</c:formatCode>
                <c:ptCount val="4"/>
                <c:pt idx="0">
                  <c:v>3.5771926215123933</c:v>
                </c:pt>
                <c:pt idx="1">
                  <c:v>3.5647952825004485</c:v>
                </c:pt>
                <c:pt idx="2">
                  <c:v>3.556719110129408</c:v>
                </c:pt>
                <c:pt idx="3">
                  <c:v>3.4969470391020607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152189568"/>
        <c:axId val="152195456"/>
      </c:barChart>
      <c:catAx>
        <c:axId val="152189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152195456"/>
        <c:crosses val="autoZero"/>
        <c:auto val="1"/>
        <c:lblAlgn val="ctr"/>
        <c:lblOffset val="100"/>
        <c:noMultiLvlLbl val="0"/>
      </c:catAx>
      <c:valAx>
        <c:axId val="152195456"/>
        <c:scaling>
          <c:orientation val="minMax"/>
          <c:max val="4"/>
          <c:min val="0"/>
        </c:scaling>
        <c:delete val="0"/>
        <c:axPos val="l"/>
        <c:numFmt formatCode="#,##0.00" sourceLinked="0"/>
        <c:majorTickMark val="out"/>
        <c:minorTickMark val="none"/>
        <c:tickLblPos val="nextTo"/>
        <c:crossAx val="152189568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927439751849202"/>
          <c:y val="6.2210862636505937E-2"/>
          <c:w val="0.89072560248150789"/>
          <c:h val="0.9377891373634941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Sheet1!$A$2:$A$6</c:f>
              <c:numCache>
                <c:formatCode>@</c:formatCode>
                <c:ptCount val="5"/>
                <c:pt idx="0" formatCode="General">
                  <c:v>2013</c:v>
                </c:pt>
                <c:pt idx="1">
                  <c:v>2012</c:v>
                </c:pt>
                <c:pt idx="2">
                  <c:v>2011</c:v>
                </c:pt>
                <c:pt idx="3" formatCode="General">
                  <c:v>2010</c:v>
                </c:pt>
                <c:pt idx="4" formatCode="General">
                  <c:v>2009</c:v>
                </c:pt>
              </c:numCache>
            </c:numRef>
          </c:cat>
          <c:val>
            <c:numRef>
              <c:f>Sheet1!$B$2:$B$6</c:f>
              <c:numCache>
                <c:formatCode>0%</c:formatCode>
                <c:ptCount val="5"/>
                <c:pt idx="0" formatCode="###0%">
                  <c:v>0.42256986250944067</c:v>
                </c:pt>
                <c:pt idx="1">
                  <c:v>0.40007695416400046</c:v>
                </c:pt>
                <c:pt idx="2">
                  <c:v>0.4653465346534621</c:v>
                </c:pt>
                <c:pt idx="3">
                  <c:v>0.4131301162187585</c:v>
                </c:pt>
                <c:pt idx="4">
                  <c:v>0.4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Sheet1!$A$2:$A$6</c:f>
              <c:numCache>
                <c:formatCode>@</c:formatCode>
                <c:ptCount val="5"/>
                <c:pt idx="0" formatCode="General">
                  <c:v>2013</c:v>
                </c:pt>
                <c:pt idx="1">
                  <c:v>2012</c:v>
                </c:pt>
                <c:pt idx="2">
                  <c:v>2011</c:v>
                </c:pt>
                <c:pt idx="3" formatCode="General">
                  <c:v>2010</c:v>
                </c:pt>
                <c:pt idx="4" formatCode="General">
                  <c:v>2009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2"/>
            </a:solidFill>
            <a:ln w="1714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Sheet1!$A$2:$A$6</c:f>
              <c:numCache>
                <c:formatCode>@</c:formatCode>
                <c:ptCount val="5"/>
                <c:pt idx="0" formatCode="General">
                  <c:v>2013</c:v>
                </c:pt>
                <c:pt idx="1">
                  <c:v>2012</c:v>
                </c:pt>
                <c:pt idx="2">
                  <c:v>2011</c:v>
                </c:pt>
                <c:pt idx="3" formatCode="General">
                  <c:v>2010</c:v>
                </c:pt>
                <c:pt idx="4" formatCode="General">
                  <c:v>2009</c:v>
                </c:pt>
              </c:numCache>
            </c:numRef>
          </c:cat>
          <c:val>
            <c:numRef>
              <c:f>Sheet1!$D$2:$D$6</c:f>
              <c:numCache>
                <c:formatCode>###0%</c:formatCode>
                <c:ptCount val="5"/>
                <c:pt idx="0">
                  <c:v>0.45595464390045498</c:v>
                </c:pt>
                <c:pt idx="1">
                  <c:v>0.46703768308628701</c:v>
                </c:pt>
                <c:pt idx="2">
                  <c:v>0.42079207920791789</c:v>
                </c:pt>
                <c:pt idx="3">
                  <c:v>0.47886515357653453</c:v>
                </c:pt>
                <c:pt idx="4">
                  <c:v>0.49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 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Sheet1!$A$2:$A$6</c:f>
              <c:numCache>
                <c:formatCode>@</c:formatCode>
                <c:ptCount val="5"/>
                <c:pt idx="0" formatCode="General">
                  <c:v>2013</c:v>
                </c:pt>
                <c:pt idx="1">
                  <c:v>2012</c:v>
                </c:pt>
                <c:pt idx="2">
                  <c:v>2011</c:v>
                </c:pt>
                <c:pt idx="3" formatCode="General">
                  <c:v>2010</c:v>
                </c:pt>
                <c:pt idx="4" formatCode="General">
                  <c:v>2009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 or lower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Sheet1!$A$2:$A$6</c:f>
              <c:numCache>
                <c:formatCode>@</c:formatCode>
                <c:ptCount val="5"/>
                <c:pt idx="0" formatCode="General">
                  <c:v>2013</c:v>
                </c:pt>
                <c:pt idx="1">
                  <c:v>2012</c:v>
                </c:pt>
                <c:pt idx="2">
                  <c:v>2011</c:v>
                </c:pt>
                <c:pt idx="3" formatCode="General">
                  <c:v>2010</c:v>
                </c:pt>
                <c:pt idx="4" formatCode="General">
                  <c:v>2009</c:v>
                </c:pt>
              </c:numCache>
            </c:numRef>
          </c:cat>
          <c:val>
            <c:numRef>
              <c:f>Sheet1!$F$2:$F$6</c:f>
              <c:numCache>
                <c:formatCode>###0%</c:formatCode>
                <c:ptCount val="5"/>
                <c:pt idx="0">
                  <c:v>0.12147549359010429</c:v>
                </c:pt>
                <c:pt idx="1">
                  <c:v>0.13288536274971266</c:v>
                </c:pt>
                <c:pt idx="2">
                  <c:v>0.11386138613861319</c:v>
                </c:pt>
                <c:pt idx="3">
                  <c:v>0.10800473020470951</c:v>
                </c:pt>
                <c:pt idx="4">
                  <c:v>0.10999999999999999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Sheet1!$A$2:$A$6</c:f>
              <c:numCache>
                <c:formatCode>@</c:formatCode>
                <c:ptCount val="5"/>
                <c:pt idx="0" formatCode="General">
                  <c:v>2013</c:v>
                </c:pt>
                <c:pt idx="1">
                  <c:v>2012</c:v>
                </c:pt>
                <c:pt idx="2">
                  <c:v>2011</c:v>
                </c:pt>
                <c:pt idx="3" formatCode="General">
                  <c:v>2010</c:v>
                </c:pt>
                <c:pt idx="4" formatCode="General">
                  <c:v>2009</c:v>
                </c:pt>
              </c:numCache>
            </c:numRef>
          </c:cat>
          <c:val>
            <c:numRef>
              <c:f>Sheet1!$G$2:$G$6</c:f>
              <c:numCache>
                <c:formatCode>0.0</c:formatCode>
                <c:ptCount val="5"/>
                <c:pt idx="0" formatCode="###0.0">
                  <c:v>3.315855000454333</c:v>
                </c:pt>
                <c:pt idx="1">
                  <c:v>3.2476118098776809</c:v>
                </c:pt>
                <c:pt idx="2">
                  <c:v>3.3609022556390791</c:v>
                </c:pt>
                <c:pt idx="3">
                  <c:v>3.2920648793703768</c:v>
                </c:pt>
                <c:pt idx="4">
                  <c:v>3.28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"/>
        <c:overlap val="100"/>
        <c:axId val="33172096"/>
        <c:axId val="33186176"/>
      </c:barChart>
      <c:catAx>
        <c:axId val="3317209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3186176"/>
        <c:crosses val="autoZero"/>
        <c:auto val="1"/>
        <c:lblAlgn val="ctr"/>
        <c:lblOffset val="100"/>
        <c:noMultiLvlLbl val="0"/>
      </c:catAx>
      <c:valAx>
        <c:axId val="33186176"/>
        <c:scaling>
          <c:orientation val="minMax"/>
          <c:max val="1.10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extTo"/>
        <c:crossAx val="33172096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17511994468433381"/>
          <c:y val="0"/>
          <c:w val="0.64976011063133232"/>
          <c:h val="7.47547729789899E-2"/>
        </c:manualLayout>
      </c:layout>
      <c:overlay val="0"/>
      <c:txPr>
        <a:bodyPr/>
        <a:lstStyle/>
        <a:p>
          <a:pPr>
            <a:defRPr sz="1600" spc="0" baseline="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6271153325565246"/>
          <c:y val="7.7076665819998308E-2"/>
          <c:w val="0.83728846674434743"/>
          <c:h val="0.9229233341800017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rgbClr val="126091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Sheet1!$B$2:$B$5</c:f>
              <c:numCache>
                <c:formatCode>###0%</c:formatCode>
                <c:ptCount val="4"/>
                <c:pt idx="0">
                  <c:v>0.52738878836926506</c:v>
                </c:pt>
                <c:pt idx="1">
                  <c:v>0.5168146705913893</c:v>
                </c:pt>
                <c:pt idx="2">
                  <c:v>0.51714041888828066</c:v>
                </c:pt>
                <c:pt idx="3">
                  <c:v>0.58522062487210713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88AFC8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Sheet1!$C$2:$C$5</c:f>
              <c:numCache>
                <c:formatCode>###0%</c:formatCode>
                <c:ptCount val="4"/>
                <c:pt idx="0">
                  <c:v>0.35781296743357499</c:v>
                </c:pt>
                <c:pt idx="1">
                  <c:v>0.31871999385002542</c:v>
                </c:pt>
                <c:pt idx="2">
                  <c:v>0.32819739043325746</c:v>
                </c:pt>
                <c:pt idx="3">
                  <c:v>0.28824762375992719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solidFill>
              <a:srgbClr val="80304C"/>
            </a:solidFill>
            <a:ln w="38100" cap="flat" cmpd="sng" algn="ctr">
              <a:noFill/>
              <a:prstDash val="solid"/>
            </a:ln>
            <a:effectLst/>
          </c:spPr>
          <c:invertIfNegative val="0"/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Sheet1!$D$2:$D$5</c:f>
              <c:numCache>
                <c:formatCode>0%</c:formatCode>
                <c:ptCount val="4"/>
                <c:pt idx="0">
                  <c:v>0.11479824419717254</c:v>
                </c:pt>
                <c:pt idx="1">
                  <c:v>0.1644653355585837</c:v>
                </c:pt>
                <c:pt idx="2">
                  <c:v>0.15466218182877153</c:v>
                </c:pt>
                <c:pt idx="3">
                  <c:v>0.12653166613737038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Sheet1!$E$2:$E$5</c:f>
              <c:numCache>
                <c:formatCode>#,##0.0</c:formatCode>
                <c:ptCount val="4"/>
                <c:pt idx="0" formatCode="###0.0">
                  <c:v>3.405855604035779</c:v>
                </c:pt>
                <c:pt idx="1">
                  <c:v>3.3592090439355355</c:v>
                </c:pt>
                <c:pt idx="2">
                  <c:v>3.3605801806335025</c:v>
                </c:pt>
                <c:pt idx="3">
                  <c:v>3.4597361129757522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overlap val="100"/>
        <c:axId val="152717184"/>
        <c:axId val="152718720"/>
      </c:barChart>
      <c:catAx>
        <c:axId val="15271718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52718720"/>
        <c:crosses val="autoZero"/>
        <c:auto val="1"/>
        <c:lblAlgn val="ctr"/>
        <c:lblOffset val="100"/>
        <c:noMultiLvlLbl val="0"/>
      </c:catAx>
      <c:valAx>
        <c:axId val="152718720"/>
        <c:scaling>
          <c:orientation val="minMax"/>
          <c:max val="1.12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one"/>
        <c:crossAx val="152717184"/>
        <c:crosses val="autoZero"/>
        <c:crossBetween val="between"/>
      </c:valAx>
    </c:plotArea>
    <c:legend>
      <c:legendPos val="t"/>
      <c:legendEntry>
        <c:idx val="3"/>
        <c:delete val="1"/>
      </c:legendEntry>
      <c:layout>
        <c:manualLayout>
          <c:xMode val="edge"/>
          <c:yMode val="edge"/>
          <c:x val="0.16239975047962055"/>
          <c:y val="1.6129032258064516E-2"/>
          <c:w val="0.75292845120817298"/>
          <c:h val="7.461074422148844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6484457940515282"/>
          <c:y val="7.7642451951570574E-2"/>
          <c:w val="0.83515542059484715"/>
          <c:h val="0.90948247396494797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rgbClr val="126091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Central Link Light Rail</c:v>
                </c:pt>
                <c:pt idx="1">
                  <c:v>Sounder Rail</c:v>
                </c:pt>
                <c:pt idx="2">
                  <c:v>Tacoma Link Light Rail</c:v>
                </c:pt>
                <c:pt idx="3">
                  <c:v>Express Bus</c:v>
                </c:pt>
              </c:strCache>
            </c:strRef>
          </c:cat>
          <c:val>
            <c:numRef>
              <c:f>Sheet1!$B$2:$B$5</c:f>
              <c:numCache>
                <c:formatCode>###0%</c:formatCode>
                <c:ptCount val="4"/>
                <c:pt idx="0">
                  <c:v>0.64597033956107996</c:v>
                </c:pt>
                <c:pt idx="1">
                  <c:v>0.64136428429089121</c:v>
                </c:pt>
                <c:pt idx="2">
                  <c:v>0.61165048543689449</c:v>
                </c:pt>
                <c:pt idx="3">
                  <c:v>0.43196963395441884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88AFC8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Central Link Light Rail</c:v>
                </c:pt>
                <c:pt idx="1">
                  <c:v>Sounder Rail</c:v>
                </c:pt>
                <c:pt idx="2">
                  <c:v>Tacoma Link Light Rail</c:v>
                </c:pt>
                <c:pt idx="3">
                  <c:v>Express Bus</c:v>
                </c:pt>
              </c:strCache>
            </c:strRef>
          </c:cat>
          <c:val>
            <c:numRef>
              <c:f>Sheet1!$C$2:$C$5</c:f>
              <c:numCache>
                <c:formatCode>###0%</c:formatCode>
                <c:ptCount val="4"/>
                <c:pt idx="0">
                  <c:v>0.28080407478067326</c:v>
                </c:pt>
                <c:pt idx="1">
                  <c:v>0.26330498739316754</c:v>
                </c:pt>
                <c:pt idx="2">
                  <c:v>0.34951456310679641</c:v>
                </c:pt>
                <c:pt idx="3">
                  <c:v>0.42068838979891199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solidFill>
              <a:srgbClr val="80304C"/>
            </a:solidFill>
            <a:ln w="38100" cap="flat" cmpd="sng" algn="ctr">
              <a:noFill/>
              <a:prstDash val="solid"/>
            </a:ln>
            <a:effectLst/>
          </c:spPr>
          <c:invertIfNegative val="0"/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Central Link Light Rail</c:v>
                </c:pt>
                <c:pt idx="1">
                  <c:v>Sounder Rail</c:v>
                </c:pt>
                <c:pt idx="2">
                  <c:v>Tacoma Link Light Rail</c:v>
                </c:pt>
                <c:pt idx="3">
                  <c:v>Express Bus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7.3225585658248493E-2</c:v>
                </c:pt>
                <c:pt idx="1">
                  <c:v>9.5330728315945301E-2</c:v>
                </c:pt>
                <c:pt idx="2">
                  <c:v>3.8834951456310718E-2</c:v>
                </c:pt>
                <c:pt idx="3">
                  <c:v>0.14734197624666903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Central Link Light Rail</c:v>
                </c:pt>
                <c:pt idx="1">
                  <c:v>Sounder Rail</c:v>
                </c:pt>
                <c:pt idx="2">
                  <c:v>Tacoma Link Light Rail</c:v>
                </c:pt>
                <c:pt idx="3">
                  <c:v>Express Bus</c:v>
                </c:pt>
              </c:strCache>
            </c:strRef>
          </c:cat>
          <c:val>
            <c:numRef>
              <c:f>Sheet1!$E$2:$E$5</c:f>
              <c:numCache>
                <c:formatCode>###0.0</c:formatCode>
                <c:ptCount val="4"/>
                <c:pt idx="0">
                  <c:v>3.5729188214639849</c:v>
                </c:pt>
                <c:pt idx="1">
                  <c:v>3.5427321188646306</c:v>
                </c:pt>
                <c:pt idx="2">
                  <c:v>3.5728155339805823</c:v>
                </c:pt>
                <c:pt idx="3">
                  <c:v>3.2728845587710644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overlap val="100"/>
        <c:axId val="152799488"/>
        <c:axId val="152809472"/>
      </c:barChart>
      <c:catAx>
        <c:axId val="15279948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52809472"/>
        <c:crosses val="autoZero"/>
        <c:auto val="1"/>
        <c:lblAlgn val="ctr"/>
        <c:lblOffset val="100"/>
        <c:noMultiLvlLbl val="0"/>
      </c:catAx>
      <c:valAx>
        <c:axId val="152809472"/>
        <c:scaling>
          <c:orientation val="minMax"/>
          <c:max val="1.12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one"/>
        <c:crossAx val="152799488"/>
        <c:crosses val="autoZero"/>
        <c:crossBetween val="between"/>
      </c:valAx>
    </c:plotArea>
    <c:legend>
      <c:legendPos val="t"/>
      <c:legendEntry>
        <c:idx val="3"/>
        <c:delete val="1"/>
      </c:legendEntry>
      <c:layout>
        <c:manualLayout>
          <c:xMode val="edge"/>
          <c:yMode val="edge"/>
          <c:x val="0.16389451879053235"/>
          <c:y val="1.6129032258064516E-2"/>
          <c:w val="0.75741275614090842"/>
          <c:h val="7.461074422148844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Sounder Riders Only</a:t>
            </a:r>
            <a:endParaRPr lang="en-US" dirty="0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0.16397749608653178"/>
          <c:y val="0.16688361220472442"/>
          <c:w val="0.83602250391346822"/>
          <c:h val="0.8331163877952756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rgbClr val="126091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</c:numCache>
            </c:numRef>
          </c:cat>
          <c:val>
            <c:numRef>
              <c:f>Sheet1!$B$2:$B$4</c:f>
              <c:numCache>
                <c:formatCode>###0%</c:formatCode>
                <c:ptCount val="3"/>
                <c:pt idx="0">
                  <c:v>0.76641453328629472</c:v>
                </c:pt>
                <c:pt idx="1">
                  <c:v>0.77514892764840992</c:v>
                </c:pt>
                <c:pt idx="2">
                  <c:v>0.6711887688220376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88AFC8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</c:numCache>
            </c:numRef>
          </c:cat>
          <c:val>
            <c:numRef>
              <c:f>Sheet1!$C$2:$C$4</c:f>
              <c:numCache>
                <c:formatCode>###0%</c:formatCode>
                <c:ptCount val="3"/>
                <c:pt idx="0">
                  <c:v>0.10203992734210018</c:v>
                </c:pt>
                <c:pt idx="1">
                  <c:v>0.11246355299049879</c:v>
                </c:pt>
                <c:pt idx="2">
                  <c:v>0.16495938044596872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solidFill>
              <a:srgbClr val="80304C"/>
            </a:solidFill>
            <a:ln w="38100" cap="flat" cmpd="sng" algn="ctr">
              <a:noFill/>
              <a:prstDash val="solid"/>
            </a:ln>
            <a:effectLst/>
          </c:spPr>
          <c:invertIfNegative val="0"/>
          <c:dPt>
            <c:idx val="3"/>
            <c:invertIfNegative val="0"/>
            <c:bubble3D val="0"/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0.13154553937160929</c:v>
                </c:pt>
                <c:pt idx="1">
                  <c:v>0.11238751936109112</c:v>
                </c:pt>
                <c:pt idx="2">
                  <c:v>0.16385185073199426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3.8</a:t>
                    </a:r>
                    <a:endParaRPr lang="en-US"/>
                  </a:p>
                </c:rich>
              </c:tx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</c:numCache>
            </c:numRef>
          </c:cat>
          <c:val>
            <c:numRef>
              <c:f>Sheet1!$E$2:$E$4</c:f>
              <c:numCache>
                <c:formatCode>###0.0</c:formatCode>
                <c:ptCount val="3"/>
                <c:pt idx="0">
                  <c:v>3.5427321188646306</c:v>
                </c:pt>
                <c:pt idx="1">
                  <c:v>3.791102587694847</c:v>
                </c:pt>
                <c:pt idx="2">
                  <c:v>3.6552519009073214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overlap val="100"/>
        <c:axId val="152919040"/>
        <c:axId val="152937216"/>
      </c:barChart>
      <c:catAx>
        <c:axId val="15291904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52937216"/>
        <c:crosses val="autoZero"/>
        <c:auto val="1"/>
        <c:lblAlgn val="ctr"/>
        <c:lblOffset val="100"/>
        <c:noMultiLvlLbl val="0"/>
      </c:catAx>
      <c:valAx>
        <c:axId val="152937216"/>
        <c:scaling>
          <c:orientation val="minMax"/>
          <c:max val="1.12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one"/>
        <c:crossAx val="152919040"/>
        <c:crosses val="autoZero"/>
        <c:crossBetween val="between"/>
      </c:valAx>
    </c:plotArea>
    <c:legend>
      <c:legendPos val="t"/>
      <c:legendEntry>
        <c:idx val="3"/>
        <c:delete val="1"/>
      </c:legendEntry>
      <c:layout>
        <c:manualLayout>
          <c:xMode val="edge"/>
          <c:yMode val="edge"/>
          <c:x val="0.16389451879053235"/>
          <c:y val="0.10416666666666667"/>
          <c:w val="0.75741275614090842"/>
          <c:h val="7.2279158464566923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972106895728946"/>
          <c:y val="0.12114976699341155"/>
          <c:w val="0.8902789310427105"/>
          <c:h val="0.8757936296098589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Better</c:v>
                </c:pt>
              </c:strCache>
            </c:strRef>
          </c:tx>
          <c:spPr>
            <a:solidFill>
              <a:srgbClr val="126091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Sheet1!$B$2:$B$5</c:f>
              <c:numCache>
                <c:formatCode>#,##0%</c:formatCode>
                <c:ptCount val="4"/>
                <c:pt idx="0">
                  <c:v>0.11167039687543615</c:v>
                </c:pt>
                <c:pt idx="1">
                  <c:v>0.12695486545163365</c:v>
                </c:pt>
                <c:pt idx="2">
                  <c:v>0.11323935689014157</c:v>
                </c:pt>
                <c:pt idx="3">
                  <c:v>0.26335047111823628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 change/DK</c:v>
                </c:pt>
              </c:strCache>
            </c:strRef>
          </c:tx>
          <c:spPr>
            <a:solidFill>
              <a:srgbClr val="A5A5A5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Sheet1!$C$2:$C$5</c:f>
              <c:numCache>
                <c:formatCode>#,##0%</c:formatCode>
                <c:ptCount val="4"/>
                <c:pt idx="0">
                  <c:v>0.81523430833126009</c:v>
                </c:pt>
                <c:pt idx="1">
                  <c:v>0.80574821441324262</c:v>
                </c:pt>
                <c:pt idx="2">
                  <c:v>0.82281941574455808</c:v>
                </c:pt>
                <c:pt idx="3">
                  <c:v>0.66896867035421415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Worse</c:v>
                </c:pt>
              </c:strCache>
            </c:strRef>
          </c:tx>
          <c:spPr>
            <a:solidFill>
              <a:srgbClr val="80304C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Sheet1!$D$2:$D$5</c:f>
              <c:numCache>
                <c:formatCode>###0%</c:formatCode>
                <c:ptCount val="4"/>
                <c:pt idx="0">
                  <c:v>7.3095294793312796E-2</c:v>
                </c:pt>
                <c:pt idx="1">
                  <c:v>6.7296920135121882E-2</c:v>
                </c:pt>
                <c:pt idx="2" formatCode="#,##0%">
                  <c:v>6.3941218515616113E-2</c:v>
                </c:pt>
                <c:pt idx="3" formatCode="#,##0%">
                  <c:v>6.7680771534782608E-2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100"/>
        <c:axId val="153123456"/>
        <c:axId val="153149824"/>
      </c:barChart>
      <c:catAx>
        <c:axId val="15312345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53149824"/>
        <c:crosses val="autoZero"/>
        <c:auto val="1"/>
        <c:lblAlgn val="ctr"/>
        <c:lblOffset val="100"/>
        <c:noMultiLvlLbl val="0"/>
      </c:catAx>
      <c:valAx>
        <c:axId val="153149824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5312345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9854438081603445"/>
          <c:y val="2.369382398628744E-2"/>
          <c:w val="0.65442638988308277"/>
          <c:h val="0.1192209009588087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7903925077547125"/>
          <c:y val="0.11965078517727656"/>
          <c:w val="0.82096074922452877"/>
          <c:h val="0.8757936296098589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Better</c:v>
                </c:pt>
              </c:strCache>
            </c:strRef>
          </c:tx>
          <c:spPr>
            <a:solidFill>
              <a:srgbClr val="126091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Express Bus</c:v>
                </c:pt>
                <c:pt idx="1">
                  <c:v>Central Link</c:v>
                </c:pt>
                <c:pt idx="2">
                  <c:v>Sounder</c:v>
                </c:pt>
                <c:pt idx="3">
                  <c:v>Tacoma Link </c:v>
                </c:pt>
              </c:strCache>
            </c:strRef>
          </c:cat>
          <c:val>
            <c:numRef>
              <c:f>Sheet1!$B$2:$B$5</c:f>
              <c:numCache>
                <c:formatCode>###0%</c:formatCode>
                <c:ptCount val="4"/>
                <c:pt idx="0">
                  <c:v>0.10418052785158689</c:v>
                </c:pt>
                <c:pt idx="1">
                  <c:v>0.10147733468873028</c:v>
                </c:pt>
                <c:pt idx="2">
                  <c:v>0.13368604228159625</c:v>
                </c:pt>
                <c:pt idx="3">
                  <c:v>7.7669902912621436E-2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 change/DK</c:v>
                </c:pt>
              </c:strCache>
            </c:strRef>
          </c:tx>
          <c:spPr>
            <a:solidFill>
              <a:srgbClr val="A5A5A5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Express Bus</c:v>
                </c:pt>
                <c:pt idx="1">
                  <c:v>Central Link</c:v>
                </c:pt>
                <c:pt idx="2">
                  <c:v>Sounder</c:v>
                </c:pt>
                <c:pt idx="3">
                  <c:v>Tacoma Link </c:v>
                </c:pt>
              </c:strCache>
            </c:strRef>
          </c:cat>
          <c:val>
            <c:numRef>
              <c:f>Sheet1!$C$2:$C$5</c:f>
              <c:numCache>
                <c:formatCode>###0%</c:formatCode>
                <c:ptCount val="4"/>
                <c:pt idx="0">
                  <c:v>0.81180261518365793</c:v>
                </c:pt>
                <c:pt idx="1">
                  <c:v>0.8697900845253721</c:v>
                </c:pt>
                <c:pt idx="2">
                  <c:v>0.74639111964300831</c:v>
                </c:pt>
                <c:pt idx="3">
                  <c:v>0.91262135922330223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Worse</c:v>
                </c:pt>
              </c:strCache>
            </c:strRef>
          </c:tx>
          <c:spPr>
            <a:solidFill>
              <a:srgbClr val="80304C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Express Bus</c:v>
                </c:pt>
                <c:pt idx="1">
                  <c:v>Central Link</c:v>
                </c:pt>
                <c:pt idx="2">
                  <c:v>Sounder</c:v>
                </c:pt>
                <c:pt idx="3">
                  <c:v>Tacoma Link </c:v>
                </c:pt>
              </c:strCache>
            </c:strRef>
          </c:cat>
          <c:val>
            <c:numRef>
              <c:f>Sheet1!$D$2:$D$5</c:f>
              <c:numCache>
                <c:formatCode>###0%</c:formatCode>
                <c:ptCount val="4"/>
                <c:pt idx="0">
                  <c:v>8.4016856964754916E-2</c:v>
                </c:pt>
                <c:pt idx="1">
                  <c:v>2.8732580785899482E-2</c:v>
                </c:pt>
                <c:pt idx="2">
                  <c:v>0.11992283807539912</c:v>
                </c:pt>
                <c:pt idx="3">
                  <c:v>9.7087378640776795E-3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100"/>
        <c:axId val="153183744"/>
        <c:axId val="153185280"/>
      </c:barChart>
      <c:catAx>
        <c:axId val="15318374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crossAx val="153185280"/>
        <c:crosses val="autoZero"/>
        <c:auto val="1"/>
        <c:lblAlgn val="ctr"/>
        <c:lblOffset val="100"/>
        <c:noMultiLvlLbl val="0"/>
      </c:catAx>
      <c:valAx>
        <c:axId val="153185280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53183744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467877326145045"/>
          <c:y val="0.31170131233595799"/>
          <c:w val="0.74580170721903005"/>
          <c:h val="0.6682986876640422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well</c:v>
                </c:pt>
              </c:strCache>
            </c:strRef>
          </c:tx>
          <c:spPr>
            <a:solidFill>
              <a:srgbClr val="126091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Sheet1!$B$2</c:f>
              <c:numCache>
                <c:formatCode>###0%</c:formatCode>
                <c:ptCount val="1"/>
                <c:pt idx="0">
                  <c:v>0.50771486398506627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Somewhat well</c:v>
                </c:pt>
              </c:strCache>
            </c:strRef>
          </c:tx>
          <c:spPr>
            <a:solidFill>
              <a:srgbClr val="88AFC8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Sheet1!$C$2</c:f>
              <c:numCache>
                <c:formatCode>###0%</c:formatCode>
                <c:ptCount val="1"/>
                <c:pt idx="0">
                  <c:v>0.29102737718407645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Not well/ Don't know</c:v>
                </c:pt>
              </c:strCache>
            </c:strRef>
          </c:tx>
          <c:spPr>
            <a:solidFill>
              <a:srgbClr val="80304C"/>
            </a:solidFill>
            <a:ln w="38100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Sheet1!$D$2</c:f>
              <c:numCache>
                <c:formatCode>0%</c:formatCode>
                <c:ptCount val="1"/>
                <c:pt idx="0">
                  <c:v>0.20125775883085942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153268224"/>
        <c:axId val="153269760"/>
      </c:barChart>
      <c:catAx>
        <c:axId val="153268224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crossAx val="153269760"/>
        <c:crosses val="autoZero"/>
        <c:auto val="1"/>
        <c:lblAlgn val="ctr"/>
        <c:lblOffset val="100"/>
        <c:noMultiLvlLbl val="0"/>
      </c:catAx>
      <c:valAx>
        <c:axId val="153269760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5326822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780586886098697"/>
          <c:y val="0.04"/>
          <c:w val="0.76400274290038073"/>
          <c:h val="0.1850346456692913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3068987936141011"/>
          <c:y val="0.24008398950131232"/>
          <c:w val="0.76931012063858994"/>
          <c:h val="0.6313490813648295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easy</c:v>
                </c:pt>
              </c:strCache>
            </c:strRef>
          </c:tx>
          <c:spPr>
            <a:solidFill>
              <a:srgbClr val="126091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Sheet1!$B$2</c:f>
              <c:numCache>
                <c:formatCode>###0%</c:formatCode>
                <c:ptCount val="1"/>
                <c:pt idx="0">
                  <c:v>0.81535360621828001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Somewhat easy</c:v>
                </c:pt>
              </c:strCache>
            </c:strRef>
          </c:tx>
          <c:spPr>
            <a:solidFill>
              <a:srgbClr val="88AFC8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Sheet1!$C$2</c:f>
              <c:numCache>
                <c:formatCode>###0%</c:formatCode>
                <c:ptCount val="1"/>
                <c:pt idx="0">
                  <c:v>0.12205112725019544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Difficult/ Don't know</c:v>
                </c:pt>
              </c:strCache>
            </c:strRef>
          </c:tx>
          <c:spPr>
            <a:solidFill>
              <a:srgbClr val="80304C"/>
            </a:solidFill>
            <a:ln w="42500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Sheet1!$D$2</c:f>
              <c:numCache>
                <c:formatCode>0%</c:formatCode>
                <c:ptCount val="1"/>
                <c:pt idx="0">
                  <c:v>6.2595266531524849E-2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6"/>
        <c:overlap val="100"/>
        <c:axId val="153681920"/>
        <c:axId val="153683456"/>
      </c:barChart>
      <c:catAx>
        <c:axId val="15368192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noFill/>
          </a:ln>
        </c:spPr>
        <c:crossAx val="153683456"/>
        <c:crosses val="autoZero"/>
        <c:auto val="1"/>
        <c:lblAlgn val="ctr"/>
        <c:lblOffset val="100"/>
        <c:noMultiLvlLbl val="0"/>
      </c:catAx>
      <c:valAx>
        <c:axId val="153683456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5368192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7983950974018156"/>
          <c:y val="3.3333333333333333E-2"/>
          <c:w val="0.77793565941871934"/>
          <c:h val="0.15419553805774278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5333049585018"/>
          <c:y val="0.16786176727909011"/>
          <c:w val="0.77346669504149823"/>
          <c:h val="0.8035713035870516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helpful</c:v>
                </c:pt>
              </c:strCache>
            </c:strRef>
          </c:tx>
          <c:spPr>
            <a:solidFill>
              <a:srgbClr val="126091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Sheet1!$B$2</c:f>
              <c:numCache>
                <c:formatCode>###0%</c:formatCode>
                <c:ptCount val="1"/>
                <c:pt idx="0">
                  <c:v>0.56857881802884525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Somewhat helpful</c:v>
                </c:pt>
              </c:strCache>
            </c:strRef>
          </c:tx>
          <c:spPr>
            <a:solidFill>
              <a:srgbClr val="88AFC8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Sheet1!$C$2</c:f>
              <c:numCache>
                <c:formatCode>###0%</c:formatCode>
                <c:ptCount val="1"/>
                <c:pt idx="0">
                  <c:v>0.278445772001434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Not helpful/ Don't know</c:v>
                </c:pt>
              </c:strCache>
            </c:strRef>
          </c:tx>
          <c:spPr>
            <a:solidFill>
              <a:srgbClr val="80304C"/>
            </a:solidFill>
            <a:ln w="38100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Sheet1!$D$2</c:f>
              <c:numCache>
                <c:formatCode>0%</c:formatCode>
                <c:ptCount val="1"/>
                <c:pt idx="0">
                  <c:v>0.14213241665924081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6"/>
        <c:overlap val="100"/>
        <c:axId val="153496960"/>
        <c:axId val="153502848"/>
      </c:barChart>
      <c:catAx>
        <c:axId val="15349696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noFill/>
          </a:ln>
        </c:spPr>
        <c:crossAx val="153502848"/>
        <c:crosses val="autoZero"/>
        <c:auto val="1"/>
        <c:lblAlgn val="ctr"/>
        <c:lblOffset val="100"/>
        <c:noMultiLvlLbl val="0"/>
      </c:catAx>
      <c:valAx>
        <c:axId val="15350284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5349696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7687072899671322"/>
          <c:y val="3.3333333333333333E-2"/>
          <c:w val="0.76187415762218913"/>
          <c:h val="0.15419553805774278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953630796150484"/>
          <c:y val="0.24999534200437135"/>
          <c:w val="0.77046369203849507"/>
          <c:h val="0.7490969460269687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helpful</c:v>
                </c:pt>
              </c:strCache>
            </c:strRef>
          </c:tx>
          <c:spPr>
            <a:solidFill>
              <a:srgbClr val="126091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Sheet1!$B$2</c:f>
              <c:numCache>
                <c:formatCode>###0%</c:formatCode>
                <c:ptCount val="1"/>
                <c:pt idx="0">
                  <c:v>0.50702153561515739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Somewhat helpful</c:v>
                </c:pt>
              </c:strCache>
            </c:strRef>
          </c:tx>
          <c:spPr>
            <a:solidFill>
              <a:srgbClr val="88AFC8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Sheet1!$C$2</c:f>
              <c:numCache>
                <c:formatCode>###0%</c:formatCode>
                <c:ptCount val="1"/>
                <c:pt idx="0">
                  <c:v>0.33729110763512388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Not helpful/ Don't know</c:v>
                </c:pt>
              </c:strCache>
            </c:strRef>
          </c:tx>
          <c:spPr>
            <a:solidFill>
              <a:srgbClr val="80304C"/>
            </a:solidFill>
            <a:ln w="38100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Sheet1!$D$2</c:f>
              <c:numCache>
                <c:formatCode>#,##0%</c:formatCode>
                <c:ptCount val="1"/>
                <c:pt idx="0">
                  <c:v>0.15568735674972084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6"/>
        <c:overlap val="100"/>
        <c:axId val="153451904"/>
        <c:axId val="153474176"/>
      </c:barChart>
      <c:catAx>
        <c:axId val="15345190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noFill/>
          </a:ln>
        </c:spPr>
        <c:crossAx val="153474176"/>
        <c:crosses val="autoZero"/>
        <c:auto val="1"/>
        <c:lblAlgn val="ctr"/>
        <c:lblOffset val="100"/>
        <c:noMultiLvlLbl val="0"/>
      </c:catAx>
      <c:valAx>
        <c:axId val="153474176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5345190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8137523350121773"/>
          <c:y val="4.0860362659848742E-2"/>
          <c:w val="0.76337565912369054"/>
          <c:h val="0.18901456816709636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992913385826771"/>
          <c:y val="0.12405370482535837"/>
          <c:w val="0.88007086614173224"/>
          <c:h val="0.8037443973349486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Every trip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0</c:formatCode>
                <c:ptCount val="4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Sheet1!$B$2:$B$5</c:f>
              <c:numCache>
                <c:formatCode>0%</c:formatCode>
                <c:ptCount val="4"/>
                <c:pt idx="0">
                  <c:v>6.1760790775348309E-2</c:v>
                </c:pt>
                <c:pt idx="1">
                  <c:v>8.9571336016246367E-2</c:v>
                </c:pt>
                <c:pt idx="2" formatCode="###0%">
                  <c:v>4.7472069548457584E-2</c:v>
                </c:pt>
                <c:pt idx="3">
                  <c:v>0.14573005352588519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Most trips</c:v>
                </c:pt>
              </c:strCache>
            </c:strRef>
          </c:tx>
          <c:spPr>
            <a:solidFill>
              <a:schemeClr val="accent2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0</c:formatCode>
                <c:ptCount val="4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Sheet1!$C$2:$C$5</c:f>
              <c:numCache>
                <c:formatCode>0%</c:formatCode>
                <c:ptCount val="4"/>
                <c:pt idx="0">
                  <c:v>0.15074680052004635</c:v>
                </c:pt>
                <c:pt idx="1">
                  <c:v>0.24536681429938706</c:v>
                </c:pt>
                <c:pt idx="2" formatCode="###0%">
                  <c:v>0.19633749703953485</c:v>
                </c:pt>
                <c:pt idx="3">
                  <c:v>0.58184338657607659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Some trips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0</c:formatCode>
                <c:ptCount val="4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Sheet1!$D$2:$D$5</c:f>
              <c:numCache>
                <c:formatCode>0%</c:formatCode>
                <c:ptCount val="4"/>
                <c:pt idx="0">
                  <c:v>0.57751870928689464</c:v>
                </c:pt>
                <c:pt idx="1">
                  <c:v>0.4714835589756759</c:v>
                </c:pt>
                <c:pt idx="2" formatCode="###0%">
                  <c:v>0.57888412946009316</c:v>
                </c:pt>
                <c:pt idx="3">
                  <c:v>0.19914841630369665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Never/ DK</c:v>
                </c:pt>
              </c:strCache>
            </c:strRef>
          </c:tx>
          <c:spPr>
            <a:solidFill>
              <a:schemeClr val="accent5"/>
            </a:solidFill>
            <a:ln w="17145" cap="flat" cmpd="sng" algn="ctr">
              <a:solidFill>
                <a:schemeClr val="lt1">
                  <a:shade val="95000"/>
                  <a:alpha val="50000"/>
                  <a:satMod val="150000"/>
                </a:schemeClr>
              </a:solidFill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0</c:formatCode>
                <c:ptCount val="4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Sheet1!$E$2:$E$5</c:f>
              <c:numCache>
                <c:formatCode>0%</c:formatCode>
                <c:ptCount val="4"/>
                <c:pt idx="0">
                  <c:v>0.20997369941771277</c:v>
                </c:pt>
                <c:pt idx="1">
                  <c:v>0.19357829070869184</c:v>
                </c:pt>
                <c:pt idx="2">
                  <c:v>0.17730629849612489</c:v>
                </c:pt>
                <c:pt idx="3">
                  <c:v>7.3277840394774224E-2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53622400"/>
        <c:axId val="153620864"/>
      </c:barChart>
      <c:valAx>
        <c:axId val="153620864"/>
        <c:scaling>
          <c:orientation val="minMax"/>
          <c:max val="1"/>
        </c:scaling>
        <c:delete val="1"/>
        <c:axPos val="t"/>
        <c:numFmt formatCode="0%" sourceLinked="1"/>
        <c:majorTickMark val="out"/>
        <c:minorTickMark val="none"/>
        <c:tickLblPos val="none"/>
        <c:crossAx val="153622400"/>
        <c:crosses val="autoZero"/>
        <c:crossBetween val="between"/>
      </c:valAx>
      <c:catAx>
        <c:axId val="153622400"/>
        <c:scaling>
          <c:orientation val="maxMin"/>
        </c:scaling>
        <c:delete val="0"/>
        <c:axPos val="l"/>
        <c:numFmt formatCode="0" sourceLinked="1"/>
        <c:majorTickMark val="out"/>
        <c:minorTickMark val="none"/>
        <c:tickLblPos val="nextTo"/>
        <c:crossAx val="153620864"/>
        <c:crosses val="autoZero"/>
        <c:auto val="1"/>
        <c:lblAlgn val="ctr"/>
        <c:lblOffset val="100"/>
        <c:noMultiLvlLbl val="0"/>
      </c:catAx>
    </c:plotArea>
    <c:legend>
      <c:legendPos val="t"/>
      <c:layout>
        <c:manualLayout>
          <c:xMode val="edge"/>
          <c:yMode val="edge"/>
          <c:x val="5.9584466714387975E-2"/>
          <c:y val="1.5384615384615385E-2"/>
          <c:w val="0.9338613696015271"/>
          <c:h val="7.1167171411265898E-2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927439751849202"/>
          <c:y val="6.2210862636505937E-2"/>
          <c:w val="0.89072560248150789"/>
          <c:h val="0.9377891373634941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Sheet1!$A$2:$A$6</c:f>
              <c:numCache>
                <c:formatCode>@</c:formatCode>
                <c:ptCount val="5"/>
                <c:pt idx="0" formatCode="General">
                  <c:v>2013</c:v>
                </c:pt>
                <c:pt idx="1">
                  <c:v>2012</c:v>
                </c:pt>
                <c:pt idx="2">
                  <c:v>2011</c:v>
                </c:pt>
                <c:pt idx="3" formatCode="General">
                  <c:v>2010</c:v>
                </c:pt>
                <c:pt idx="4" formatCode="General">
                  <c:v>2009</c:v>
                </c:pt>
              </c:numCache>
            </c:numRef>
          </c:cat>
          <c:val>
            <c:numRef>
              <c:f>Sheet1!$B$2:$B$6</c:f>
              <c:numCache>
                <c:formatCode>0%</c:formatCode>
                <c:ptCount val="5"/>
                <c:pt idx="0" formatCode="###0%">
                  <c:v>0.48771218341762901</c:v>
                </c:pt>
                <c:pt idx="1">
                  <c:v>0.53630770224757585</c:v>
                </c:pt>
                <c:pt idx="2">
                  <c:v>0.50091978570320117</c:v>
                </c:pt>
                <c:pt idx="3">
                  <c:v>0.68532453413498384</c:v>
                </c:pt>
                <c:pt idx="4">
                  <c:v>0.48986486486486486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Sheet1!$A$2:$A$6</c:f>
              <c:numCache>
                <c:formatCode>@</c:formatCode>
                <c:ptCount val="5"/>
                <c:pt idx="0" formatCode="General">
                  <c:v>2013</c:v>
                </c:pt>
                <c:pt idx="1">
                  <c:v>2012</c:v>
                </c:pt>
                <c:pt idx="2">
                  <c:v>2011</c:v>
                </c:pt>
                <c:pt idx="3" formatCode="General">
                  <c:v>2010</c:v>
                </c:pt>
                <c:pt idx="4" formatCode="General">
                  <c:v>2009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2"/>
            </a:solidFill>
            <a:ln w="1714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Sheet1!$A$2:$A$6</c:f>
              <c:numCache>
                <c:formatCode>@</c:formatCode>
                <c:ptCount val="5"/>
                <c:pt idx="0" formatCode="General">
                  <c:v>2013</c:v>
                </c:pt>
                <c:pt idx="1">
                  <c:v>2012</c:v>
                </c:pt>
                <c:pt idx="2">
                  <c:v>2011</c:v>
                </c:pt>
                <c:pt idx="3" formatCode="General">
                  <c:v>2010</c:v>
                </c:pt>
                <c:pt idx="4" formatCode="General">
                  <c:v>2009</c:v>
                </c:pt>
              </c:numCache>
            </c:numRef>
          </c:cat>
          <c:val>
            <c:numRef>
              <c:f>Sheet1!$D$2:$D$6</c:f>
              <c:numCache>
                <c:formatCode>###0%</c:formatCode>
                <c:ptCount val="5"/>
                <c:pt idx="0">
                  <c:v>0.39365842968859766</c:v>
                </c:pt>
                <c:pt idx="1">
                  <c:v>0.32341680747699703</c:v>
                </c:pt>
                <c:pt idx="2">
                  <c:v>0.37034543516786672</c:v>
                </c:pt>
                <c:pt idx="3">
                  <c:v>0.23370863112162982</c:v>
                </c:pt>
                <c:pt idx="4">
                  <c:v>0.35472972972972966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 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Sheet1!$A$2:$A$6</c:f>
              <c:numCache>
                <c:formatCode>@</c:formatCode>
                <c:ptCount val="5"/>
                <c:pt idx="0" formatCode="General">
                  <c:v>2013</c:v>
                </c:pt>
                <c:pt idx="1">
                  <c:v>2012</c:v>
                </c:pt>
                <c:pt idx="2">
                  <c:v>2011</c:v>
                </c:pt>
                <c:pt idx="3" formatCode="General">
                  <c:v>2010</c:v>
                </c:pt>
                <c:pt idx="4" formatCode="General">
                  <c:v>2009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 or lower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Sheet1!$A$2:$A$6</c:f>
              <c:numCache>
                <c:formatCode>@</c:formatCode>
                <c:ptCount val="5"/>
                <c:pt idx="0" formatCode="General">
                  <c:v>2013</c:v>
                </c:pt>
                <c:pt idx="1">
                  <c:v>2012</c:v>
                </c:pt>
                <c:pt idx="2">
                  <c:v>2011</c:v>
                </c:pt>
                <c:pt idx="3" formatCode="General">
                  <c:v>2010</c:v>
                </c:pt>
                <c:pt idx="4" formatCode="General">
                  <c:v>2009</c:v>
                </c:pt>
              </c:numCache>
            </c:numRef>
          </c:cat>
          <c:val>
            <c:numRef>
              <c:f>Sheet1!$F$2:$F$6</c:f>
              <c:numCache>
                <c:formatCode>###0%</c:formatCode>
                <c:ptCount val="5"/>
                <c:pt idx="0">
                  <c:v>0.11862938689377543</c:v>
                </c:pt>
                <c:pt idx="1">
                  <c:v>0.14027549027542816</c:v>
                </c:pt>
                <c:pt idx="2">
                  <c:v>0.12873477912892889</c:v>
                </c:pt>
                <c:pt idx="3">
                  <c:v>8.0966834743385563E-2</c:v>
                </c:pt>
                <c:pt idx="4">
                  <c:v>0.1554054054054054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Sheet1!$A$2:$A$6</c:f>
              <c:numCache>
                <c:formatCode>@</c:formatCode>
                <c:ptCount val="5"/>
                <c:pt idx="0" formatCode="General">
                  <c:v>2013</c:v>
                </c:pt>
                <c:pt idx="1">
                  <c:v>2012</c:v>
                </c:pt>
                <c:pt idx="2">
                  <c:v>2011</c:v>
                </c:pt>
                <c:pt idx="3" formatCode="General">
                  <c:v>2010</c:v>
                </c:pt>
                <c:pt idx="4" formatCode="General">
                  <c:v>2009</c:v>
                </c:pt>
              </c:numCache>
            </c:numRef>
          </c:cat>
          <c:val>
            <c:numRef>
              <c:f>Sheet1!$G$2:$G$6</c:f>
              <c:numCache>
                <c:formatCode>0.0</c:formatCode>
                <c:ptCount val="5"/>
                <c:pt idx="0" formatCode="###0.0">
                  <c:v>3.3596834241827369</c:v>
                </c:pt>
                <c:pt idx="1">
                  <c:v>3.4</c:v>
                </c:pt>
                <c:pt idx="2">
                  <c:v>3.4</c:v>
                </c:pt>
                <c:pt idx="3">
                  <c:v>3.6</c:v>
                </c:pt>
                <c:pt idx="4">
                  <c:v>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"/>
        <c:overlap val="100"/>
        <c:axId val="33625216"/>
        <c:axId val="33626752"/>
      </c:barChart>
      <c:catAx>
        <c:axId val="3362521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3626752"/>
        <c:crosses val="autoZero"/>
        <c:auto val="1"/>
        <c:lblAlgn val="ctr"/>
        <c:lblOffset val="100"/>
        <c:noMultiLvlLbl val="0"/>
      </c:catAx>
      <c:valAx>
        <c:axId val="33626752"/>
        <c:scaling>
          <c:orientation val="minMax"/>
          <c:max val="1.10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extTo"/>
        <c:crossAx val="33625216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17661337359711757"/>
          <c:y val="2.9907221675623918E-3"/>
          <c:w val="0.64826668171854862"/>
          <c:h val="7.5768886410488151E-2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8139556879714365E-2"/>
          <c:y val="0.11143268542840132"/>
          <c:w val="0.90075689863091435"/>
          <c:h val="0.8879734684388688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 concerns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strCache>
            </c:strRef>
          </c:cat>
          <c:val>
            <c:numRef>
              <c:f>Sheet1!$B$2:$E$2</c:f>
              <c:numCache>
                <c:formatCode>###0%</c:formatCode>
                <c:ptCount val="4"/>
                <c:pt idx="0">
                  <c:v>0.73812986323653296</c:v>
                </c:pt>
                <c:pt idx="1">
                  <c:v>0.73804782517596035</c:v>
                </c:pt>
                <c:pt idx="2">
                  <c:v>0.74</c:v>
                </c:pt>
                <c:pt idx="3">
                  <c:v>0.8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Occasional concerns</c:v>
                </c:pt>
              </c:strCache>
            </c:strRef>
          </c:tx>
          <c:spPr>
            <a:solidFill>
              <a:schemeClr val="accent4"/>
            </a:solidFill>
            <a:ln w="10795" cap="flat" cmpd="sng" algn="ctr">
              <a:noFill/>
              <a:prstDash val="solid"/>
            </a:ln>
            <a:effectLst/>
          </c:spPr>
          <c:invertIfNegative val="0"/>
          <c:dLbls>
            <c:dLbl>
              <c:idx val="0"/>
              <c:layout>
                <c:manualLayout>
                  <c:x val="-1.6516516516516519E-2"/>
                  <c:y val="-2.731379888989286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strCache>
            </c:strRef>
          </c:cat>
          <c:val>
            <c:numRef>
              <c:f>Sheet1!$B$3:$E$3</c:f>
              <c:numCache>
                <c:formatCode>###0%</c:formatCode>
                <c:ptCount val="4"/>
                <c:pt idx="0">
                  <c:v>0.21607672823669141</c:v>
                </c:pt>
                <c:pt idx="1">
                  <c:v>0.22244206754679371</c:v>
                </c:pt>
                <c:pt idx="2">
                  <c:v>0.22</c:v>
                </c:pt>
                <c:pt idx="3">
                  <c:v>0.17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Regularly concerned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strCache>
            </c:strRef>
          </c:cat>
          <c:val>
            <c:numRef>
              <c:f>Sheet1!$B$4:$E$4</c:f>
              <c:numCache>
                <c:formatCode>###0%</c:formatCode>
                <c:ptCount val="4"/>
                <c:pt idx="0">
                  <c:v>3.676945779436918E-2</c:v>
                </c:pt>
                <c:pt idx="1">
                  <c:v>3.1994652946136286E-2</c:v>
                </c:pt>
                <c:pt idx="2" formatCode="####%">
                  <c:v>0.03</c:v>
                </c:pt>
                <c:pt idx="3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overlap val="100"/>
        <c:axId val="153805952"/>
        <c:axId val="153807488"/>
      </c:barChart>
      <c:catAx>
        <c:axId val="15380595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3807488"/>
        <c:crosses val="autoZero"/>
        <c:auto val="1"/>
        <c:lblAlgn val="ctr"/>
        <c:lblOffset val="100"/>
        <c:noMultiLvlLbl val="0"/>
      </c:catAx>
      <c:valAx>
        <c:axId val="153807488"/>
        <c:scaling>
          <c:orientation val="minMax"/>
          <c:max val="1.05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153805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6.7617223522735331E-2"/>
          <c:y val="3.850842322163564E-2"/>
          <c:w val="0.86476555295452917"/>
          <c:h val="7.5833871175939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776878126083297"/>
          <c:y val="0.10317460317460317"/>
          <c:w val="0.83223121873916706"/>
          <c:h val="0.8884144018288034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safe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Sheet1!$A$2:$A$5</c:f>
              <c:numCache>
                <c:formatCode>0</c:formatCode>
                <c:ptCount val="4"/>
                <c:pt idx="0" formatCode="General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Sheet1!$B$2:$B$5</c:f>
              <c:numCache>
                <c:formatCode>###0%</c:formatCode>
                <c:ptCount val="4"/>
                <c:pt idx="0">
                  <c:v>0.7715429495549011</c:v>
                </c:pt>
                <c:pt idx="1">
                  <c:v>0.73494920286067522</c:v>
                </c:pt>
                <c:pt idx="2">
                  <c:v>0.74898563382810868</c:v>
                </c:pt>
                <c:pt idx="3">
                  <c:v>0.78767457325821666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Mostly safe</c:v>
                </c:pt>
              </c:strCache>
            </c:strRef>
          </c:tx>
          <c:spPr>
            <a:solidFill>
              <a:schemeClr val="accent2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Sheet1!$A$2:$A$5</c:f>
              <c:numCache>
                <c:formatCode>0</c:formatCode>
                <c:ptCount val="4"/>
                <c:pt idx="0" formatCode="General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Sheet1!$C$2:$C$5</c:f>
              <c:numCache>
                <c:formatCode>###0%</c:formatCode>
                <c:ptCount val="4"/>
                <c:pt idx="0">
                  <c:v>0.21715140489183515</c:v>
                </c:pt>
                <c:pt idx="1">
                  <c:v>0.25893464222665513</c:v>
                </c:pt>
                <c:pt idx="2">
                  <c:v>0.23113085929171701</c:v>
                </c:pt>
                <c:pt idx="3">
                  <c:v>0.20655146771598429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Unsafe</c:v>
                </c:pt>
              </c:strCache>
            </c:strRef>
          </c:tx>
          <c:spPr>
            <a:solidFill>
              <a:schemeClr val="accent5"/>
            </a:solidFill>
            <a:ln w="10795" cap="flat" cmpd="sng" algn="ctr">
              <a:noFill/>
              <a:prstDash val="solid"/>
            </a:ln>
            <a:effectLst/>
          </c:spPr>
          <c:invertIfNegative val="0"/>
          <c:cat>
            <c:numRef>
              <c:f>Sheet1!$A$2:$A$5</c:f>
              <c:numCache>
                <c:formatCode>0</c:formatCode>
                <c:ptCount val="4"/>
                <c:pt idx="0" formatCode="General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Sheet1!$D$2:$D$5</c:f>
              <c:numCache>
                <c:formatCode>0%</c:formatCode>
                <c:ptCount val="4"/>
                <c:pt idx="0">
                  <c:v>4.2966030008942356E-3</c:v>
                </c:pt>
                <c:pt idx="1">
                  <c:v>4.2677437135481919E-3</c:v>
                </c:pt>
                <c:pt idx="2">
                  <c:v>2.7994760174614363E-3</c:v>
                </c:pt>
                <c:pt idx="3">
                  <c:v>2.6629684891147048E-3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(Don't know)</c:v>
                </c:pt>
              </c:strCache>
            </c:strRef>
          </c:tx>
          <c:spPr>
            <a:solidFill>
              <a:schemeClr val="accent3"/>
            </a:solidFill>
            <a:ln w="9525" cap="flat" cmpd="sng" algn="ctr">
              <a:noFill/>
              <a:prstDash val="solid"/>
            </a:ln>
            <a:effectLst/>
          </c:spPr>
          <c:invertIfNegative val="0"/>
          <c:cat>
            <c:numRef>
              <c:f>Sheet1!$A$2:$A$5</c:f>
              <c:numCache>
                <c:formatCode>0</c:formatCode>
                <c:ptCount val="4"/>
                <c:pt idx="0" formatCode="General">
                  <c:v>2013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</c:numCache>
            </c:numRef>
          </c:cat>
          <c:val>
            <c:numRef>
              <c:f>Sheet1!$E$2:$E$5</c:f>
              <c:numCache>
                <c:formatCode>###0%</c:formatCode>
                <c:ptCount val="4"/>
                <c:pt idx="0">
                  <c:v>7.0090425523736165E-3</c:v>
                </c:pt>
                <c:pt idx="1">
                  <c:v>1.8484111991165606E-3</c:v>
                </c:pt>
                <c:pt idx="2">
                  <c:v>1.7084022013030629E-2</c:v>
                </c:pt>
                <c:pt idx="3">
                  <c:v>3.1109053056070685E-3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4"/>
        <c:overlap val="100"/>
        <c:axId val="153895680"/>
        <c:axId val="153897216"/>
      </c:barChart>
      <c:catAx>
        <c:axId val="15389568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53897216"/>
        <c:crosses val="autoZero"/>
        <c:auto val="1"/>
        <c:lblAlgn val="ctr"/>
        <c:lblOffset val="100"/>
        <c:noMultiLvlLbl val="0"/>
      </c:catAx>
      <c:valAx>
        <c:axId val="153897216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5389568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6753714158371713"/>
          <c:y val="1.5873015873015872E-2"/>
          <c:w val="0.79700118853067892"/>
          <c:h val="7.3426446694163233E-2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807985150504836"/>
          <c:y val="0.18744409038725854"/>
          <c:w val="0.7804186469934502"/>
          <c:h val="0.79618807414698167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 concerns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2013 Central Link</c:v>
                </c:pt>
                <c:pt idx="1">
                  <c:v>2012 Central Link</c:v>
                </c:pt>
                <c:pt idx="2">
                  <c:v>2011 Central Link</c:v>
                </c:pt>
              </c:strCache>
            </c:strRef>
          </c:cat>
          <c:val>
            <c:numRef>
              <c:f>Sheet1!$B$2:$D$2</c:f>
              <c:numCache>
                <c:formatCode>###0%</c:formatCode>
                <c:ptCount val="3"/>
                <c:pt idx="0">
                  <c:v>0.77134393867625317</c:v>
                </c:pt>
                <c:pt idx="1">
                  <c:v>0.75355983385207581</c:v>
                </c:pt>
                <c:pt idx="2" formatCode="0%">
                  <c:v>0.77168999648827774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Occasional concerns</c:v>
                </c:pt>
              </c:strCache>
            </c:strRef>
          </c:tx>
          <c:spPr>
            <a:solidFill>
              <a:schemeClr val="accent2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2013 Central Link</c:v>
                </c:pt>
                <c:pt idx="1">
                  <c:v>2012 Central Link</c:v>
                </c:pt>
                <c:pt idx="2">
                  <c:v>2011 Central Link</c:v>
                </c:pt>
              </c:strCache>
            </c:strRef>
          </c:cat>
          <c:val>
            <c:numRef>
              <c:f>Sheet1!$B$3:$D$3</c:f>
              <c:numCache>
                <c:formatCode>###0%</c:formatCode>
                <c:ptCount val="3"/>
                <c:pt idx="0">
                  <c:v>0.19144795582870344</c:v>
                </c:pt>
                <c:pt idx="1">
                  <c:v>0.20283386964385064</c:v>
                </c:pt>
                <c:pt idx="2" formatCode="0%">
                  <c:v>0.19062839432570747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Don't know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noFill/>
              <a:prstDash val="solid"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2013 Central Link</c:v>
                </c:pt>
                <c:pt idx="1">
                  <c:v>2012 Central Link</c:v>
                </c:pt>
                <c:pt idx="2">
                  <c:v>2011 Central Link</c:v>
                </c:pt>
              </c:strCache>
            </c:strRef>
          </c:cat>
          <c:val>
            <c:numRef>
              <c:f>Sheet1!$B$4:$D$4</c:f>
              <c:numCache>
                <c:formatCode>###0%</c:formatCode>
                <c:ptCount val="3"/>
                <c:pt idx="0">
                  <c:v>9.032677071563612E-3</c:v>
                </c:pt>
                <c:pt idx="1">
                  <c:v>1.3152659680282707E-2</c:v>
                </c:pt>
                <c:pt idx="2" formatCode="0%">
                  <c:v>1.9580920724884987E-2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Regularly concerned</c:v>
                </c:pt>
              </c:strCache>
            </c:strRef>
          </c:tx>
          <c:spPr>
            <a:solidFill>
              <a:schemeClr val="accent5"/>
            </a:solidFill>
            <a:ln w="17145" cap="flat" cmpd="sng" algn="ctr">
              <a:solidFill>
                <a:schemeClr val="lt1">
                  <a:shade val="95000"/>
                  <a:alpha val="50000"/>
                  <a:satMod val="150000"/>
                </a:schemeClr>
              </a:solidFill>
              <a:prstDash val="solid"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2013 Central Link</c:v>
                </c:pt>
                <c:pt idx="1">
                  <c:v>2012 Central Link</c:v>
                </c:pt>
                <c:pt idx="2">
                  <c:v>2011 Central Link</c:v>
                </c:pt>
              </c:strCache>
            </c:strRef>
          </c:cat>
          <c:val>
            <c:numRef>
              <c:f>Sheet1!$B$5:$D$5</c:f>
              <c:numCache>
                <c:formatCode>###0%</c:formatCode>
                <c:ptCount val="3"/>
                <c:pt idx="0">
                  <c:v>2.8175428423480402E-2</c:v>
                </c:pt>
                <c:pt idx="1">
                  <c:v>3.0453636823792027E-2</c:v>
                </c:pt>
                <c:pt idx="2" formatCode="0%">
                  <c:v>1.8100688461130061E-2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overlap val="100"/>
        <c:axId val="154066944"/>
        <c:axId val="154068480"/>
      </c:barChart>
      <c:catAx>
        <c:axId val="15406694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54068480"/>
        <c:crosses val="autoZero"/>
        <c:auto val="1"/>
        <c:lblAlgn val="ctr"/>
        <c:lblOffset val="100"/>
        <c:noMultiLvlLbl val="0"/>
      </c:catAx>
      <c:valAx>
        <c:axId val="154068480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54066944"/>
        <c:crosses val="autoZero"/>
        <c:crossBetween val="between"/>
      </c:valAx>
    </c:plotArea>
    <c:legend>
      <c:legendPos val="t"/>
      <c:legendEntry>
        <c:idx val="0"/>
        <c:txPr>
          <a:bodyPr/>
          <a:lstStyle/>
          <a:p>
            <a:pPr>
              <a:defRPr sz="1600"/>
            </a:pPr>
            <a:endParaRPr lang="en-US"/>
          </a:p>
        </c:txPr>
      </c:legendEntry>
      <c:layout>
        <c:manualLayout>
          <c:xMode val="edge"/>
          <c:yMode val="edge"/>
          <c:x val="5.7807098437019686E-2"/>
          <c:y val="3.1254011854375992E-2"/>
          <c:w val="0.86636778510794266"/>
          <c:h val="0.13196821934574116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807985150504836"/>
          <c:y val="0.22542383590940018"/>
          <c:w val="0.78192014849495162"/>
          <c:h val="0.7591508700301352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Very safe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dLbl>
              <c:idx val="0"/>
              <c:layout>
                <c:manualLayout>
                  <c:x val="1.5015015015015019E-3"/>
                  <c:y val="1.23456790123456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2013 Central Link</c:v>
                </c:pt>
                <c:pt idx="1">
                  <c:v>2012 Central Link</c:v>
                </c:pt>
                <c:pt idx="2">
                  <c:v>2011 Central Link</c:v>
                </c:pt>
              </c:strCache>
            </c:strRef>
          </c:cat>
          <c:val>
            <c:numRef>
              <c:f>Sheet1!$B$2:$D$2</c:f>
              <c:numCache>
                <c:formatCode>###0%</c:formatCode>
                <c:ptCount val="3"/>
                <c:pt idx="0">
                  <c:v>0.79875620080075005</c:v>
                </c:pt>
                <c:pt idx="1">
                  <c:v>0.73309279535977923</c:v>
                </c:pt>
                <c:pt idx="2" formatCode="0%">
                  <c:v>0.76985042508187329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Mostly safe</c:v>
                </c:pt>
              </c:strCache>
            </c:strRef>
          </c:tx>
          <c:spPr>
            <a:solidFill>
              <a:schemeClr val="accent2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2013 Central Link</c:v>
                </c:pt>
                <c:pt idx="1">
                  <c:v>2012 Central Link</c:v>
                </c:pt>
                <c:pt idx="2">
                  <c:v>2011 Central Link</c:v>
                </c:pt>
              </c:strCache>
            </c:strRef>
          </c:cat>
          <c:val>
            <c:numRef>
              <c:f>Sheet1!$B$3:$D$3</c:f>
              <c:numCache>
                <c:formatCode>###0%</c:formatCode>
                <c:ptCount val="3"/>
                <c:pt idx="0">
                  <c:v>0.19308501097481623</c:v>
                </c:pt>
                <c:pt idx="1">
                  <c:v>0.24982238685728148</c:v>
                </c:pt>
                <c:pt idx="2" formatCode="0%">
                  <c:v>0.21204888645699679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Unsafe/ Don't know</c:v>
                </c:pt>
              </c:strCache>
            </c:strRef>
          </c:tx>
          <c:spPr>
            <a:solidFill>
              <a:schemeClr val="accent3"/>
            </a:solidFill>
            <a:ln w="9525" cap="flat" cmpd="sng" algn="ctr">
              <a:noFill/>
              <a:prstDash val="solid"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2013 Central Link</c:v>
                </c:pt>
                <c:pt idx="1">
                  <c:v>2012 Central Link</c:v>
                </c:pt>
                <c:pt idx="2">
                  <c:v>2011 Central Link</c:v>
                </c:pt>
              </c:strCache>
            </c:strRef>
          </c:cat>
          <c:val>
            <c:numRef>
              <c:f>Sheet1!$B$4:$D$4</c:f>
              <c:numCache>
                <c:formatCode>###0%</c:formatCode>
                <c:ptCount val="3"/>
                <c:pt idx="0" formatCode="0%">
                  <c:v>1.1305645553267851E-2</c:v>
                </c:pt>
                <c:pt idx="1">
                  <c:v>1.0896957761445288E-2</c:v>
                </c:pt>
                <c:pt idx="2" formatCode="0%">
                  <c:v>1.8100688461130061E-2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overlap val="100"/>
        <c:axId val="154128384"/>
        <c:axId val="154129920"/>
      </c:barChart>
      <c:catAx>
        <c:axId val="15412838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54129920"/>
        <c:crosses val="autoZero"/>
        <c:auto val="1"/>
        <c:lblAlgn val="ctr"/>
        <c:lblOffset val="100"/>
        <c:noMultiLvlLbl val="0"/>
      </c:catAx>
      <c:valAx>
        <c:axId val="154129920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54128384"/>
        <c:crosses val="autoZero"/>
        <c:crossBetween val="between"/>
      </c:valAx>
    </c:plotArea>
    <c:legend>
      <c:legendPos val="t"/>
      <c:legendEntry>
        <c:idx val="0"/>
        <c:txPr>
          <a:bodyPr/>
          <a:lstStyle/>
          <a:p>
            <a:pPr>
              <a:defRPr sz="1600"/>
            </a:pPr>
            <a:endParaRPr lang="en-US"/>
          </a:p>
        </c:txPr>
      </c:legendEntry>
      <c:layout>
        <c:manualLayout>
          <c:xMode val="edge"/>
          <c:yMode val="edge"/>
          <c:x val="0.16246092549242155"/>
          <c:y val="3.7037037037037035E-2"/>
          <c:w val="0.7636666193752808"/>
          <c:h val="0.15638670166229221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036958218060581"/>
          <c:y val="0.22542383590940018"/>
          <c:w val="0.81963041781939416"/>
          <c:h val="0.7591508700301352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Very safe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dLbl>
              <c:idx val="0"/>
              <c:layout>
                <c:manualLayout>
                  <c:x val="1.5015015015015019E-3"/>
                  <c:y val="1.23456790123456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2013 Sounder</c:v>
                </c:pt>
                <c:pt idx="1">
                  <c:v>2012 Sounder</c:v>
                </c:pt>
                <c:pt idx="2">
                  <c:v>2011 Sounder</c:v>
                </c:pt>
              </c:strCache>
            </c:strRef>
          </c:cat>
          <c:val>
            <c:numRef>
              <c:f>Sheet1!$B$2:$D$2</c:f>
              <c:numCache>
                <c:formatCode>###0%</c:formatCode>
                <c:ptCount val="3"/>
                <c:pt idx="0">
                  <c:v>0.88846664416560728</c:v>
                </c:pt>
                <c:pt idx="1">
                  <c:v>0.84908873217677949</c:v>
                </c:pt>
                <c:pt idx="2" formatCode="0%">
                  <c:v>0.79478525836787706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Mostly safe</c:v>
                </c:pt>
              </c:strCache>
            </c:strRef>
          </c:tx>
          <c:spPr>
            <a:solidFill>
              <a:schemeClr val="accent2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2013 Sounder</c:v>
                </c:pt>
                <c:pt idx="1">
                  <c:v>2012 Sounder</c:v>
                </c:pt>
                <c:pt idx="2">
                  <c:v>2011 Sounder</c:v>
                </c:pt>
              </c:strCache>
            </c:strRef>
          </c:cat>
          <c:val>
            <c:numRef>
              <c:f>Sheet1!$B$3:$D$3</c:f>
              <c:numCache>
                <c:formatCode>###0%</c:formatCode>
                <c:ptCount val="3"/>
                <c:pt idx="0">
                  <c:v>0.10405475872273869</c:v>
                </c:pt>
                <c:pt idx="1">
                  <c:v>0.14957572248927278</c:v>
                </c:pt>
                <c:pt idx="2" formatCode="0%">
                  <c:v>0.18886084775754275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Unsafe/ Don't know</c:v>
                </c:pt>
              </c:strCache>
            </c:strRef>
          </c:tx>
          <c:spPr>
            <a:solidFill>
              <a:schemeClr val="accent5"/>
            </a:solidFill>
            <a:ln w="9525" cap="flat" cmpd="sng" algn="ctr">
              <a:noFill/>
              <a:prstDash val="solid"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2013 Sounder</c:v>
                </c:pt>
                <c:pt idx="1">
                  <c:v>2012 Sounder</c:v>
                </c:pt>
                <c:pt idx="2">
                  <c:v>2011 Sounder</c:v>
                </c:pt>
              </c:strCache>
            </c:strRef>
          </c:cat>
          <c:val>
            <c:numRef>
              <c:f>Sheet1!$B$4:$D$4</c:f>
              <c:numCache>
                <c:formatCode>###0%</c:formatCode>
                <c:ptCount val="3"/>
                <c:pt idx="0" formatCode="0%">
                  <c:v>1.1305645553267851E-2</c:v>
                </c:pt>
                <c:pt idx="1">
                  <c:v>1.3355453339475071E-3</c:v>
                </c:pt>
                <c:pt idx="2" formatCode="0%">
                  <c:v>1.6353893874580812E-2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overlap val="100"/>
        <c:axId val="154226048"/>
        <c:axId val="154236032"/>
      </c:barChart>
      <c:catAx>
        <c:axId val="15422604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54236032"/>
        <c:crosses val="autoZero"/>
        <c:auto val="1"/>
        <c:lblAlgn val="ctr"/>
        <c:lblOffset val="100"/>
        <c:noMultiLvlLbl val="0"/>
      </c:catAx>
      <c:valAx>
        <c:axId val="154236032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54226048"/>
        <c:crosses val="autoZero"/>
        <c:crossBetween val="between"/>
      </c:valAx>
    </c:plotArea>
    <c:legend>
      <c:legendPos val="t"/>
      <c:legendEntry>
        <c:idx val="0"/>
        <c:txPr>
          <a:bodyPr/>
          <a:lstStyle/>
          <a:p>
            <a:pPr>
              <a:defRPr sz="1600"/>
            </a:pPr>
            <a:endParaRPr lang="en-US"/>
          </a:p>
        </c:txPr>
      </c:legendEntry>
      <c:layout>
        <c:manualLayout>
          <c:xMode val="edge"/>
          <c:yMode val="edge"/>
          <c:x val="0.16396242699392305"/>
          <c:y val="3.7037037037037035E-2"/>
          <c:w val="0.76066361637227775"/>
          <c:h val="0.15638670166229221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273415147430896"/>
          <c:y val="0.18826003822605908"/>
          <c:w val="0.81066680854082429"/>
          <c:h val="0.8068667761142828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 concerns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2013 Sounder</c:v>
                </c:pt>
                <c:pt idx="1">
                  <c:v>2012 Sounder</c:v>
                </c:pt>
                <c:pt idx="2">
                  <c:v>2011 Sounder</c:v>
                </c:pt>
              </c:strCache>
            </c:strRef>
          </c:cat>
          <c:val>
            <c:numRef>
              <c:f>Sheet1!$B$2:$D$2</c:f>
              <c:numCache>
                <c:formatCode>###0%</c:formatCode>
                <c:ptCount val="3"/>
                <c:pt idx="0">
                  <c:v>0.86351216925354735</c:v>
                </c:pt>
                <c:pt idx="1">
                  <c:v>0.8631633242623421</c:v>
                </c:pt>
                <c:pt idx="2" formatCode="0%">
                  <c:v>0.84955158735352443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Occasional concerns</c:v>
                </c:pt>
              </c:strCache>
            </c:strRef>
          </c:tx>
          <c:spPr>
            <a:solidFill>
              <a:schemeClr val="accent2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2013 Sounder</c:v>
                </c:pt>
                <c:pt idx="1">
                  <c:v>2012 Sounder</c:v>
                </c:pt>
                <c:pt idx="2">
                  <c:v>2011 Sounder</c:v>
                </c:pt>
              </c:strCache>
            </c:strRef>
          </c:cat>
          <c:val>
            <c:numRef>
              <c:f>Sheet1!$B$3:$D$3</c:f>
              <c:numCache>
                <c:formatCode>###0%</c:formatCode>
                <c:ptCount val="3"/>
                <c:pt idx="0">
                  <c:v>0.11798042830086537</c:v>
                </c:pt>
                <c:pt idx="1">
                  <c:v>0.12714987001028519</c:v>
                </c:pt>
                <c:pt idx="2" formatCode="0%">
                  <c:v>0.13464881816174118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Don't know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noFill/>
              <a:prstDash val="solid"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2013 Sounder</c:v>
                </c:pt>
                <c:pt idx="1">
                  <c:v>2012 Sounder</c:v>
                </c:pt>
                <c:pt idx="2">
                  <c:v>2011 Sounder</c:v>
                </c:pt>
              </c:strCache>
            </c:strRef>
          </c:cat>
          <c:val>
            <c:numRef>
              <c:f>Sheet1!$B$4:$D$4</c:f>
              <c:numCache>
                <c:formatCode>###0%</c:formatCode>
                <c:ptCount val="3"/>
                <c:pt idx="0">
                  <c:v>9.414808793625851E-4</c:v>
                </c:pt>
                <c:pt idx="1">
                  <c:v>0</c:v>
                </c:pt>
                <c:pt idx="2" formatCode="0%">
                  <c:v>7.5838911731040239E-3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Regularly concerned</c:v>
                </c:pt>
              </c:strCache>
            </c:strRef>
          </c:tx>
          <c:spPr>
            <a:solidFill>
              <a:schemeClr val="accent5"/>
            </a:solidFill>
            <a:ln w="10795" cap="flat" cmpd="sng" algn="ctr">
              <a:noFill/>
              <a:prstDash val="solid"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2013 Sounder</c:v>
                </c:pt>
                <c:pt idx="1">
                  <c:v>2012 Sounder</c:v>
                </c:pt>
                <c:pt idx="2">
                  <c:v>2011 Sounder</c:v>
                </c:pt>
              </c:strCache>
            </c:strRef>
          </c:cat>
          <c:val>
            <c:numRef>
              <c:f>Sheet1!$B$5:$D$5</c:f>
              <c:numCache>
                <c:formatCode>###0%</c:formatCode>
                <c:ptCount val="3"/>
                <c:pt idx="0">
                  <c:v>1.7565921566228618E-2</c:v>
                </c:pt>
                <c:pt idx="1">
                  <c:v>9.6868057273726358E-3</c:v>
                </c:pt>
                <c:pt idx="2" formatCode="0%">
                  <c:v>8.2157033116309133E-3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overlap val="100"/>
        <c:axId val="154177920"/>
        <c:axId val="154179456"/>
      </c:barChart>
      <c:catAx>
        <c:axId val="15417792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54179456"/>
        <c:crosses val="autoZero"/>
        <c:auto val="1"/>
        <c:lblAlgn val="ctr"/>
        <c:lblOffset val="100"/>
        <c:noMultiLvlLbl val="0"/>
      </c:catAx>
      <c:valAx>
        <c:axId val="154179456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one"/>
        <c:crossAx val="154177920"/>
        <c:crosses val="autoZero"/>
        <c:crossBetween val="between"/>
      </c:valAx>
    </c:plotArea>
    <c:legend>
      <c:legendPos val="t"/>
      <c:legendEntry>
        <c:idx val="0"/>
        <c:txPr>
          <a:bodyPr/>
          <a:lstStyle/>
          <a:p>
            <a:pPr>
              <a:defRPr sz="1600"/>
            </a:pPr>
            <a:endParaRPr lang="en-US"/>
          </a:p>
        </c:txPr>
      </c:legendEntry>
      <c:layout>
        <c:manualLayout>
          <c:xMode val="edge"/>
          <c:yMode val="edge"/>
          <c:x val="5.7807098437019699E-2"/>
          <c:y val="2.9607905077522589E-2"/>
          <c:w val="0.87387529261544994"/>
          <c:h val="0.1250176306915077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831217043815469"/>
          <c:y val="0.1209456260577729"/>
          <c:w val="0.82267882055283625"/>
          <c:h val="0.8691048147670066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 concerns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Sheet1!$B$1:$E$1</c:f>
              <c:strCache>
                <c:ptCount val="4"/>
                <c:pt idx="0">
                  <c:v>Sounder</c:v>
                </c:pt>
                <c:pt idx="1">
                  <c:v>Central Link</c:v>
                </c:pt>
                <c:pt idx="2">
                  <c:v>Express Bus</c:v>
                </c:pt>
                <c:pt idx="3">
                  <c:v>Tacoma Link</c:v>
                </c:pt>
              </c:strCache>
            </c:strRef>
          </c:cat>
          <c:val>
            <c:numRef>
              <c:f>Sheet1!$B$2:$E$2</c:f>
              <c:numCache>
                <c:formatCode>###0%</c:formatCode>
                <c:ptCount val="4"/>
                <c:pt idx="0">
                  <c:v>0.86351216925354735</c:v>
                </c:pt>
                <c:pt idx="1">
                  <c:v>0.77134393867625317</c:v>
                </c:pt>
                <c:pt idx="2">
                  <c:v>0.69588494444111015</c:v>
                </c:pt>
                <c:pt idx="3">
                  <c:v>0.73786407766990392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Occasional concerns</c:v>
                </c:pt>
              </c:strCache>
            </c:strRef>
          </c:tx>
          <c:spPr>
            <a:solidFill>
              <a:schemeClr val="accent2"/>
            </a:solidFill>
            <a:ln w="10795" cap="flat" cmpd="sng" algn="ctr">
              <a:noFill/>
              <a:prstDash val="solid"/>
            </a:ln>
            <a:effectLst/>
          </c:spPr>
          <c:invertIfNegative val="0"/>
          <c:dLbls>
            <c:dLbl>
              <c:idx val="1"/>
              <c:layout>
                <c:manualLayout>
                  <c:x val="-2.8528528528528531E-2"/>
                  <c:y val="-2.73224043715846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Sheet1!$B$1:$E$1</c:f>
              <c:strCache>
                <c:ptCount val="4"/>
                <c:pt idx="0">
                  <c:v>Sounder</c:v>
                </c:pt>
                <c:pt idx="1">
                  <c:v>Central Link</c:v>
                </c:pt>
                <c:pt idx="2">
                  <c:v>Express Bus</c:v>
                </c:pt>
                <c:pt idx="3">
                  <c:v>Tacoma Link</c:v>
                </c:pt>
              </c:strCache>
            </c:strRef>
          </c:cat>
          <c:val>
            <c:numRef>
              <c:f>Sheet1!$B$3:$E$3</c:f>
              <c:numCache>
                <c:formatCode>###0%</c:formatCode>
                <c:ptCount val="4"/>
                <c:pt idx="0">
                  <c:v>0.11798042830086537</c:v>
                </c:pt>
                <c:pt idx="1">
                  <c:v>0.19144795582870344</c:v>
                </c:pt>
                <c:pt idx="2">
                  <c:v>0.24731868959046782</c:v>
                </c:pt>
                <c:pt idx="3">
                  <c:v>0.23300970873786431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Regularly concerned</c:v>
                </c:pt>
              </c:strCache>
            </c:strRef>
          </c:tx>
          <c:spPr>
            <a:solidFill>
              <a:schemeClr val="accent5"/>
            </a:solidFill>
            <a:ln w="1079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Sheet1!$B$1:$E$1</c:f>
              <c:strCache>
                <c:ptCount val="4"/>
                <c:pt idx="0">
                  <c:v>Sounder</c:v>
                </c:pt>
                <c:pt idx="1">
                  <c:v>Central Link</c:v>
                </c:pt>
                <c:pt idx="2">
                  <c:v>Express Bus</c:v>
                </c:pt>
                <c:pt idx="3">
                  <c:v>Tacoma Link</c:v>
                </c:pt>
              </c:strCache>
            </c:strRef>
          </c:cat>
          <c:val>
            <c:numRef>
              <c:f>Sheet1!$B$4:$E$4</c:f>
              <c:numCache>
                <c:formatCode>###0%</c:formatCode>
                <c:ptCount val="4"/>
                <c:pt idx="0">
                  <c:v>1.7565921566228618E-2</c:v>
                </c:pt>
                <c:pt idx="1">
                  <c:v>2.8175428423480402E-2</c:v>
                </c:pt>
                <c:pt idx="2">
                  <c:v>4.6939761408870281E-2</c:v>
                </c:pt>
                <c:pt idx="3">
                  <c:v>9.7087378640776795E-3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Don't know</c:v>
                </c:pt>
              </c:strCache>
            </c:strRef>
          </c:tx>
          <c:spPr>
            <a:solidFill>
              <a:schemeClr val="accent3"/>
            </a:solidFill>
            <a:ln w="9525" cap="flat" cmpd="sng" algn="ctr">
              <a:noFill/>
              <a:prstDash val="solid"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Sounder</c:v>
                </c:pt>
                <c:pt idx="1">
                  <c:v>Central Link</c:v>
                </c:pt>
                <c:pt idx="2">
                  <c:v>Express Bus</c:v>
                </c:pt>
                <c:pt idx="3">
                  <c:v>Tacoma Link</c:v>
                </c:pt>
              </c:strCache>
            </c:strRef>
          </c:cat>
          <c:val>
            <c:numRef>
              <c:f>Sheet1!$B$5:$E$5</c:f>
              <c:numCache>
                <c:formatCode>###0%</c:formatCode>
                <c:ptCount val="4"/>
                <c:pt idx="0">
                  <c:v>9.414808793625851E-4</c:v>
                </c:pt>
                <c:pt idx="1">
                  <c:v>9.032677071563612E-3</c:v>
                </c:pt>
                <c:pt idx="2">
                  <c:v>9.8566045595514969E-3</c:v>
                </c:pt>
                <c:pt idx="3">
                  <c:v>1.9417475728155359E-2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overlap val="100"/>
        <c:axId val="154330240"/>
        <c:axId val="154331776"/>
      </c:barChart>
      <c:catAx>
        <c:axId val="15433024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54331776"/>
        <c:crosses val="autoZero"/>
        <c:auto val="1"/>
        <c:lblAlgn val="ctr"/>
        <c:lblOffset val="100"/>
        <c:noMultiLvlLbl val="0"/>
      </c:catAx>
      <c:valAx>
        <c:axId val="154331776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54330240"/>
        <c:crosses val="autoZero"/>
        <c:crossBetween val="between"/>
      </c:valAx>
    </c:plotArea>
    <c:legend>
      <c:legendPos val="t"/>
      <c:legendEntry>
        <c:idx val="0"/>
        <c:txPr>
          <a:bodyPr/>
          <a:lstStyle/>
          <a:p>
            <a:pPr>
              <a:defRPr sz="1800"/>
            </a:pPr>
            <a:endParaRPr lang="en-US"/>
          </a:p>
        </c:txPr>
      </c:legendEntry>
      <c:layout>
        <c:manualLayout>
          <c:xMode val="edge"/>
          <c:yMode val="edge"/>
          <c:x val="5.9009009009009003E-2"/>
          <c:y val="1.4706770730901415E-2"/>
          <c:w val="0.87147147147147153"/>
          <c:h val="6.80315527782962E-2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766849898479672"/>
          <c:y val="0.10317460317460317"/>
          <c:w val="0.83233150101520326"/>
          <c:h val="0.8884144018288034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safe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  <c:pt idx="3">
                  <c:v>Tacoma Link</c:v>
                </c:pt>
              </c:strCache>
            </c:strRef>
          </c:cat>
          <c:val>
            <c:numRef>
              <c:f>Sheet1!$B$2:$B$5</c:f>
              <c:numCache>
                <c:formatCode>###0%</c:formatCode>
                <c:ptCount val="4"/>
                <c:pt idx="0">
                  <c:v>0.73344091669205935</c:v>
                </c:pt>
                <c:pt idx="1">
                  <c:v>0.88846664416560728</c:v>
                </c:pt>
                <c:pt idx="2">
                  <c:v>0.79875620080075005</c:v>
                </c:pt>
                <c:pt idx="3">
                  <c:v>0.78640776699029202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Mostly safe</c:v>
                </c:pt>
              </c:strCache>
            </c:strRef>
          </c:tx>
          <c:spPr>
            <a:solidFill>
              <a:schemeClr val="accent2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  <c:pt idx="3">
                  <c:v>Tacoma Link</c:v>
                </c:pt>
              </c:strCache>
            </c:strRef>
          </c:cat>
          <c:val>
            <c:numRef>
              <c:f>Sheet1!$C$2:$C$5</c:f>
              <c:numCache>
                <c:formatCode>###0%</c:formatCode>
                <c:ptCount val="4"/>
                <c:pt idx="0">
                  <c:v>0.25202650277744104</c:v>
                </c:pt>
                <c:pt idx="1">
                  <c:v>0.10405475872273869</c:v>
                </c:pt>
                <c:pt idx="2">
                  <c:v>0.19308501097481623</c:v>
                </c:pt>
                <c:pt idx="3">
                  <c:v>0.21359223300970892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(Don't know)</c:v>
                </c:pt>
              </c:strCache>
            </c:strRef>
          </c:tx>
          <c:spPr>
            <a:solidFill>
              <a:schemeClr val="accent3"/>
            </a:solidFill>
            <a:ln w="10795" cap="flat" cmpd="sng" algn="ctr">
              <a:noFill/>
              <a:prstDash val="solid"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  <c:pt idx="3">
                  <c:v>Tacoma Link</c:v>
                </c:pt>
              </c:strCache>
            </c:strRef>
          </c:cat>
          <c:val>
            <c:numRef>
              <c:f>Sheet1!$D$2:$D$5</c:f>
              <c:numCache>
                <c:formatCode>###0%</c:formatCode>
                <c:ptCount val="4"/>
                <c:pt idx="0">
                  <c:v>9.8048991223918004E-3</c:v>
                </c:pt>
                <c:pt idx="1">
                  <c:v>7.4785971116570404E-3</c:v>
                </c:pt>
                <c:pt idx="2">
                  <c:v>2.8251749030481763E-3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Unsafe</c:v>
                </c:pt>
              </c:strCache>
            </c:strRef>
          </c:tx>
          <c:spPr>
            <a:solidFill>
              <a:schemeClr val="accent5"/>
            </a:solidFill>
            <a:ln w="9525" cap="flat" cmpd="sng" algn="ctr">
              <a:noFill/>
              <a:prstDash val="solid"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  <c:pt idx="3">
                  <c:v>Tacoma Link</c:v>
                </c:pt>
              </c:strCache>
            </c:strRef>
          </c:cat>
          <c:val>
            <c:numRef>
              <c:f>Sheet1!$E$2:$E$5</c:f>
              <c:numCache>
                <c:formatCode>###0%</c:formatCode>
                <c:ptCount val="4"/>
                <c:pt idx="0">
                  <c:v>4.7276814081066683E-3</c:v>
                </c:pt>
                <c:pt idx="1">
                  <c:v>0</c:v>
                </c:pt>
                <c:pt idx="2">
                  <c:v>5.3336133213861278E-3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4"/>
        <c:overlap val="100"/>
        <c:axId val="152437504"/>
        <c:axId val="152439040"/>
      </c:barChart>
      <c:catAx>
        <c:axId val="15243750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crossAx val="152439040"/>
        <c:crosses val="autoZero"/>
        <c:auto val="1"/>
        <c:lblAlgn val="ctr"/>
        <c:lblOffset val="100"/>
        <c:noMultiLvlLbl val="0"/>
      </c:catAx>
      <c:valAx>
        <c:axId val="152439040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5243750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6753714158371713"/>
          <c:y val="1.5873015873015872E-2"/>
          <c:w val="0.79071188035457829"/>
          <c:h val="7.3426446694163233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742628455226889"/>
          <c:y val="0.12730221222347207"/>
          <c:w val="0.80605719893121441"/>
          <c:h val="0.8435972586759988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secure</c:v>
                </c:pt>
              </c:strCache>
            </c:strRef>
          </c:tx>
          <c:spPr>
            <a:solidFill>
              <a:srgbClr val="126091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Tacoma Link </c:v>
                </c:pt>
                <c:pt idx="2">
                  <c:v>Sounder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0.40808340968599788</c:v>
                </c:pt>
                <c:pt idx="1">
                  <c:v>0.38636363636363635</c:v>
                </c:pt>
                <c:pt idx="2">
                  <c:v>0.3933852118906116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Somewhat secure</c:v>
                </c:pt>
              </c:strCache>
            </c:strRef>
          </c:tx>
          <c:spPr>
            <a:solidFill>
              <a:srgbClr val="88AFC8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Tacoma Link </c:v>
                </c:pt>
                <c:pt idx="2">
                  <c:v>Sounder</c:v>
                </c:pt>
              </c:strCache>
            </c:strRef>
          </c:cat>
          <c:val>
            <c:numRef>
              <c:f>Sheet1!$C$2:$C$4</c:f>
              <c:numCache>
                <c:formatCode>###0%</c:formatCode>
                <c:ptCount val="3"/>
                <c:pt idx="0">
                  <c:v>0.48171097581361549</c:v>
                </c:pt>
                <c:pt idx="1">
                  <c:v>0.61363636363636331</c:v>
                </c:pt>
                <c:pt idx="2">
                  <c:v>0.49046544903732281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Don't know</c:v>
                </c:pt>
              </c:strCache>
            </c:strRef>
          </c:tx>
          <c:spPr>
            <a:solidFill>
              <a:srgbClr val="A5A5A5"/>
            </a:solidFill>
            <a:ln w="38100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Tacoma Link </c:v>
                </c:pt>
                <c:pt idx="2">
                  <c:v>Sounder</c:v>
                </c:pt>
              </c:strCache>
            </c:strRef>
          </c:cat>
          <c:val>
            <c:numRef>
              <c:f>Sheet1!$D$2:$D$4</c:f>
              <c:numCache>
                <c:formatCode>###0%</c:formatCode>
                <c:ptCount val="3"/>
                <c:pt idx="0">
                  <c:v>4.8447114054172999E-2</c:v>
                </c:pt>
                <c:pt idx="1">
                  <c:v>0</c:v>
                </c:pt>
                <c:pt idx="2">
                  <c:v>1.0792761110329818E-2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Not Secure</c:v>
                </c:pt>
              </c:strCache>
            </c:strRef>
          </c:tx>
          <c:spPr>
            <a:solidFill>
              <a:srgbClr val="80304C"/>
            </a:solidFill>
            <a:ln w="38100" cap="flat" cmpd="sng" algn="ctr">
              <a:noFill/>
              <a:prstDash val="solid"/>
            </a:ln>
            <a:effectLst/>
          </c:spPr>
          <c:invertIfNegative val="0"/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Tacoma Link </c:v>
                </c:pt>
                <c:pt idx="2">
                  <c:v>Sounder</c:v>
                </c:pt>
              </c:strCache>
            </c:strRef>
          </c:cat>
          <c:val>
            <c:numRef>
              <c:f>Sheet1!$E$2:$E$4</c:f>
              <c:numCache>
                <c:formatCode>###0%</c:formatCode>
                <c:ptCount val="3"/>
                <c:pt idx="0">
                  <c:v>6.1758500446213144E-2</c:v>
                </c:pt>
                <c:pt idx="1">
                  <c:v>0</c:v>
                </c:pt>
                <c:pt idx="2">
                  <c:v>0.1053565779617357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152564480"/>
        <c:axId val="152566016"/>
      </c:barChart>
      <c:catAx>
        <c:axId val="15256448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crossAx val="152566016"/>
        <c:crosses val="autoZero"/>
        <c:auto val="1"/>
        <c:lblAlgn val="ctr"/>
        <c:lblOffset val="100"/>
        <c:noMultiLvlLbl val="0"/>
      </c:catAx>
      <c:valAx>
        <c:axId val="152566016"/>
        <c:scaling>
          <c:orientation val="minMax"/>
          <c:max val="1"/>
        </c:scaling>
        <c:delete val="1"/>
        <c:axPos val="t"/>
        <c:numFmt formatCode="###0%" sourceLinked="1"/>
        <c:majorTickMark val="out"/>
        <c:minorTickMark val="none"/>
        <c:tickLblPos val="none"/>
        <c:crossAx val="152564480"/>
        <c:crosses val="autoZero"/>
        <c:crossBetween val="between"/>
      </c:valAx>
    </c:plotArea>
    <c:legend>
      <c:legendPos val="t"/>
      <c:legendEntry>
        <c:idx val="2"/>
        <c:delete val="1"/>
      </c:legendEntry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>
                <a:solidFill>
                  <a:schemeClr val="tx1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</a:rPr>
              <a:t>% of P&amp;R Users by Service</a:t>
            </a:r>
            <a:endParaRPr lang="en-US" sz="2000" dirty="0">
              <a:solidFill>
                <a:schemeClr val="tx1"/>
              </a:solidFill>
            </a:endParaRPr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0.28577248866618943"/>
          <c:y val="0.10157594431130892"/>
          <c:w val="0.71422751133381079"/>
          <c:h val="0.8507929171896992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P&amp;R Users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solidFill>
                  <a:schemeClr val="accent1"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5"/>
              </a:solidFill>
              <a:ln w="9525" cap="flat" cmpd="sng" algn="ctr">
                <a:solidFill>
                  <a:schemeClr val="accent2"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6"/>
              </a:solidFill>
              <a:ln w="9525" cap="flat" cmpd="sng" algn="ctr">
                <a:solidFill>
                  <a:schemeClr val="accent3">
                    <a:satMod val="150000"/>
                  </a:schemeClr>
                </a:solidFill>
                <a:prstDash val="solid"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Tacoma Link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0.44</c:v>
                </c:pt>
                <c:pt idx="1">
                  <c:v>0.78</c:v>
                </c:pt>
                <c:pt idx="2">
                  <c:v>0.43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axId val="152631552"/>
        <c:axId val="152649728"/>
      </c:barChart>
      <c:catAx>
        <c:axId val="15263155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52649728"/>
        <c:crosses val="autoZero"/>
        <c:auto val="1"/>
        <c:lblAlgn val="ctr"/>
        <c:lblOffset val="100"/>
        <c:noMultiLvlLbl val="0"/>
      </c:catAx>
      <c:valAx>
        <c:axId val="152649728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one"/>
        <c:crossAx val="1526315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968698052882367"/>
          <c:y val="9.1328112103593123E-2"/>
          <c:w val="0.76031301947117647"/>
          <c:h val="0.9086718878964067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Sheet1!$A$2:$A$10</c:f>
              <c:strCache>
                <c:ptCount val="9"/>
                <c:pt idx="0">
                  <c:v>2013 Central Link</c:v>
                </c:pt>
                <c:pt idx="1">
                  <c:v>2012 Central Link</c:v>
                </c:pt>
                <c:pt idx="2">
                  <c:v>2011 Central Link</c:v>
                </c:pt>
                <c:pt idx="3">
                  <c:v>2010 Central Link</c:v>
                </c:pt>
                <c:pt idx="5">
                  <c:v>2013 Central Link</c:v>
                </c:pt>
                <c:pt idx="6">
                  <c:v>2012 Central Link</c:v>
                </c:pt>
                <c:pt idx="7">
                  <c:v>2011 Central Link</c:v>
                </c:pt>
                <c:pt idx="8">
                  <c:v>2010 Central Link</c:v>
                </c:pt>
              </c:strCache>
            </c:strRef>
          </c:cat>
          <c:val>
            <c:numRef>
              <c:f>Sheet1!$B$2:$B$10</c:f>
              <c:numCache>
                <c:formatCode>#,##0%</c:formatCode>
                <c:ptCount val="9"/>
                <c:pt idx="0" formatCode="###0%">
                  <c:v>0.6286491809355188</c:v>
                </c:pt>
                <c:pt idx="1">
                  <c:v>0.60433864792298841</c:v>
                </c:pt>
                <c:pt idx="2">
                  <c:v>0.65847621828219571</c:v>
                </c:pt>
                <c:pt idx="3">
                  <c:v>0.74741957539483961</c:v>
                </c:pt>
                <c:pt idx="5" formatCode="###0%">
                  <c:v>0.66440329733657477</c:v>
                </c:pt>
                <c:pt idx="6" formatCode="###0%">
                  <c:v>0.62463026810944011</c:v>
                </c:pt>
                <c:pt idx="7" formatCode="###0%">
                  <c:v>0.66198641044696915</c:v>
                </c:pt>
                <c:pt idx="8" formatCode="###0%">
                  <c:v>0.75491841050344277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9"/>
                <c:pt idx="0">
                  <c:v>2013 Central Link</c:v>
                </c:pt>
                <c:pt idx="1">
                  <c:v>2012 Central Link</c:v>
                </c:pt>
                <c:pt idx="2">
                  <c:v>2011 Central Link</c:v>
                </c:pt>
                <c:pt idx="3">
                  <c:v>2010 Central Link</c:v>
                </c:pt>
                <c:pt idx="5">
                  <c:v>2013 Central Link</c:v>
                </c:pt>
                <c:pt idx="6">
                  <c:v>2012 Central Link</c:v>
                </c:pt>
                <c:pt idx="7">
                  <c:v>2011 Central Link</c:v>
                </c:pt>
                <c:pt idx="8">
                  <c:v>2010 Central Link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2"/>
            </a:solidFill>
            <a:ln w="17145" cap="flat" cmpd="sng" algn="ctr">
              <a:noFill/>
              <a:prstDash val="solid"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lang="en-US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Sheet1!$A$2:$A$10</c:f>
              <c:strCache>
                <c:ptCount val="9"/>
                <c:pt idx="0">
                  <c:v>2013 Central Link</c:v>
                </c:pt>
                <c:pt idx="1">
                  <c:v>2012 Central Link</c:v>
                </c:pt>
                <c:pt idx="2">
                  <c:v>2011 Central Link</c:v>
                </c:pt>
                <c:pt idx="3">
                  <c:v>2010 Central Link</c:v>
                </c:pt>
                <c:pt idx="5">
                  <c:v>2013 Central Link</c:v>
                </c:pt>
                <c:pt idx="6">
                  <c:v>2012 Central Link</c:v>
                </c:pt>
                <c:pt idx="7">
                  <c:v>2011 Central Link</c:v>
                </c:pt>
                <c:pt idx="8">
                  <c:v>2010 Central Link</c:v>
                </c:pt>
              </c:strCache>
            </c:strRef>
          </c:cat>
          <c:val>
            <c:numRef>
              <c:f>Sheet1!$D$2:$D$10</c:f>
              <c:numCache>
                <c:formatCode>###0%</c:formatCode>
                <c:ptCount val="9"/>
                <c:pt idx="0">
                  <c:v>0.26723785820275564</c:v>
                </c:pt>
                <c:pt idx="1">
                  <c:v>0.27156150210588254</c:v>
                </c:pt>
                <c:pt idx="2">
                  <c:v>0.23845980301681435</c:v>
                </c:pt>
                <c:pt idx="3">
                  <c:v>0.20878376168940366</c:v>
                </c:pt>
                <c:pt idx="5">
                  <c:v>0.18143066736186467</c:v>
                </c:pt>
                <c:pt idx="6">
                  <c:v>0.23493408813389494</c:v>
                </c:pt>
                <c:pt idx="7">
                  <c:v>0.198748233929781</c:v>
                </c:pt>
                <c:pt idx="8">
                  <c:v>0.20107491049205262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 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9"/>
                <c:pt idx="0">
                  <c:v>2013 Central Link</c:v>
                </c:pt>
                <c:pt idx="1">
                  <c:v>2012 Central Link</c:v>
                </c:pt>
                <c:pt idx="2">
                  <c:v>2011 Central Link</c:v>
                </c:pt>
                <c:pt idx="3">
                  <c:v>2010 Central Link</c:v>
                </c:pt>
                <c:pt idx="5">
                  <c:v>2013 Central Link</c:v>
                </c:pt>
                <c:pt idx="6">
                  <c:v>2012 Central Link</c:v>
                </c:pt>
                <c:pt idx="7">
                  <c:v>2011 Central Link</c:v>
                </c:pt>
                <c:pt idx="8">
                  <c:v>2010 Central Link</c:v>
                </c:pt>
              </c:strCache>
            </c:strRef>
          </c:cat>
          <c:val>
            <c:numRef>
              <c:f>Sheet1!$E$2:$E$10</c:f>
              <c:numCache>
                <c:formatCode>General</c:formatCode>
                <c:ptCount val="9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 or lower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Sheet1!$A$2:$A$10</c:f>
              <c:strCache>
                <c:ptCount val="9"/>
                <c:pt idx="0">
                  <c:v>2013 Central Link</c:v>
                </c:pt>
                <c:pt idx="1">
                  <c:v>2012 Central Link</c:v>
                </c:pt>
                <c:pt idx="2">
                  <c:v>2011 Central Link</c:v>
                </c:pt>
                <c:pt idx="3">
                  <c:v>2010 Central Link</c:v>
                </c:pt>
                <c:pt idx="5">
                  <c:v>2013 Central Link</c:v>
                </c:pt>
                <c:pt idx="6">
                  <c:v>2012 Central Link</c:v>
                </c:pt>
                <c:pt idx="7">
                  <c:v>2011 Central Link</c:v>
                </c:pt>
                <c:pt idx="8">
                  <c:v>2010 Central Link</c:v>
                </c:pt>
              </c:strCache>
            </c:strRef>
          </c:cat>
          <c:val>
            <c:numRef>
              <c:f>Sheet1!$F$2:$F$10</c:f>
              <c:numCache>
                <c:formatCode>###0%</c:formatCode>
                <c:ptCount val="9"/>
                <c:pt idx="0">
                  <c:v>0.1041129608617271</c:v>
                </c:pt>
                <c:pt idx="1">
                  <c:v>0.12409984997113042</c:v>
                </c:pt>
                <c:pt idx="2">
                  <c:v>0.10306397870098867</c:v>
                </c:pt>
                <c:pt idx="3">
                  <c:v>4.3796662915755985E-2</c:v>
                </c:pt>
                <c:pt idx="5">
                  <c:v>0.15416603530156217</c:v>
                </c:pt>
                <c:pt idx="6">
                  <c:v>0.14043564375666617</c:v>
                </c:pt>
                <c:pt idx="7">
                  <c:v>0.13926535562324882</c:v>
                </c:pt>
                <c:pt idx="8">
                  <c:v>4.4006679004503814E-2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9"/>
                <c:pt idx="0">
                  <c:v>2013 Central Link</c:v>
                </c:pt>
                <c:pt idx="1">
                  <c:v>2012 Central Link</c:v>
                </c:pt>
                <c:pt idx="2">
                  <c:v>2011 Central Link</c:v>
                </c:pt>
                <c:pt idx="3">
                  <c:v>2010 Central Link</c:v>
                </c:pt>
                <c:pt idx="5">
                  <c:v>2013 Central Link</c:v>
                </c:pt>
                <c:pt idx="6">
                  <c:v>2012 Central Link</c:v>
                </c:pt>
                <c:pt idx="7">
                  <c:v>2011 Central Link</c:v>
                </c:pt>
                <c:pt idx="8">
                  <c:v>2010 Central Link</c:v>
                </c:pt>
              </c:strCache>
            </c:strRef>
          </c:cat>
          <c:val>
            <c:numRef>
              <c:f>Sheet1!$G$2:$G$10</c:f>
              <c:numCache>
                <c:formatCode>###0.0</c:formatCode>
                <c:ptCount val="9"/>
                <c:pt idx="0">
                  <c:v>3.5269118106058435</c:v>
                </c:pt>
                <c:pt idx="1">
                  <c:v>3.4947166647005217</c:v>
                </c:pt>
                <c:pt idx="2">
                  <c:v>3.5769346900097481</c:v>
                </c:pt>
                <c:pt idx="3">
                  <c:v>3.7024964935526743</c:v>
                </c:pt>
                <c:pt idx="5">
                  <c:v>3.6810485005146001</c:v>
                </c:pt>
                <c:pt idx="6">
                  <c:v>3.6220015975577486</c:v>
                </c:pt>
                <c:pt idx="7">
                  <c:v>3.6166825787153725</c:v>
                </c:pt>
                <c:pt idx="8">
                  <c:v>3.7149834481154942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"/>
        <c:overlap val="100"/>
        <c:axId val="33946624"/>
        <c:axId val="33956608"/>
      </c:barChart>
      <c:catAx>
        <c:axId val="3394662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3956608"/>
        <c:crosses val="autoZero"/>
        <c:auto val="1"/>
        <c:lblAlgn val="ctr"/>
        <c:lblOffset val="100"/>
        <c:noMultiLvlLbl val="0"/>
      </c:catAx>
      <c:valAx>
        <c:axId val="33956608"/>
        <c:scaling>
          <c:orientation val="minMax"/>
          <c:max val="1.10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extTo"/>
        <c:crossAx val="33946624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28414025531754766"/>
          <c:y val="1.7470332532418701E-2"/>
          <c:w val="0.5407397999981185"/>
          <c:h val="7.3767447405586842E-2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500000000000004"/>
          <c:y val="1.8181818181818198E-2"/>
          <c:w val="0.66250000000000053"/>
          <c:h val="0.9636363636363635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2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dPt>
            <c:idx val="0"/>
            <c:bubble3D val="0"/>
            <c:explosion val="7"/>
            <c:spPr>
              <a:solidFill>
                <a:schemeClr val="accent1"/>
              </a:solidFill>
              <a:ln w="9525" cap="flat" cmpd="sng" algn="ctr">
                <a:solidFill>
                  <a:schemeClr val="accent1">
                    <a:satMod val="150000"/>
                  </a:schemeClr>
                </a:solidFill>
                <a:prstDash val="solid"/>
              </a:ln>
              <a:effectLst/>
            </c:spPr>
          </c:dPt>
          <c:dPt>
            <c:idx val="1"/>
            <c:bubble3D val="0"/>
            <c:explosion val="8"/>
            <c:spPr>
              <a:solidFill>
                <a:schemeClr val="accent5"/>
              </a:solidFill>
              <a:ln w="9525" cap="flat" cmpd="sng" algn="ctr">
                <a:solidFill>
                  <a:schemeClr val="accent4">
                    <a:satMod val="150000"/>
                  </a:schemeClr>
                </a:solidFill>
                <a:prstDash val="solid"/>
              </a:ln>
              <a:effectLst/>
            </c:spPr>
          </c:dPt>
          <c:dLbls>
            <c:dLbl>
              <c:idx val="0"/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spPr/>
              <c:txPr>
                <a:bodyPr/>
                <a:lstStyle/>
                <a:p>
                  <a:pPr>
                    <a:defRPr b="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P&amp;R users</c:v>
                </c:pt>
                <c:pt idx="1">
                  <c:v>Non-users</c:v>
                </c:pt>
              </c:strCache>
            </c:strRef>
          </c:cat>
          <c:val>
            <c:numRef>
              <c:f>Sheet1!$B$2:$B$3</c:f>
              <c:numCache>
                <c:formatCode>###0%</c:formatCode>
                <c:ptCount val="2"/>
                <c:pt idx="0">
                  <c:v>0.48734758753950608</c:v>
                </c:pt>
                <c:pt idx="1">
                  <c:v>0.51265241246050208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7618706752565023E-3"/>
          <c:y val="0.12684998680708492"/>
          <c:w val="0.9914872345502268"/>
          <c:h val="0.7715318555824227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Strongly</c:v>
                </c:pt>
              </c:strCache>
            </c:strRef>
          </c:tx>
          <c:spPr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5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Support </c:v>
                </c:pt>
                <c:pt idx="1">
                  <c:v>Oppose</c:v>
                </c:pt>
                <c:pt idx="2">
                  <c:v>Don't know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0.40896399842966669</c:v>
                </c:pt>
                <c:pt idx="1">
                  <c:v>4.5327581264726975E-2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Somewhat</c:v>
                </c:pt>
              </c:strCache>
            </c:strRef>
          </c:tx>
          <c:spPr>
            <a:solidFill>
              <a:srgbClr val="95B9D7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Support </c:v>
                </c:pt>
                <c:pt idx="1">
                  <c:v>Oppose</c:v>
                </c:pt>
                <c:pt idx="2">
                  <c:v>Don't know</c:v>
                </c:pt>
              </c:strCache>
            </c:strRef>
          </c:cat>
          <c:val>
            <c:numRef>
              <c:f>Sheet1!$C$2:$C$4</c:f>
              <c:numCache>
                <c:formatCode>###0%</c:formatCode>
                <c:ptCount val="3"/>
                <c:pt idx="0">
                  <c:v>0.32324765783382708</c:v>
                </c:pt>
                <c:pt idx="1">
                  <c:v>6.7164499145896797E-2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Don't know</c:v>
                </c:pt>
              </c:strCache>
            </c:strRef>
          </c:tx>
          <c:spPr>
            <a:solidFill>
              <a:schemeClr val="accent3"/>
            </a:solidFill>
            <a:ln w="9525" cap="flat" cmpd="sng" algn="ctr">
              <a:noFill/>
              <a:prstDash val="solid"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Support </c:v>
                </c:pt>
                <c:pt idx="1">
                  <c:v>Oppose</c:v>
                </c:pt>
                <c:pt idx="2">
                  <c:v>Don't know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2" formatCode="###0%">
                  <c:v>0.15529626332589688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Column1</c:v>
                </c:pt>
              </c:strCache>
            </c:strRef>
          </c:tx>
          <c:spPr>
            <a:noFill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/>
                </a:pPr>
                <a:endParaRPr lang="en-US"/>
              </a:p>
            </c:txPr>
            <c:dLblPos val="inBase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Support </c:v>
                </c:pt>
                <c:pt idx="1">
                  <c:v>Oppose</c:v>
                </c:pt>
                <c:pt idx="2">
                  <c:v>Don't know</c:v>
                </c:pt>
              </c:strCache>
            </c:strRef>
          </c:cat>
          <c:val>
            <c:numRef>
              <c:f>Sheet1!$E$2:$E$4</c:f>
              <c:numCache>
                <c:formatCode>0%</c:formatCode>
                <c:ptCount val="3"/>
                <c:pt idx="0">
                  <c:v>0.73221165626349372</c:v>
                </c:pt>
                <c:pt idx="1">
                  <c:v>0.11249208041062378</c:v>
                </c:pt>
                <c:pt idx="2">
                  <c:v>0.15529626332589688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36467840"/>
        <c:axId val="36469376"/>
      </c:barChart>
      <c:catAx>
        <c:axId val="36467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>
                <a:solidFill>
                  <a:schemeClr val="bg1"/>
                </a:solidFill>
              </a:defRPr>
            </a:pPr>
            <a:endParaRPr lang="en-US"/>
          </a:p>
        </c:txPr>
        <c:crossAx val="36469376"/>
        <c:crosses val="autoZero"/>
        <c:auto val="1"/>
        <c:lblAlgn val="ctr"/>
        <c:lblOffset val="100"/>
        <c:noMultiLvlLbl val="0"/>
      </c:catAx>
      <c:valAx>
        <c:axId val="36469376"/>
        <c:scaling>
          <c:orientation val="minMax"/>
          <c:max val="1"/>
        </c:scaling>
        <c:delete val="1"/>
        <c:axPos val="l"/>
        <c:numFmt formatCode="###0%" sourceLinked="1"/>
        <c:majorTickMark val="out"/>
        <c:minorTickMark val="none"/>
        <c:tickLblPos val="nextTo"/>
        <c:crossAx val="364678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4499385211983635"/>
          <c:y val="0.12730221222347207"/>
          <c:w val="0.73848963136364698"/>
          <c:h val="0.8435972586759988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Support</c:v>
                </c:pt>
              </c:strCache>
            </c:strRef>
          </c:tx>
          <c:spPr>
            <a:solidFill>
              <a:srgbClr val="126091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KC Seattle/North</c:v>
                </c:pt>
                <c:pt idx="1">
                  <c:v>Snohomish</c:v>
                </c:pt>
                <c:pt idx="2">
                  <c:v>KC East</c:v>
                </c:pt>
                <c:pt idx="3">
                  <c:v>Pierce</c:v>
                </c:pt>
                <c:pt idx="4">
                  <c:v>KC South</c:v>
                </c:pt>
                <c:pt idx="5">
                  <c:v>Other</c:v>
                </c:pt>
                <c:pt idx="6">
                  <c:v>Refused</c:v>
                </c:pt>
              </c:strCache>
            </c:strRef>
          </c:cat>
          <c:val>
            <c:numRef>
              <c:f>Sheet1!$B$2:$B$8</c:f>
              <c:numCache>
                <c:formatCode>###0%</c:formatCode>
                <c:ptCount val="7"/>
                <c:pt idx="0">
                  <c:v>0.78911556703422192</c:v>
                </c:pt>
                <c:pt idx="1">
                  <c:v>0.772472459549434</c:v>
                </c:pt>
                <c:pt idx="2">
                  <c:v>0.76813279945624768</c:v>
                </c:pt>
                <c:pt idx="3">
                  <c:v>0.70313878222216752</c:v>
                </c:pt>
                <c:pt idx="4">
                  <c:v>0.68111211344293177</c:v>
                </c:pt>
                <c:pt idx="5">
                  <c:v>0.66498298815070056</c:v>
                </c:pt>
                <c:pt idx="6">
                  <c:v>0.47251981150108285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Don't know</c:v>
                </c:pt>
              </c:strCache>
            </c:strRef>
          </c:tx>
          <c:spPr>
            <a:solidFill>
              <a:srgbClr val="A5A5A5"/>
            </a:solidFill>
            <a:ln w="38100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KC Seattle/North</c:v>
                </c:pt>
                <c:pt idx="1">
                  <c:v>Snohomish</c:v>
                </c:pt>
                <c:pt idx="2">
                  <c:v>KC East</c:v>
                </c:pt>
                <c:pt idx="3">
                  <c:v>Pierce</c:v>
                </c:pt>
                <c:pt idx="4">
                  <c:v>KC South</c:v>
                </c:pt>
                <c:pt idx="5">
                  <c:v>Other</c:v>
                </c:pt>
                <c:pt idx="6">
                  <c:v>Refused</c:v>
                </c:pt>
              </c:strCache>
            </c:strRef>
          </c:cat>
          <c:val>
            <c:numRef>
              <c:f>Sheet1!$C$2:$C$8</c:f>
              <c:numCache>
                <c:formatCode>###0%</c:formatCode>
                <c:ptCount val="7"/>
                <c:pt idx="0">
                  <c:v>0.11868616510647662</c:v>
                </c:pt>
                <c:pt idx="1">
                  <c:v>0.12901002227606928</c:v>
                </c:pt>
                <c:pt idx="2">
                  <c:v>0.10738055271007527</c:v>
                </c:pt>
                <c:pt idx="3">
                  <c:v>0.12936570167669043</c:v>
                </c:pt>
                <c:pt idx="4">
                  <c:v>0.19064452323137726</c:v>
                </c:pt>
                <c:pt idx="5">
                  <c:v>0.25200217548230486</c:v>
                </c:pt>
                <c:pt idx="6">
                  <c:v>0.43930148505823674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Oppose</c:v>
                </c:pt>
              </c:strCache>
            </c:strRef>
          </c:tx>
          <c:spPr>
            <a:solidFill>
              <a:srgbClr val="80304C"/>
            </a:solidFill>
            <a:ln w="38100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KC Seattle/North</c:v>
                </c:pt>
                <c:pt idx="1">
                  <c:v>Snohomish</c:v>
                </c:pt>
                <c:pt idx="2">
                  <c:v>KC East</c:v>
                </c:pt>
                <c:pt idx="3">
                  <c:v>Pierce</c:v>
                </c:pt>
                <c:pt idx="4">
                  <c:v>KC South</c:v>
                </c:pt>
                <c:pt idx="5">
                  <c:v>Other</c:v>
                </c:pt>
                <c:pt idx="6">
                  <c:v>Refused</c:v>
                </c:pt>
              </c:strCache>
            </c:strRef>
          </c:cat>
          <c:val>
            <c:numRef>
              <c:f>Sheet1!$D$2:$D$8</c:f>
              <c:numCache>
                <c:formatCode>###0%</c:formatCode>
                <c:ptCount val="7"/>
                <c:pt idx="0">
                  <c:v>9.2198267859302907E-2</c:v>
                </c:pt>
                <c:pt idx="1">
                  <c:v>9.851751817449611E-2</c:v>
                </c:pt>
                <c:pt idx="2">
                  <c:v>0.1244866478336778</c:v>
                </c:pt>
                <c:pt idx="3">
                  <c:v>0.16749551610114366</c:v>
                </c:pt>
                <c:pt idx="4">
                  <c:v>0.12824336332569256</c:v>
                </c:pt>
                <c:pt idx="5">
                  <c:v>8.3014836366994638E-2</c:v>
                </c:pt>
                <c:pt idx="6">
                  <c:v>8.8178703440680697E-2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36507008"/>
        <c:axId val="36512896"/>
      </c:barChart>
      <c:catAx>
        <c:axId val="365070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crossAx val="36512896"/>
        <c:crosses val="autoZero"/>
        <c:auto val="1"/>
        <c:lblAlgn val="ctr"/>
        <c:lblOffset val="100"/>
        <c:noMultiLvlLbl val="0"/>
      </c:catAx>
      <c:valAx>
        <c:axId val="36512896"/>
        <c:scaling>
          <c:orientation val="minMax"/>
          <c:max val="1"/>
        </c:scaling>
        <c:delete val="1"/>
        <c:axPos val="t"/>
        <c:numFmt formatCode="###0%" sourceLinked="1"/>
        <c:majorTickMark val="out"/>
        <c:minorTickMark val="none"/>
        <c:tickLblPos val="none"/>
        <c:crossAx val="36507008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836572793265703"/>
          <c:y val="3.4669246852618005E-2"/>
          <c:w val="0.7653626067011895"/>
          <c:h val="0.9593934547244095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5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5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chemeClr val="accent2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chemeClr val="accent2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12"/>
            <c:invertIfNegative val="0"/>
            <c:bubble3D val="0"/>
            <c:spPr>
              <a:solidFill>
                <a:schemeClr val="accent2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13"/>
            <c:invertIfNegative val="0"/>
            <c:bubble3D val="0"/>
            <c:spPr>
              <a:solidFill>
                <a:schemeClr val="accent2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chemeClr val="accent2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15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16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17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18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19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2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2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22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2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24"/>
            <c:invertIfNegative val="0"/>
            <c:bubble3D val="0"/>
            <c:spPr>
              <a:solidFill>
                <a:schemeClr val="accent3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25"/>
            <c:invertIfNegative val="0"/>
            <c:bubble3D val="0"/>
            <c:spPr>
              <a:solidFill>
                <a:schemeClr val="accent3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26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27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10795" cap="flat" cmpd="sng" algn="ctr">
                <a:noFill/>
                <a:prstDash val="solid"/>
              </a:ln>
              <a:effectLst/>
            </c:spPr>
          </c:dPt>
          <c:dPt>
            <c:idx val="28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17145" cap="flat" cmpd="sng" algn="ctr">
                <a:noFill/>
                <a:prstDash val="solid"/>
              </a:ln>
              <a:effectLst/>
            </c:spPr>
          </c:dPt>
          <c:dPt>
            <c:idx val="29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17145" cap="flat" cmpd="sng" algn="ctr">
                <a:noFill/>
                <a:prstDash val="solid"/>
              </a:ln>
              <a:effectLst/>
            </c:spPr>
          </c:dPt>
          <c:dPt>
            <c:idx val="30"/>
            <c:invertIfNegative val="0"/>
            <c:bubble3D val="0"/>
            <c:spPr>
              <a:solidFill>
                <a:schemeClr val="accent4"/>
              </a:solidFill>
              <a:ln w="17145" cap="flat" cmpd="sng" algn="ctr">
                <a:noFill/>
                <a:prstDash val="solid"/>
              </a:ln>
              <a:effectLst/>
            </c:spPr>
          </c:dPt>
          <c:dPt>
            <c:idx val="31"/>
            <c:invertIfNegative val="0"/>
            <c:bubble3D val="0"/>
            <c:spPr>
              <a:solidFill>
                <a:schemeClr val="accent4"/>
              </a:solidFill>
              <a:ln w="17145" cap="flat" cmpd="sng" algn="ctr">
                <a:noFill/>
                <a:prstDash val="solid"/>
              </a:ln>
              <a:effectLst/>
            </c:spPr>
          </c:dPt>
          <c:dLbls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Sheet1!$A$2:$A$31</c:f>
              <c:strCache>
                <c:ptCount val="30"/>
                <c:pt idx="0">
                  <c:v>Male</c:v>
                </c:pt>
                <c:pt idx="1">
                  <c:v>Female</c:v>
                </c:pt>
                <c:pt idx="2">
                  <c:v>(Unknown/Other)</c:v>
                </c:pt>
                <c:pt idx="3">
                  <c:v> </c:v>
                </c:pt>
                <c:pt idx="4">
                  <c:v>&lt;25</c:v>
                </c:pt>
                <c:pt idx="5">
                  <c:v>25-34</c:v>
                </c:pt>
                <c:pt idx="6">
                  <c:v>35-44</c:v>
                </c:pt>
                <c:pt idx="7">
                  <c:v>45-59</c:v>
                </c:pt>
                <c:pt idx="8">
                  <c:v>60+</c:v>
                </c:pt>
                <c:pt idx="10">
                  <c:v>M &lt;35</c:v>
                </c:pt>
                <c:pt idx="11">
                  <c:v>F &lt;35</c:v>
                </c:pt>
                <c:pt idx="12">
                  <c:v>M 35+</c:v>
                </c:pt>
                <c:pt idx="13">
                  <c:v>F 35+</c:v>
                </c:pt>
                <c:pt idx="15">
                  <c:v>White/Caucasian</c:v>
                </c:pt>
                <c:pt idx="16">
                  <c:v>Black/ Afr. American</c:v>
                </c:pt>
                <c:pt idx="17">
                  <c:v>Asian</c:v>
                </c:pt>
                <c:pt idx="18">
                  <c:v>Native Hawaiian/ Pacific Islander</c:v>
                </c:pt>
                <c:pt idx="19">
                  <c:v>American Indian/ Alaska Native</c:v>
                </c:pt>
                <c:pt idx="20">
                  <c:v>Hispanic/ Latino</c:v>
                </c:pt>
                <c:pt idx="21">
                  <c:v>Multiple races</c:v>
                </c:pt>
                <c:pt idx="22">
                  <c:v>Other</c:v>
                </c:pt>
                <c:pt idx="23">
                  <c:v>(Refused)</c:v>
                </c:pt>
                <c:pt idx="25">
                  <c:v>Less than $30,000</c:v>
                </c:pt>
                <c:pt idx="26">
                  <c:v>$30,000 to $49,999</c:v>
                </c:pt>
                <c:pt idx="27">
                  <c:v>$50,000 to $74,999</c:v>
                </c:pt>
                <c:pt idx="28">
                  <c:v>More than $75,000</c:v>
                </c:pt>
                <c:pt idx="29">
                  <c:v>Refused</c:v>
                </c:pt>
              </c:strCache>
            </c:strRef>
          </c:cat>
          <c:val>
            <c:numRef>
              <c:f>Sheet1!$B$2:$B$31</c:f>
              <c:numCache>
                <c:formatCode>###0%</c:formatCode>
                <c:ptCount val="30"/>
                <c:pt idx="0">
                  <c:v>0.55771419847772563</c:v>
                </c:pt>
                <c:pt idx="1">
                  <c:v>0.43815500123326773</c:v>
                </c:pt>
                <c:pt idx="2">
                  <c:v>4.1308002890184728E-3</c:v>
                </c:pt>
                <c:pt idx="3" formatCode="General">
                  <c:v>0</c:v>
                </c:pt>
                <c:pt idx="4">
                  <c:v>0.19072451372999791</c:v>
                </c:pt>
                <c:pt idx="5">
                  <c:v>0.29115947619819149</c:v>
                </c:pt>
                <c:pt idx="6">
                  <c:v>0.1967078415425477</c:v>
                </c:pt>
                <c:pt idx="7">
                  <c:v>0.22860747012086974</c:v>
                </c:pt>
                <c:pt idx="8">
                  <c:v>7.6526692534442664E-2</c:v>
                </c:pt>
                <c:pt idx="10">
                  <c:v>0.26658334771960779</c:v>
                </c:pt>
                <c:pt idx="11">
                  <c:v>0.21316246518982737</c:v>
                </c:pt>
                <c:pt idx="12">
                  <c:v>0.28305768867531961</c:v>
                </c:pt>
                <c:pt idx="13">
                  <c:v>0.21679169225226982</c:v>
                </c:pt>
                <c:pt idx="15">
                  <c:v>0.62248629469599237</c:v>
                </c:pt>
                <c:pt idx="16">
                  <c:v>0.11528855065737409</c:v>
                </c:pt>
                <c:pt idx="17">
                  <c:v>0.10700610581521236</c:v>
                </c:pt>
                <c:pt idx="18">
                  <c:v>1.0329494472020957E-2</c:v>
                </c:pt>
                <c:pt idx="19">
                  <c:v>1.1518068639476676E-2</c:v>
                </c:pt>
                <c:pt idx="20">
                  <c:v>3.7806476930539089E-2</c:v>
                </c:pt>
                <c:pt idx="21">
                  <c:v>3.5272057641399172E-2</c:v>
                </c:pt>
                <c:pt idx="22">
                  <c:v>1.5971380777875646E-2</c:v>
                </c:pt>
                <c:pt idx="23">
                  <c:v>4.4321570370118642E-2</c:v>
                </c:pt>
                <c:pt idx="25">
                  <c:v>0.17782204521628361</c:v>
                </c:pt>
                <c:pt idx="26">
                  <c:v>0.13706351385669713</c:v>
                </c:pt>
                <c:pt idx="27">
                  <c:v>0.20661565213964103</c:v>
                </c:pt>
                <c:pt idx="28">
                  <c:v>0.22820388711561568</c:v>
                </c:pt>
                <c:pt idx="29">
                  <c:v>0.25029490167177637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36614144"/>
        <c:axId val="36615680"/>
      </c:barChart>
      <c:catAx>
        <c:axId val="3661414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36615680"/>
        <c:crosses val="autoZero"/>
        <c:auto val="1"/>
        <c:lblAlgn val="ctr"/>
        <c:lblOffset val="100"/>
        <c:tickLblSkip val="1"/>
        <c:noMultiLvlLbl val="0"/>
      </c:catAx>
      <c:valAx>
        <c:axId val="36615680"/>
        <c:scaling>
          <c:orientation val="minMax"/>
          <c:max val="0.8"/>
          <c:min val="0"/>
        </c:scaling>
        <c:delete val="1"/>
        <c:axPos val="t"/>
        <c:numFmt formatCode="###0%" sourceLinked="1"/>
        <c:majorTickMark val="out"/>
        <c:minorTickMark val="none"/>
        <c:tickLblPos val="none"/>
        <c:crossAx val="366141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155414812278899"/>
          <c:y val="4.0606486689163855E-2"/>
          <c:w val="0.64362353075430789"/>
          <c:h val="0.9593934547244095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chemeClr val="accent6">
                      <a:shade val="45000"/>
                      <a:satMod val="155000"/>
                    </a:schemeClr>
                  </a:gs>
                  <a:gs pos="60000">
                    <a:schemeClr val="accent6">
                      <a:shade val="95000"/>
                      <a:satMod val="150000"/>
                    </a:schemeClr>
                  </a:gs>
                  <a:gs pos="100000">
                    <a:schemeClr val="accent6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6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7"/>
            <c:invertIfNegative val="0"/>
            <c:bubble3D val="0"/>
            <c:spPr>
              <a:solidFill>
                <a:schemeClr val="accent5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chemeClr val="accent5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chemeClr val="accent5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chemeClr val="accent5"/>
              </a:solidFill>
              <a:ln w="9525" cap="flat" cmpd="sng" algn="ctr">
                <a:noFill/>
                <a:prstDash val="solid"/>
              </a:ln>
              <a:effectLst/>
            </c:spPr>
          </c:dPt>
          <c:dPt>
            <c:idx val="17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8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9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0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1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2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3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4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5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Sheet1!$A$2:$A$12</c:f>
              <c:strCache>
                <c:ptCount val="11"/>
                <c:pt idx="0">
                  <c:v>Choice Rider</c:v>
                </c:pt>
                <c:pt idx="1">
                  <c:v>Non-choice Rider</c:v>
                </c:pt>
                <c:pt idx="3">
                  <c:v>Rides ST Rarely (0-1 days/wk)</c:v>
                </c:pt>
                <c:pt idx="4">
                  <c:v>Some (2-4 days/wk)</c:v>
                </c:pt>
                <c:pt idx="5">
                  <c:v>Daily (5+ days/wk)</c:v>
                </c:pt>
                <c:pt idx="7">
                  <c:v>New ST rider (&lt;1 yr)</c:v>
                </c:pt>
                <c:pt idx="8">
                  <c:v>1-3 yrs</c:v>
                </c:pt>
                <c:pt idx="9">
                  <c:v>4+ yrs</c:v>
                </c:pt>
                <c:pt idx="10">
                  <c:v>Don't know</c:v>
                </c:pt>
              </c:strCache>
            </c:strRef>
          </c:cat>
          <c:val>
            <c:numRef>
              <c:f>Sheet1!$B$2:$B$12</c:f>
              <c:numCache>
                <c:formatCode>###0%</c:formatCode>
                <c:ptCount val="11"/>
                <c:pt idx="0">
                  <c:v>0.70285322740005396</c:v>
                </c:pt>
                <c:pt idx="1">
                  <c:v>0.29714677259995431</c:v>
                </c:pt>
                <c:pt idx="3">
                  <c:v>0.23289065676670334</c:v>
                </c:pt>
                <c:pt idx="4">
                  <c:v>0.26549257477717947</c:v>
                </c:pt>
                <c:pt idx="5">
                  <c:v>0.50161676845613168</c:v>
                </c:pt>
                <c:pt idx="7">
                  <c:v>0.25357392216563274</c:v>
                </c:pt>
                <c:pt idx="8">
                  <c:v>0.40424032278727995</c:v>
                </c:pt>
                <c:pt idx="9">
                  <c:v>0.31739486981644305</c:v>
                </c:pt>
                <c:pt idx="10">
                  <c:v>2.4790885230659299E-2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36653696"/>
        <c:axId val="36663680"/>
      </c:barChart>
      <c:catAx>
        <c:axId val="3665369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36663680"/>
        <c:crosses val="autoZero"/>
        <c:auto val="1"/>
        <c:lblAlgn val="ctr"/>
        <c:lblOffset val="100"/>
        <c:tickLblSkip val="1"/>
        <c:noMultiLvlLbl val="0"/>
      </c:catAx>
      <c:valAx>
        <c:axId val="36663680"/>
        <c:scaling>
          <c:orientation val="minMax"/>
          <c:max val="0.8"/>
          <c:min val="0"/>
        </c:scaling>
        <c:delete val="1"/>
        <c:axPos val="t"/>
        <c:numFmt formatCode="###0%" sourceLinked="1"/>
        <c:majorTickMark val="out"/>
        <c:minorTickMark val="none"/>
        <c:tickLblPos val="none"/>
        <c:crossAx val="366536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927439751849202"/>
          <c:y val="6.2210862636505937E-2"/>
          <c:w val="0.89072560248150789"/>
          <c:h val="0.9377891373634941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Sheet1!$A$2:$A$6</c:f>
              <c:numCache>
                <c:formatCode>@</c:formatCode>
                <c:ptCount val="5"/>
                <c:pt idx="0" formatCode="General">
                  <c:v>2013</c:v>
                </c:pt>
                <c:pt idx="1">
                  <c:v>2012</c:v>
                </c:pt>
                <c:pt idx="2">
                  <c:v>2011</c:v>
                </c:pt>
                <c:pt idx="3" formatCode="General">
                  <c:v>2010</c:v>
                </c:pt>
                <c:pt idx="4" formatCode="General">
                  <c:v>2009</c:v>
                </c:pt>
              </c:numCache>
            </c:numRef>
          </c:cat>
          <c:val>
            <c:numRef>
              <c:f>Sheet1!$B$2:$B$6</c:f>
              <c:numCache>
                <c:formatCode>0%</c:formatCode>
                <c:ptCount val="5"/>
                <c:pt idx="0" formatCode="###0%">
                  <c:v>0.45699350204602313</c:v>
                </c:pt>
                <c:pt idx="1">
                  <c:v>0.51202577129121596</c:v>
                </c:pt>
                <c:pt idx="2">
                  <c:v>0.49838253532955512</c:v>
                </c:pt>
                <c:pt idx="3">
                  <c:v>0.64660372582608217</c:v>
                </c:pt>
                <c:pt idx="4">
                  <c:v>0.64668769716088303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Sheet1!$A$2:$A$6</c:f>
              <c:numCache>
                <c:formatCode>@</c:formatCode>
                <c:ptCount val="5"/>
                <c:pt idx="0" formatCode="General">
                  <c:v>2013</c:v>
                </c:pt>
                <c:pt idx="1">
                  <c:v>2012</c:v>
                </c:pt>
                <c:pt idx="2">
                  <c:v>2011</c:v>
                </c:pt>
                <c:pt idx="3" formatCode="General">
                  <c:v>2010</c:v>
                </c:pt>
                <c:pt idx="4" formatCode="General">
                  <c:v>2009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2"/>
            </a:solidFill>
            <a:ln w="1714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Sheet1!$A$2:$A$6</c:f>
              <c:numCache>
                <c:formatCode>@</c:formatCode>
                <c:ptCount val="5"/>
                <c:pt idx="0" formatCode="General">
                  <c:v>2013</c:v>
                </c:pt>
                <c:pt idx="1">
                  <c:v>2012</c:v>
                </c:pt>
                <c:pt idx="2">
                  <c:v>2011</c:v>
                </c:pt>
                <c:pt idx="3" formatCode="General">
                  <c:v>2010</c:v>
                </c:pt>
                <c:pt idx="4" formatCode="General">
                  <c:v>2009</c:v>
                </c:pt>
              </c:numCache>
            </c:numRef>
          </c:cat>
          <c:val>
            <c:numRef>
              <c:f>Sheet1!$D$2:$D$6</c:f>
              <c:numCache>
                <c:formatCode>###0%</c:formatCode>
                <c:ptCount val="5"/>
                <c:pt idx="0">
                  <c:v>0.41737358310237432</c:v>
                </c:pt>
                <c:pt idx="1">
                  <c:v>0.39418325699504975</c:v>
                </c:pt>
                <c:pt idx="2">
                  <c:v>0.41026019480884801</c:v>
                </c:pt>
                <c:pt idx="3">
                  <c:v>0.30209567797894754</c:v>
                </c:pt>
                <c:pt idx="4">
                  <c:v>0.31545741324921101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 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Sheet1!$A$2:$A$6</c:f>
              <c:numCache>
                <c:formatCode>@</c:formatCode>
                <c:ptCount val="5"/>
                <c:pt idx="0" formatCode="General">
                  <c:v>2013</c:v>
                </c:pt>
                <c:pt idx="1">
                  <c:v>2012</c:v>
                </c:pt>
                <c:pt idx="2">
                  <c:v>2011</c:v>
                </c:pt>
                <c:pt idx="3" formatCode="General">
                  <c:v>2010</c:v>
                </c:pt>
                <c:pt idx="4" formatCode="General">
                  <c:v>2009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 or lower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Sheet1!$A$2:$A$6</c:f>
              <c:numCache>
                <c:formatCode>@</c:formatCode>
                <c:ptCount val="5"/>
                <c:pt idx="0" formatCode="General">
                  <c:v>2013</c:v>
                </c:pt>
                <c:pt idx="1">
                  <c:v>2012</c:v>
                </c:pt>
                <c:pt idx="2">
                  <c:v>2011</c:v>
                </c:pt>
                <c:pt idx="3" formatCode="General">
                  <c:v>2010</c:v>
                </c:pt>
                <c:pt idx="4" formatCode="General">
                  <c:v>2009</c:v>
                </c:pt>
              </c:numCache>
            </c:numRef>
          </c:cat>
          <c:val>
            <c:numRef>
              <c:f>Sheet1!$F$2:$F$6</c:f>
              <c:numCache>
                <c:formatCode>###0%</c:formatCode>
                <c:ptCount val="5"/>
                <c:pt idx="0">
                  <c:v>0.12563291485160702</c:v>
                </c:pt>
                <c:pt idx="1">
                  <c:v>9.379097171373374E-2</c:v>
                </c:pt>
                <c:pt idx="2">
                  <c:v>9.1357269861599311E-2</c:v>
                </c:pt>
                <c:pt idx="3">
                  <c:v>5.1300596194969628E-2</c:v>
                </c:pt>
                <c:pt idx="4">
                  <c:v>3.785488958990528E-2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Sheet1!$A$2:$A$6</c:f>
              <c:numCache>
                <c:formatCode>@</c:formatCode>
                <c:ptCount val="5"/>
                <c:pt idx="0" formatCode="General">
                  <c:v>2013</c:v>
                </c:pt>
                <c:pt idx="1">
                  <c:v>2012</c:v>
                </c:pt>
                <c:pt idx="2">
                  <c:v>2011</c:v>
                </c:pt>
                <c:pt idx="3" formatCode="General">
                  <c:v>2010</c:v>
                </c:pt>
                <c:pt idx="4" formatCode="General">
                  <c:v>2009</c:v>
                </c:pt>
              </c:numCache>
            </c:numRef>
          </c:cat>
          <c:val>
            <c:numRef>
              <c:f>Sheet1!$G$2:$G$6</c:f>
              <c:numCache>
                <c:formatCode>###0.0</c:formatCode>
                <c:ptCount val="5"/>
                <c:pt idx="0">
                  <c:v>3.3171326845599372</c:v>
                </c:pt>
                <c:pt idx="1">
                  <c:v>3.4277076538748616</c:v>
                </c:pt>
                <c:pt idx="2">
                  <c:v>3.4054447755813637</c:v>
                </c:pt>
                <c:pt idx="3">
                  <c:v>3.6098734265459691</c:v>
                </c:pt>
                <c:pt idx="4">
                  <c:v>3.6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"/>
        <c:overlap val="100"/>
        <c:axId val="34187136"/>
        <c:axId val="34230656"/>
      </c:barChart>
      <c:catAx>
        <c:axId val="3418713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4230656"/>
        <c:crosses val="autoZero"/>
        <c:auto val="1"/>
        <c:lblAlgn val="ctr"/>
        <c:lblOffset val="100"/>
        <c:noMultiLvlLbl val="0"/>
      </c:catAx>
      <c:valAx>
        <c:axId val="34230656"/>
        <c:scaling>
          <c:orientation val="minMax"/>
          <c:max val="1.10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extTo"/>
        <c:crossAx val="34187136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28414025531754766"/>
          <c:y val="0"/>
          <c:w val="0.5407397999981185"/>
          <c:h val="7.5768886410488151E-2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968698052882367"/>
          <c:y val="9.1328112103593123E-2"/>
          <c:w val="0.76031301947117647"/>
          <c:h val="0.9086718878964067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Sheet1!$A$2:$A$10</c:f>
              <c:strCache>
                <c:ptCount val="9"/>
                <c:pt idx="0">
                  <c:v>2013 Sounder</c:v>
                </c:pt>
                <c:pt idx="1">
                  <c:v>2012 Sounder</c:v>
                </c:pt>
                <c:pt idx="2">
                  <c:v>2011 Sounder</c:v>
                </c:pt>
                <c:pt idx="3">
                  <c:v>2010 Sounder</c:v>
                </c:pt>
                <c:pt idx="5">
                  <c:v>2013 Sounder</c:v>
                </c:pt>
                <c:pt idx="6">
                  <c:v>2012 Sounder</c:v>
                </c:pt>
                <c:pt idx="7">
                  <c:v>2011 Sounder</c:v>
                </c:pt>
                <c:pt idx="8">
                  <c:v>2010 Sounder</c:v>
                </c:pt>
              </c:strCache>
            </c:strRef>
          </c:cat>
          <c:val>
            <c:numRef>
              <c:f>Sheet1!$B$2:$B$10</c:f>
              <c:numCache>
                <c:formatCode>#,##0%</c:formatCode>
                <c:ptCount val="9"/>
                <c:pt idx="0" formatCode="###0%">
                  <c:v>0.70756577459920589</c:v>
                </c:pt>
                <c:pt idx="1">
                  <c:v>0.60433864792298841</c:v>
                </c:pt>
                <c:pt idx="2">
                  <c:v>0.65847621828219571</c:v>
                </c:pt>
                <c:pt idx="3">
                  <c:v>0.74741957539483961</c:v>
                </c:pt>
                <c:pt idx="5" formatCode="###0%">
                  <c:v>0.52829542081477454</c:v>
                </c:pt>
                <c:pt idx="6" formatCode="###0%">
                  <c:v>0.62463026810944011</c:v>
                </c:pt>
                <c:pt idx="7" formatCode="###0%">
                  <c:v>0.66198641044696915</c:v>
                </c:pt>
                <c:pt idx="8" formatCode="###0%">
                  <c:v>0.75491841050344277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9"/>
                <c:pt idx="0">
                  <c:v>2013 Sounder</c:v>
                </c:pt>
                <c:pt idx="1">
                  <c:v>2012 Sounder</c:v>
                </c:pt>
                <c:pt idx="2">
                  <c:v>2011 Sounder</c:v>
                </c:pt>
                <c:pt idx="3">
                  <c:v>2010 Sounder</c:v>
                </c:pt>
                <c:pt idx="5">
                  <c:v>2013 Sounder</c:v>
                </c:pt>
                <c:pt idx="6">
                  <c:v>2012 Sounder</c:v>
                </c:pt>
                <c:pt idx="7">
                  <c:v>2011 Sounder</c:v>
                </c:pt>
                <c:pt idx="8">
                  <c:v>2010 Sounder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2"/>
            </a:solidFill>
            <a:ln w="17145" cap="flat" cmpd="sng" algn="ctr">
              <a:noFill/>
              <a:prstDash val="solid"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lang="en-US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Sheet1!$A$2:$A$10</c:f>
              <c:strCache>
                <c:ptCount val="9"/>
                <c:pt idx="0">
                  <c:v>2013 Sounder</c:v>
                </c:pt>
                <c:pt idx="1">
                  <c:v>2012 Sounder</c:v>
                </c:pt>
                <c:pt idx="2">
                  <c:v>2011 Sounder</c:v>
                </c:pt>
                <c:pt idx="3">
                  <c:v>2010 Sounder</c:v>
                </c:pt>
                <c:pt idx="5">
                  <c:v>2013 Sounder</c:v>
                </c:pt>
                <c:pt idx="6">
                  <c:v>2012 Sounder</c:v>
                </c:pt>
                <c:pt idx="7">
                  <c:v>2011 Sounder</c:v>
                </c:pt>
                <c:pt idx="8">
                  <c:v>2010 Sounder</c:v>
                </c:pt>
              </c:strCache>
            </c:strRef>
          </c:cat>
          <c:val>
            <c:numRef>
              <c:f>Sheet1!$D$2:$D$10</c:f>
              <c:numCache>
                <c:formatCode>###0%</c:formatCode>
                <c:ptCount val="9"/>
                <c:pt idx="0">
                  <c:v>0.23157063533307071</c:v>
                </c:pt>
                <c:pt idx="1">
                  <c:v>0.27156150210588254</c:v>
                </c:pt>
                <c:pt idx="2">
                  <c:v>0.23845980301681435</c:v>
                </c:pt>
                <c:pt idx="3">
                  <c:v>0.20878376168940366</c:v>
                </c:pt>
                <c:pt idx="5">
                  <c:v>0.34927428763881319</c:v>
                </c:pt>
                <c:pt idx="6">
                  <c:v>0.23493408813389494</c:v>
                </c:pt>
                <c:pt idx="7">
                  <c:v>0.198748233929781</c:v>
                </c:pt>
                <c:pt idx="8">
                  <c:v>0.20107491049205262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 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9"/>
                <c:pt idx="0">
                  <c:v>2013 Sounder</c:v>
                </c:pt>
                <c:pt idx="1">
                  <c:v>2012 Sounder</c:v>
                </c:pt>
                <c:pt idx="2">
                  <c:v>2011 Sounder</c:v>
                </c:pt>
                <c:pt idx="3">
                  <c:v>2010 Sounder</c:v>
                </c:pt>
                <c:pt idx="5">
                  <c:v>2013 Sounder</c:v>
                </c:pt>
                <c:pt idx="6">
                  <c:v>2012 Sounder</c:v>
                </c:pt>
                <c:pt idx="7">
                  <c:v>2011 Sounder</c:v>
                </c:pt>
                <c:pt idx="8">
                  <c:v>2010 Sounder</c:v>
                </c:pt>
              </c:strCache>
            </c:strRef>
          </c:cat>
          <c:val>
            <c:numRef>
              <c:f>Sheet1!$E$2:$E$10</c:f>
              <c:numCache>
                <c:formatCode>General</c:formatCode>
                <c:ptCount val="9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 or lower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Sheet1!$A$2:$A$10</c:f>
              <c:strCache>
                <c:ptCount val="9"/>
                <c:pt idx="0">
                  <c:v>2013 Sounder</c:v>
                </c:pt>
                <c:pt idx="1">
                  <c:v>2012 Sounder</c:v>
                </c:pt>
                <c:pt idx="2">
                  <c:v>2011 Sounder</c:v>
                </c:pt>
                <c:pt idx="3">
                  <c:v>2010 Sounder</c:v>
                </c:pt>
                <c:pt idx="5">
                  <c:v>2013 Sounder</c:v>
                </c:pt>
                <c:pt idx="6">
                  <c:v>2012 Sounder</c:v>
                </c:pt>
                <c:pt idx="7">
                  <c:v>2011 Sounder</c:v>
                </c:pt>
                <c:pt idx="8">
                  <c:v>2010 Sounder</c:v>
                </c:pt>
              </c:strCache>
            </c:strRef>
          </c:cat>
          <c:val>
            <c:numRef>
              <c:f>Sheet1!$F$2:$F$10</c:f>
              <c:numCache>
                <c:formatCode>###0%</c:formatCode>
                <c:ptCount val="9"/>
                <c:pt idx="0">
                  <c:v>6.0863590067727263E-2</c:v>
                </c:pt>
                <c:pt idx="1">
                  <c:v>0.12409984997113042</c:v>
                </c:pt>
                <c:pt idx="2">
                  <c:v>0.10306397870098867</c:v>
                </c:pt>
                <c:pt idx="3">
                  <c:v>4.3796662915755985E-2</c:v>
                </c:pt>
                <c:pt idx="5">
                  <c:v>0.12243029154641652</c:v>
                </c:pt>
                <c:pt idx="6">
                  <c:v>0.14043564375666617</c:v>
                </c:pt>
                <c:pt idx="7">
                  <c:v>0.13926535562324882</c:v>
                </c:pt>
                <c:pt idx="8">
                  <c:v>4.4006679004503814E-2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9"/>
                <c:pt idx="0">
                  <c:v>2013 Sounder</c:v>
                </c:pt>
                <c:pt idx="1">
                  <c:v>2012 Sounder</c:v>
                </c:pt>
                <c:pt idx="2">
                  <c:v>2011 Sounder</c:v>
                </c:pt>
                <c:pt idx="3">
                  <c:v>2010 Sounder</c:v>
                </c:pt>
                <c:pt idx="5">
                  <c:v>2013 Sounder</c:v>
                </c:pt>
                <c:pt idx="6">
                  <c:v>2012 Sounder</c:v>
                </c:pt>
                <c:pt idx="7">
                  <c:v>2011 Sounder</c:v>
                </c:pt>
                <c:pt idx="8">
                  <c:v>2010 Sounder</c:v>
                </c:pt>
              </c:strCache>
            </c:strRef>
          </c:cat>
          <c:val>
            <c:numRef>
              <c:f>Sheet1!$G$2:$G$10</c:f>
              <c:numCache>
                <c:formatCode>###0.0</c:formatCode>
                <c:ptCount val="9"/>
                <c:pt idx="0">
                  <c:v>3.637151290972938</c:v>
                </c:pt>
                <c:pt idx="1">
                  <c:v>3.4947166647005217</c:v>
                </c:pt>
                <c:pt idx="2">
                  <c:v>3.5769346900097481</c:v>
                </c:pt>
                <c:pt idx="3">
                  <c:v>3.7024964935526743</c:v>
                </c:pt>
                <c:pt idx="5">
                  <c:v>3.4127770032333702</c:v>
                </c:pt>
                <c:pt idx="6">
                  <c:v>3.6220015975577486</c:v>
                </c:pt>
                <c:pt idx="7">
                  <c:v>3.6166825787153725</c:v>
                </c:pt>
                <c:pt idx="8">
                  <c:v>3.7149834481154942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"/>
        <c:overlap val="100"/>
        <c:axId val="35651968"/>
        <c:axId val="35653504"/>
      </c:barChart>
      <c:catAx>
        <c:axId val="3565196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5653504"/>
        <c:crosses val="autoZero"/>
        <c:auto val="1"/>
        <c:lblAlgn val="ctr"/>
        <c:lblOffset val="100"/>
        <c:noMultiLvlLbl val="0"/>
      </c:catAx>
      <c:valAx>
        <c:axId val="35653504"/>
        <c:scaling>
          <c:orientation val="minMax"/>
          <c:max val="1.10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extTo"/>
        <c:crossAx val="35651968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28414025531754766"/>
          <c:y val="1.7470332532418701E-2"/>
          <c:w val="0.5407397999981185"/>
          <c:h val="7.3767447405586842E-2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589330567550026"/>
          <c:y val="6.2210862636505937E-2"/>
          <c:w val="0.80410669432449977"/>
          <c:h val="0.9377891373634941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Sheet1!$A$2:$A$3</c:f>
              <c:strCache>
                <c:ptCount val="2"/>
                <c:pt idx="0">
                  <c:v>2013 Sounder South (n=329)</c:v>
                </c:pt>
                <c:pt idx="1">
                  <c:v>2013 Sounder North (n=115)</c:v>
                </c:pt>
              </c:strCache>
            </c:strRef>
          </c:cat>
          <c:val>
            <c:numRef>
              <c:f>Sheet1!$B$2:$B$3</c:f>
              <c:numCache>
                <c:formatCode>###0%</c:formatCode>
                <c:ptCount val="2"/>
                <c:pt idx="0">
                  <c:v>0.46449953175332459</c:v>
                </c:pt>
                <c:pt idx="1">
                  <c:v>0.39020310633213762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2013 Sounder South (n=329)</c:v>
                </c:pt>
                <c:pt idx="1">
                  <c:v>2013 Sounder North (n=115)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2"/>
            </a:solidFill>
            <a:ln w="17145" cap="flat" cmpd="sng" algn="ctr">
              <a:noFill/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Sheet1!$A$2:$A$3</c:f>
              <c:strCache>
                <c:ptCount val="2"/>
                <c:pt idx="0">
                  <c:v>2013 Sounder South (n=329)</c:v>
                </c:pt>
                <c:pt idx="1">
                  <c:v>2013 Sounder North (n=115)</c:v>
                </c:pt>
              </c:strCache>
            </c:strRef>
          </c:cat>
          <c:val>
            <c:numRef>
              <c:f>Sheet1!$D$2:$D$3</c:f>
              <c:numCache>
                <c:formatCode>###0%</c:formatCode>
                <c:ptCount val="2"/>
                <c:pt idx="0">
                  <c:v>0.40936341264962034</c:v>
                </c:pt>
                <c:pt idx="1">
                  <c:v>0.4886499402628422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 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2013 Sounder South (n=329)</c:v>
                </c:pt>
                <c:pt idx="1">
                  <c:v>2013 Sounder North (n=115)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 or lower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Sheet1!$A$2:$A$3</c:f>
              <c:strCache>
                <c:ptCount val="2"/>
                <c:pt idx="0">
                  <c:v>2013 Sounder South (n=329)</c:v>
                </c:pt>
                <c:pt idx="1">
                  <c:v>2013 Sounder North (n=115)</c:v>
                </c:pt>
              </c:strCache>
            </c:strRef>
          </c:cat>
          <c:val>
            <c:numRef>
              <c:f>Sheet1!$F$2:$F$3</c:f>
              <c:numCache>
                <c:formatCode>###0%</c:formatCode>
                <c:ptCount val="2"/>
                <c:pt idx="0">
                  <c:v>0.12613705559705371</c:v>
                </c:pt>
                <c:pt idx="1">
                  <c:v>0.12114695340501776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2013 Sounder South (n=329)</c:v>
                </c:pt>
                <c:pt idx="1">
                  <c:v>2013 Sounder North (n=115)</c:v>
                </c:pt>
              </c:strCache>
            </c:strRef>
          </c:cat>
          <c:val>
            <c:numRef>
              <c:f>Sheet1!$G$2:$G$3</c:f>
              <c:numCache>
                <c:formatCode>###0.0</c:formatCode>
                <c:ptCount val="2"/>
                <c:pt idx="0">
                  <c:v>3.32</c:v>
                </c:pt>
                <c:pt idx="1">
                  <c:v>3.27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"/>
        <c:overlap val="100"/>
        <c:axId val="35763328"/>
        <c:axId val="35764864"/>
      </c:barChart>
      <c:catAx>
        <c:axId val="3576332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5764864"/>
        <c:crosses val="autoZero"/>
        <c:auto val="1"/>
        <c:lblAlgn val="ctr"/>
        <c:lblOffset val="100"/>
        <c:noMultiLvlLbl val="0"/>
      </c:catAx>
      <c:valAx>
        <c:axId val="35764864"/>
        <c:scaling>
          <c:orientation val="minMax"/>
          <c:max val="1.10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extTo"/>
        <c:crossAx val="35763328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28414025531754766"/>
          <c:y val="1.794433300537435E-2"/>
          <c:w val="0.5407397999981185"/>
          <c:h val="7.5768886410488151E-2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0.50556</cdr:y>
    </cdr:from>
    <cdr:to>
      <cdr:x>0.33193</cdr:x>
      <cdr:y>0.59024</cdr:y>
    </cdr:to>
    <cdr:sp macro="" textlink="">
      <cdr:nvSpPr>
        <cdr:cNvPr id="2" name="TextBox 9"/>
        <cdr:cNvSpPr txBox="1"/>
      </cdr:nvSpPr>
      <cdr:spPr>
        <a:xfrm xmlns:a="http://schemas.openxmlformats.org/drawingml/2006/main">
          <a:off x="-309082" y="2205112"/>
          <a:ext cx="2822743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dirty="0" smtClean="0"/>
            <a:t>On-Time Satisfaction</a:t>
          </a:r>
          <a:endParaRPr lang="en-US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0.50556</cdr:y>
    </cdr:from>
    <cdr:to>
      <cdr:x>0.33193</cdr:x>
      <cdr:y>0.59024</cdr:y>
    </cdr:to>
    <cdr:sp macro="" textlink="">
      <cdr:nvSpPr>
        <cdr:cNvPr id="2" name="TextBox 9"/>
        <cdr:cNvSpPr txBox="1"/>
      </cdr:nvSpPr>
      <cdr:spPr>
        <a:xfrm xmlns:a="http://schemas.openxmlformats.org/drawingml/2006/main">
          <a:off x="-309082" y="2205112"/>
          <a:ext cx="2822743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dirty="0" smtClean="0"/>
            <a:t>On-Time Satisfaction</a:t>
          </a:r>
          <a:endParaRPr lang="en-US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0.90238</cdr:x>
      <cdr:y>0.01302</cdr:y>
    </cdr:from>
    <cdr:to>
      <cdr:x>0.99887</cdr:x>
      <cdr:y>0.09517</cdr:y>
    </cdr:to>
    <cdr:sp macro="" textlink="">
      <cdr:nvSpPr>
        <cdr:cNvPr id="2" name="TextBox 10"/>
        <cdr:cNvSpPr txBox="1"/>
      </cdr:nvSpPr>
      <cdr:spPr>
        <a:xfrm xmlns:a="http://schemas.openxmlformats.org/drawingml/2006/main">
          <a:off x="7838834" y="61275"/>
          <a:ext cx="838189" cy="38655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dirty="0" smtClean="0">
              <a:latin typeface="+mn-lt"/>
            </a:rPr>
            <a:t>Mean</a:t>
          </a:r>
          <a:endParaRPr lang="en-US" b="1" dirty="0">
            <a:latin typeface="+mn-lt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0.90238</cdr:x>
      <cdr:y>0.01302</cdr:y>
    </cdr:from>
    <cdr:to>
      <cdr:x>0.99887</cdr:x>
      <cdr:y>0.09517</cdr:y>
    </cdr:to>
    <cdr:sp macro="" textlink="">
      <cdr:nvSpPr>
        <cdr:cNvPr id="2" name="TextBox 10"/>
        <cdr:cNvSpPr txBox="1"/>
      </cdr:nvSpPr>
      <cdr:spPr>
        <a:xfrm xmlns:a="http://schemas.openxmlformats.org/drawingml/2006/main">
          <a:off x="7838834" y="61275"/>
          <a:ext cx="838189" cy="38655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dirty="0" smtClean="0">
              <a:latin typeface="+mn-lt"/>
            </a:rPr>
            <a:t>Mean</a:t>
          </a:r>
          <a:endParaRPr lang="en-US" b="1" dirty="0">
            <a:latin typeface="+mn-lt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CC180BB-882A-4413-ACFF-8C3A06C6F9CB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48E7AE8-3416-42A9-A16F-27EAD8BD2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765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E7AE8-3416-42A9-A16F-27EAD8BD279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4217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2863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5937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9121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980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91C1-B678-409A-A5D0-196447C725D1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5514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7761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91C1-B678-409A-A5D0-196447C725D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6839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0173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i="1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230519-FAD2-4351-A9BA-2453E48DB4B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1186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i="1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230519-FAD2-4351-A9BA-2453E48DB4B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827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91C1-B678-409A-A5D0-196447C725D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2242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i="1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230519-FAD2-4351-A9BA-2453E48DB4B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283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i="1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230519-FAD2-4351-A9BA-2453E48DB4B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4195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i="1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230519-FAD2-4351-A9BA-2453E48DB4B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4237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i="1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230519-FAD2-4351-A9BA-2453E48DB4B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123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i="1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230519-FAD2-4351-A9BA-2453E48DB4B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7850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7421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91C1-B678-409A-A5D0-196447C725D1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17761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6024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0328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i="1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230519-FAD2-4351-A9BA-2453E48DB4B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963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91C1-B678-409A-A5D0-196447C725D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45568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91C1-B678-409A-A5D0-196447C725D1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2207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91C1-B678-409A-A5D0-196447C725D1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71557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i="1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230519-FAD2-4351-A9BA-2453E48DB4B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3501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i="1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230519-FAD2-4351-A9BA-2453E48DB4B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99725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55400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91C1-B678-409A-A5D0-196447C725D1}" type="slidenum">
              <a:rPr lang="en-US" smtClean="0">
                <a:solidFill>
                  <a:prstClr val="black"/>
                </a:solidFill>
              </a:rPr>
              <a:pPr/>
              <a:t>36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5833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91C1-B678-409A-A5D0-196447C725D1}" type="slidenum">
              <a:rPr lang="en-US" smtClean="0">
                <a:solidFill>
                  <a:prstClr val="black"/>
                </a:solidFill>
              </a:rPr>
              <a:pPr/>
              <a:t>37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30457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45756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91C1-B678-409A-A5D0-196447C725D1}" type="slidenum">
              <a:rPr lang="en-US" smtClean="0">
                <a:solidFill>
                  <a:prstClr val="black"/>
                </a:solidFill>
              </a:rPr>
              <a:pPr/>
              <a:t>39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95686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122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91C1-B678-409A-A5D0-196447C725D1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7016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65293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23870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80787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24083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58537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11833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5232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96623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01114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5318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91C1-B678-409A-A5D0-196447C725D1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32885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20118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48149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61847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6830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53350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83363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28421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89924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668954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3639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91C1-B678-409A-A5D0-196447C725D1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656850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3126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89994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6715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545750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707102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961320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6969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054468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70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698160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71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3586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198228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547418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73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45814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91C1-B678-409A-A5D0-196447C725D1}" type="slidenum">
              <a:rPr lang="en-US" smtClean="0"/>
              <a:pPr/>
              <a:t>74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949424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75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871804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76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695778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77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311610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78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311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83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340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C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082" y="113814"/>
            <a:ext cx="8503920" cy="49244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337704" y="1161593"/>
            <a:ext cx="8382000" cy="46292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09082" y="721471"/>
            <a:ext cx="8503920" cy="295466"/>
          </a:xfrm>
          <a:prstGeom prst="rect">
            <a:avLst/>
          </a:prstGeom>
          <a:solidFill>
            <a:schemeClr val="bg2"/>
          </a:solidFill>
          <a:ln w="6350">
            <a:noFill/>
          </a:ln>
        </p:spPr>
        <p:txBody>
          <a:bodyPr lIns="91440" tIns="9144" rIns="91440" bIns="9144">
            <a:spAutoFit/>
          </a:bodyPr>
          <a:lstStyle>
            <a:lvl1pPr marL="0" indent="0" algn="ctr">
              <a:buNone/>
              <a:defRPr sz="1800" b="0" i="1">
                <a:ln>
                  <a:noFill/>
                </a:ln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93868" y="6527933"/>
            <a:ext cx="5703093" cy="18466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none"/>
        </p:style>
        <p:txBody>
          <a:bodyPr wrap="square" lIns="45720" tIns="0" rIns="45720" bIns="0" anchor="b">
            <a:spAutoFit/>
          </a:bodyPr>
          <a:lstStyle>
            <a:lvl1pPr marL="0" indent="0" algn="l">
              <a:spcBef>
                <a:spcPts val="0"/>
              </a:spcBef>
              <a:buNone/>
              <a:defRPr sz="1200" b="0" i="1">
                <a:ln>
                  <a:noFill/>
                </a:ln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6832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C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9081" y="836685"/>
            <a:ext cx="8468229" cy="5184630"/>
          </a:xfrm>
          <a:prstGeom prst="rect">
            <a:avLst/>
          </a:prstGeom>
        </p:spPr>
        <p:txBody>
          <a:bodyPr/>
          <a:lstStyle>
            <a:lvl1pPr marL="463550" indent="-463550">
              <a:spcBef>
                <a:spcPts val="1800"/>
              </a:spcBef>
              <a:buClr>
                <a:srgbClr val="005C43"/>
              </a:buClr>
              <a:buSzPct val="75000"/>
              <a:buFont typeface="Wingdings 3" panose="05040102010807070707" pitchFamily="18" charset="2"/>
              <a:buChar char=""/>
              <a:defRPr sz="3200"/>
            </a:lvl1pPr>
            <a:lvl2pPr marL="914400" indent="-334963">
              <a:buClr>
                <a:srgbClr val="005C43"/>
              </a:buClr>
              <a:defRPr sz="2800"/>
            </a:lvl2pPr>
            <a:lvl3pPr marL="1377950" indent="-463550">
              <a:buClr>
                <a:srgbClr val="005C43"/>
              </a:buClr>
              <a:buSzPct val="125000"/>
              <a:defRPr sz="2400"/>
            </a:lvl3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097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C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800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1"/>
          <p:cNvSpPr txBox="1">
            <a:spLocks/>
          </p:cNvSpPr>
          <p:nvPr userDrawn="1"/>
        </p:nvSpPr>
        <p:spPr>
          <a:xfrm>
            <a:off x="0" y="2514600"/>
            <a:ext cx="9144000" cy="182880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10800000" scaled="1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7" name="Title 5"/>
          <p:cNvSpPr>
            <a:spLocks noGrp="1"/>
          </p:cNvSpPr>
          <p:nvPr>
            <p:ph type="title" hasCustomPrompt="1"/>
          </p:nvPr>
        </p:nvSpPr>
        <p:spPr>
          <a:xfrm>
            <a:off x="76200" y="3124200"/>
            <a:ext cx="8915400" cy="533400"/>
          </a:xfrm>
          <a:prstGeom prst="rect">
            <a:avLst/>
          </a:prstGeom>
        </p:spPr>
        <p:txBody>
          <a:bodyPr anchor="ctr" anchorCtr="0"/>
          <a:lstStyle>
            <a:lvl1pPr algn="r">
              <a:defRPr sz="5400"/>
            </a:lvl1pPr>
          </a:lstStyle>
          <a:p>
            <a:r>
              <a:rPr lang="en-US" dirty="0" smtClean="0"/>
              <a:t>Type Section Title Here</a:t>
            </a:r>
            <a:endParaRPr lang="en-US" dirty="0"/>
          </a:p>
        </p:txBody>
      </p:sp>
      <p:pic>
        <p:nvPicPr>
          <p:cNvPr id="6" name="Picture 22" descr="img2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5638800"/>
            <a:ext cx="1628594" cy="71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18757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457200" y="1524000"/>
            <a:ext cx="8382000" cy="4572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none"/>
        </p:style>
        <p:txBody>
          <a:bodyPr wrap="square" lIns="45720" tIns="18288" rIns="45720" bIns="18288">
            <a:spAutoFit/>
          </a:bodyPr>
          <a:lstStyle>
            <a:lvl1pPr marL="0" indent="0" algn="ctr">
              <a:spcBef>
                <a:spcPts val="0"/>
              </a:spcBef>
              <a:buNone/>
              <a:defRPr sz="1600" b="0" i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4727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C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3537" y="4581140"/>
            <a:ext cx="4896595" cy="1555389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3" name="Picture 2" descr="C:\Users\Tom\Desktop\emc masthead_June 2013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4" t="12787" r="60675" b="12989"/>
          <a:stretch/>
        </p:blipFill>
        <p:spPr bwMode="auto">
          <a:xfrm>
            <a:off x="78654" y="4798459"/>
            <a:ext cx="2832100" cy="76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886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C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2268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 txBox="1">
            <a:spLocks/>
          </p:cNvSpPr>
          <p:nvPr/>
        </p:nvSpPr>
        <p:spPr>
          <a:xfrm>
            <a:off x="457200" y="914400"/>
            <a:ext cx="8229600" cy="5242560"/>
          </a:xfrm>
          <a:prstGeom prst="rect">
            <a:avLst/>
          </a:prstGeom>
        </p:spPr>
        <p:txBody>
          <a:bodyPr lIns="91429" tIns="45714" rIns="91429" bIns="45714"/>
          <a:lstStyle/>
          <a:p>
            <a:pPr marL="274288" indent="-274288" defTabSz="914293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None/>
              <a:defRPr/>
            </a:pP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9" name="Title Placeholder 21"/>
          <p:cNvSpPr txBox="1">
            <a:spLocks/>
          </p:cNvSpPr>
          <p:nvPr/>
        </p:nvSpPr>
        <p:spPr>
          <a:xfrm rot="10800000">
            <a:off x="295764" y="618143"/>
            <a:ext cx="8503920" cy="45720"/>
          </a:xfrm>
          <a:prstGeom prst="rect">
            <a:avLst/>
          </a:prstGeom>
          <a:solidFill>
            <a:srgbClr val="005C43"/>
          </a:solidFill>
          <a:ln cmpd="sng">
            <a:noFill/>
          </a:ln>
        </p:spPr>
        <p:txBody>
          <a:bodyPr vert="horz" lIns="91429" tIns="45714" rIns="91429" bIns="45714" anchor="ctr" anchorCtr="0">
            <a:noAutofit/>
          </a:bodyPr>
          <a:lstStyle/>
          <a:p>
            <a:pPr defTabSz="914293">
              <a:spcBef>
                <a:spcPct val="0"/>
              </a:spcBef>
              <a:defRPr/>
            </a:pP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27" name="Text Box 28"/>
          <p:cNvSpPr txBox="1">
            <a:spLocks noChangeArrowheads="1"/>
          </p:cNvSpPr>
          <p:nvPr/>
        </p:nvSpPr>
        <p:spPr bwMode="auto">
          <a:xfrm>
            <a:off x="5339695" y="6513077"/>
            <a:ext cx="3783258" cy="276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9" tIns="45714" rIns="91429" bIns="45714" anchor="ctr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pt-BR" sz="1200" b="1" i="1" dirty="0" smtClean="0">
                <a:solidFill>
                  <a:schemeClr val="bg1">
                    <a:lumMod val="50000"/>
                  </a:schemeClr>
                </a:solidFill>
              </a:rPr>
              <a:t>2013 Sound Transit</a:t>
            </a:r>
            <a:r>
              <a:rPr lang="pt-BR" sz="1200" b="1" i="1" baseline="0" dirty="0" smtClean="0">
                <a:solidFill>
                  <a:schemeClr val="bg1">
                    <a:lumMod val="50000"/>
                  </a:schemeClr>
                </a:solidFill>
              </a:rPr>
              <a:t> Customer Satisfication Intercept </a:t>
            </a:r>
            <a:r>
              <a:rPr lang="pt-BR" sz="1200" b="1" i="0" dirty="0" smtClean="0">
                <a:solidFill>
                  <a:schemeClr val="bg1">
                    <a:lumMod val="50000"/>
                  </a:schemeClr>
                </a:solidFill>
              </a:rPr>
              <a:t>| </a:t>
            </a:r>
            <a:fld id="{3B2213E7-6213-4ED6-AC71-9F6521A23F81}" type="slidenum">
              <a:rPr lang="en-US" sz="1200" b="1" i="1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t>‹#›</a:t>
            </a:fld>
            <a:endParaRPr lang="en-US" sz="1200" b="1" i="1" dirty="0" smtClean="0">
              <a:solidFill>
                <a:schemeClr val="bg1">
                  <a:lumMod val="50000"/>
                </a:schemeClr>
              </a:solidFill>
              <a:cs typeface="Arial" charset="0"/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295763" y="72405"/>
            <a:ext cx="8503920" cy="5539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22" descr="img2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34175" y="6225711"/>
            <a:ext cx="757238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60652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6" r:id="rId3"/>
    <p:sldLayoutId id="2147483703" r:id="rId4"/>
    <p:sldLayoutId id="2147483704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293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0" indent="-342860" algn="l" defTabSz="91429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63" indent="-285717" algn="l" defTabSz="91429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67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13" indent="-228573" algn="l" defTabSz="91429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59" indent="-228573" algn="l" defTabSz="91429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06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53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99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46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3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0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33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9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2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72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7028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</p:sldLayoutIdLst>
  <p:timing>
    <p:tnLst>
      <p:par>
        <p:cTn id="1" dur="indefinite" restart="never" nodeType="tmRoot"/>
      </p:par>
    </p:tnLst>
  </p:timing>
  <p:txStyles>
    <p:titleStyle>
      <a:lvl1pPr algn="r" defTabSz="914293" rtl="0" eaLnBrk="1" latinLnBrk="0" hangingPunct="1">
        <a:spcBef>
          <a:spcPct val="0"/>
        </a:spcBef>
        <a:buNone/>
        <a:defRPr sz="5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860" indent="-342860" algn="l" defTabSz="91429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63" indent="-285717" algn="l" defTabSz="91429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67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13" indent="-228573" algn="l" defTabSz="91429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59" indent="-228573" algn="l" defTabSz="91429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06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53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99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46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3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0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33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9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2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72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4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6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7.xm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9.xm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0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1.xm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2.xm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3.xm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4.xml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5.xm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4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7.xm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4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9.xml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0.xml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1.xml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2.xml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5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4.xml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55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6.xml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7.xml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8.xm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9.xml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60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1.xml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2.xml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3.xml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4.xml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hyperlink" Target="mailto:andrew@emcresearch.com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61" y="5848494"/>
            <a:ext cx="2802899" cy="595387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http://www.transportationissuesdaily.com/wp-content/uploads/2013/09/Sound-Transit-light-rail-station-Seattle-Image-Freeman-Mester-Flick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37" y="-27420"/>
            <a:ext cx="9144000" cy="4700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6"/>
          <p:cNvSpPr txBox="1">
            <a:spLocks/>
          </p:cNvSpPr>
          <p:nvPr/>
        </p:nvSpPr>
        <p:spPr>
          <a:xfrm>
            <a:off x="4341572" y="4704155"/>
            <a:ext cx="3892189" cy="2123658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US" sz="2400" b="1" dirty="0" smtClean="0">
                <a:latin typeface="Calibri" pitchFamily="34" charset="0"/>
              </a:rPr>
              <a:t>2013</a:t>
            </a:r>
            <a:endParaRPr lang="en-US" sz="2400" b="1" dirty="0">
              <a:latin typeface="Calibri" pitchFamily="34" charset="0"/>
            </a:endParaRPr>
          </a:p>
          <a:p>
            <a:pPr algn="ctr"/>
            <a:r>
              <a:rPr lang="en-US" sz="2400" b="1" dirty="0" smtClean="0">
                <a:latin typeface="Calibri" pitchFamily="34" charset="0"/>
              </a:rPr>
              <a:t>Customer Satisfaction Survey</a:t>
            </a:r>
            <a:r>
              <a:rPr lang="en-US" sz="3200" b="1" dirty="0" smtClean="0">
                <a:latin typeface="Calibri" pitchFamily="34" charset="0"/>
              </a:rPr>
              <a:t/>
            </a:r>
            <a:br>
              <a:rPr lang="en-US" sz="3200" b="1" dirty="0" smtClean="0">
                <a:latin typeface="Calibri" pitchFamily="34" charset="0"/>
              </a:rPr>
            </a:br>
            <a:r>
              <a:rPr lang="en-US" sz="3200" b="1" dirty="0" smtClean="0">
                <a:latin typeface="Calibri" pitchFamily="34" charset="0"/>
              </a:rPr>
              <a:t> </a:t>
            </a:r>
            <a:r>
              <a:rPr lang="en-US" sz="2000" b="1" dirty="0" smtClean="0">
                <a:latin typeface="Calibri" pitchFamily="34" charset="0"/>
              </a:rPr>
              <a:t>Intercept </a:t>
            </a:r>
            <a:r>
              <a:rPr lang="en-US" sz="2000" b="1" dirty="0">
                <a:latin typeface="Calibri" pitchFamily="34" charset="0"/>
              </a:rPr>
              <a:t>survey of </a:t>
            </a:r>
            <a:endParaRPr lang="en-US" sz="2000" b="1" dirty="0" smtClean="0">
              <a:latin typeface="Calibri" pitchFamily="34" charset="0"/>
            </a:endParaRPr>
          </a:p>
          <a:p>
            <a:pPr algn="ctr"/>
            <a:r>
              <a:rPr lang="en-US" sz="2000" b="1" dirty="0" smtClean="0">
                <a:latin typeface="Calibri" pitchFamily="34" charset="0"/>
              </a:rPr>
              <a:t>Sound Transit riders</a:t>
            </a:r>
            <a:endParaRPr lang="en-US" sz="2000" b="1" dirty="0">
              <a:latin typeface="Calibri" pitchFamily="34" charset="0"/>
            </a:endParaRPr>
          </a:p>
          <a:p>
            <a:pPr algn="ctr"/>
            <a:endParaRPr lang="en-US" sz="1400" dirty="0">
              <a:latin typeface="Calibri" pitchFamily="34" charset="0"/>
            </a:endParaRPr>
          </a:p>
          <a:p>
            <a:pPr algn="ctr"/>
            <a:r>
              <a:rPr lang="en-US" b="1" dirty="0">
                <a:latin typeface="Calibri" pitchFamily="34" charset="0"/>
              </a:rPr>
              <a:t>EMC #</a:t>
            </a:r>
            <a:r>
              <a:rPr lang="en-US" b="1" dirty="0" smtClean="0">
                <a:latin typeface="Calibri" pitchFamily="34" charset="0"/>
              </a:rPr>
              <a:t>13-5018</a:t>
            </a:r>
            <a:endParaRPr lang="en-US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43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Time Satisfaction – Central Link Year-by-Year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309082" y="721471"/>
            <a:ext cx="8503920" cy="572464"/>
          </a:xfrm>
        </p:spPr>
        <p:txBody>
          <a:bodyPr/>
          <a:lstStyle/>
          <a:p>
            <a:r>
              <a:rPr lang="en-US" sz="1800" dirty="0" smtClean="0"/>
              <a:t>Overall travel time and on-time satisfaction are lower than in 2010, but the last three years these ratings have been consistent.</a:t>
            </a:r>
            <a:endParaRPr lang="en-US" sz="1800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93868" y="5973935"/>
            <a:ext cx="5703093" cy="738664"/>
          </a:xfrm>
        </p:spPr>
        <p:txBody>
          <a:bodyPr/>
          <a:lstStyle/>
          <a:p>
            <a:r>
              <a:rPr lang="en-US" dirty="0"/>
              <a:t>Q26. How would you grade your satisfaction with the total time it takes you to travel to your destination on Express Bus/ LR/ Sounder</a:t>
            </a:r>
            <a:r>
              <a:rPr lang="en-US" dirty="0" smtClean="0"/>
              <a:t>?</a:t>
            </a:r>
          </a:p>
          <a:p>
            <a:r>
              <a:rPr lang="en-US" dirty="0">
                <a:solidFill>
                  <a:prstClr val="black"/>
                </a:solidFill>
              </a:rPr>
              <a:t>Q27. How would you grade the on-time performance of Express Bus/ LR/ Sounder?</a:t>
            </a:r>
          </a:p>
          <a:p>
            <a:endParaRPr lang="en-US" b="1" u="sng" dirty="0">
              <a:solidFill>
                <a:prstClr val="black"/>
              </a:solidFill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737286967"/>
              </p:ext>
            </p:extLst>
          </p:nvPr>
        </p:nvGraphicFramePr>
        <p:xfrm>
          <a:off x="309082" y="1412755"/>
          <a:ext cx="8503920" cy="4361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09082" y="1440145"/>
            <a:ext cx="2621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Travel Time Satisfaction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086029" y="1477450"/>
            <a:ext cx="691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Mean</a:t>
            </a:r>
            <a:endParaRPr lang="en-US" sz="1600" b="1" u="sng" dirty="0"/>
          </a:p>
        </p:txBody>
      </p:sp>
    </p:spTree>
    <p:extLst>
      <p:ext uri="{BB962C8B-B14F-4D97-AF65-F5344CB8AC3E}">
        <p14:creationId xmlns:p14="http://schemas.microsoft.com/office/powerpoint/2010/main" val="358551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Sound Transit Grade – by </a:t>
            </a:r>
            <a:r>
              <a:rPr lang="en-US" dirty="0" smtClean="0"/>
              <a:t>Sounder Riders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309082" y="721471"/>
            <a:ext cx="8503920" cy="572464"/>
          </a:xfrm>
        </p:spPr>
        <p:txBody>
          <a:bodyPr/>
          <a:lstStyle/>
          <a:p>
            <a:r>
              <a:rPr lang="en-US" dirty="0" smtClean="0"/>
              <a:t>Sounder riders still give an overwhelmingly positive (86% A or B) grade, but the C or lower is a few points higher than it has historically been.</a:t>
            </a:r>
            <a:endParaRPr lang="en-US" sz="1800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93868" y="6158601"/>
            <a:ext cx="5703093" cy="553998"/>
          </a:xfrm>
        </p:spPr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Q6. If you were giving Sound Transit an overall report card, where A means excellent, C means average, and F means failing, what overall grade would you give them? </a:t>
            </a:r>
          </a:p>
          <a:p>
            <a:endParaRPr lang="en-US" b="1" u="sng" dirty="0">
              <a:solidFill>
                <a:prstClr val="black"/>
              </a:solidFill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000387401"/>
              </p:ext>
            </p:extLst>
          </p:nvPr>
        </p:nvGraphicFramePr>
        <p:xfrm>
          <a:off x="309082" y="1816003"/>
          <a:ext cx="8503920" cy="3958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247039" y="1389065"/>
            <a:ext cx="282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Sounders Riders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028420" y="1707878"/>
            <a:ext cx="691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Mean</a:t>
            </a:r>
            <a:endParaRPr lang="en-US" sz="1600" b="1" u="sng" dirty="0"/>
          </a:p>
        </p:txBody>
      </p:sp>
    </p:spTree>
    <p:extLst>
      <p:ext uri="{BB962C8B-B14F-4D97-AF65-F5344CB8AC3E}">
        <p14:creationId xmlns:p14="http://schemas.microsoft.com/office/powerpoint/2010/main" val="3172218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Time Satisfaction – </a:t>
            </a:r>
            <a:r>
              <a:rPr lang="en-US" dirty="0" smtClean="0"/>
              <a:t>Sounder Year-by-Year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309082" y="721471"/>
            <a:ext cx="8503920" cy="572464"/>
          </a:xfrm>
        </p:spPr>
        <p:txBody>
          <a:bodyPr/>
          <a:lstStyle/>
          <a:p>
            <a:r>
              <a:rPr lang="en-US" sz="1800" dirty="0" smtClean="0"/>
              <a:t>Travel time satisfaction rebounded on Sounder last year, but on-time satisfaction inched a bit lower.</a:t>
            </a:r>
            <a:endParaRPr lang="en-US" sz="1800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93868" y="5973935"/>
            <a:ext cx="5703093" cy="738664"/>
          </a:xfrm>
        </p:spPr>
        <p:txBody>
          <a:bodyPr/>
          <a:lstStyle/>
          <a:p>
            <a:r>
              <a:rPr lang="en-US" dirty="0"/>
              <a:t>Q26. How would you grade your satisfaction with the total time it takes you to travel to your destination on Express Bus/ LR/ Sounder</a:t>
            </a:r>
            <a:r>
              <a:rPr lang="en-US" dirty="0" smtClean="0"/>
              <a:t>?</a:t>
            </a:r>
          </a:p>
          <a:p>
            <a:r>
              <a:rPr lang="en-US" dirty="0">
                <a:solidFill>
                  <a:prstClr val="black"/>
                </a:solidFill>
              </a:rPr>
              <a:t>Q27. How would you grade the on-time performance of Express Bus/ LR/ Sounder?</a:t>
            </a:r>
          </a:p>
          <a:p>
            <a:endParaRPr lang="en-US" b="1" u="sng" dirty="0">
              <a:solidFill>
                <a:prstClr val="black"/>
              </a:solidFill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96542670"/>
              </p:ext>
            </p:extLst>
          </p:nvPr>
        </p:nvGraphicFramePr>
        <p:xfrm>
          <a:off x="309082" y="1412755"/>
          <a:ext cx="8503920" cy="4361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09082" y="1443965"/>
            <a:ext cx="282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Travel Time Satisfaction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086029" y="1477450"/>
            <a:ext cx="691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Mean</a:t>
            </a:r>
            <a:endParaRPr lang="en-US" sz="1600" b="1" u="sng" dirty="0"/>
          </a:p>
        </p:txBody>
      </p:sp>
    </p:spTree>
    <p:extLst>
      <p:ext uri="{BB962C8B-B14F-4D97-AF65-F5344CB8AC3E}">
        <p14:creationId xmlns:p14="http://schemas.microsoft.com/office/powerpoint/2010/main" val="142638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ST Grade – Sounder North vs. South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309082" y="721471"/>
            <a:ext cx="8503920" cy="572464"/>
          </a:xfrm>
        </p:spPr>
        <p:txBody>
          <a:bodyPr/>
          <a:lstStyle/>
          <a:p>
            <a:r>
              <a:rPr lang="en-US" sz="1800" dirty="0" smtClean="0"/>
              <a:t>Although these grades would appear like they should produce a different mean, they are in fact only a few hundredths apart.</a:t>
            </a:r>
            <a:endParaRPr lang="en-US" sz="1800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93868" y="6527933"/>
            <a:ext cx="5703093" cy="184666"/>
          </a:xfrm>
        </p:spPr>
        <p:txBody>
          <a:bodyPr/>
          <a:lstStyle/>
          <a:p>
            <a:r>
              <a:rPr lang="en-US" dirty="0"/>
              <a:t>Q6. What overall grade would you give them?</a:t>
            </a:r>
            <a:endParaRPr lang="en-US" b="1" u="sng" dirty="0">
              <a:solidFill>
                <a:prstClr val="black"/>
              </a:solidFill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041803746"/>
              </p:ext>
            </p:extLst>
          </p:nvPr>
        </p:nvGraphicFramePr>
        <p:xfrm>
          <a:off x="406450" y="1781865"/>
          <a:ext cx="8503920" cy="4246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247039" y="1504279"/>
            <a:ext cx="282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Sounder Riders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316457" y="1765485"/>
            <a:ext cx="691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Mean</a:t>
            </a:r>
            <a:endParaRPr lang="en-US" sz="1600" b="1" u="sng" dirty="0"/>
          </a:p>
        </p:txBody>
      </p:sp>
    </p:spTree>
    <p:extLst>
      <p:ext uri="{BB962C8B-B14F-4D97-AF65-F5344CB8AC3E}">
        <p14:creationId xmlns:p14="http://schemas.microsoft.com/office/powerpoint/2010/main" val="91665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ST Grade – Sounder North &amp; South, Year by Year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309082" y="721471"/>
            <a:ext cx="8503920" cy="572464"/>
          </a:xfrm>
        </p:spPr>
        <p:txBody>
          <a:bodyPr/>
          <a:lstStyle/>
          <a:p>
            <a:r>
              <a:rPr lang="en-US" sz="1800" dirty="0" smtClean="0"/>
              <a:t>The largest grade gap is in 2012, but even then it only produced a slight difference in the overall grade between Sounder South and Sounder North.</a:t>
            </a:r>
            <a:endParaRPr lang="en-US" sz="1800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93868" y="6527933"/>
            <a:ext cx="5703093" cy="184666"/>
          </a:xfrm>
        </p:spPr>
        <p:txBody>
          <a:bodyPr/>
          <a:lstStyle/>
          <a:p>
            <a:r>
              <a:rPr lang="en-US" dirty="0"/>
              <a:t>Q6. What overall grade would you give them?</a:t>
            </a:r>
            <a:endParaRPr lang="en-US" b="1" u="sng" dirty="0">
              <a:solidFill>
                <a:prstClr val="black"/>
              </a:solidFill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109225480"/>
              </p:ext>
            </p:extLst>
          </p:nvPr>
        </p:nvGraphicFramePr>
        <p:xfrm>
          <a:off x="406450" y="1646727"/>
          <a:ext cx="8503920" cy="4246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247039" y="1273851"/>
            <a:ext cx="282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Sounder Riders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258848" y="1639074"/>
            <a:ext cx="691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Mean</a:t>
            </a:r>
            <a:endParaRPr lang="en-US" sz="1600" b="1" u="sng" dirty="0"/>
          </a:p>
        </p:txBody>
      </p:sp>
    </p:spTree>
    <p:extLst>
      <p:ext uri="{BB962C8B-B14F-4D97-AF65-F5344CB8AC3E}">
        <p14:creationId xmlns:p14="http://schemas.microsoft.com/office/powerpoint/2010/main" val="89153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9082" y="83037"/>
            <a:ext cx="8503920" cy="553998"/>
          </a:xfrm>
        </p:spPr>
        <p:txBody>
          <a:bodyPr/>
          <a:lstStyle/>
          <a:p>
            <a:r>
              <a:rPr lang="en-US" dirty="0"/>
              <a:t>Sound Transit Grade – by Region</a:t>
            </a:r>
          </a:p>
        </p:txBody>
      </p:sp>
      <p:graphicFrame>
        <p:nvGraphicFramePr>
          <p:cNvPr id="9" name="Chart Placeholder 6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4248789589"/>
              </p:ext>
            </p:extLst>
          </p:nvPr>
        </p:nvGraphicFramePr>
        <p:xfrm>
          <a:off x="338138" y="1527968"/>
          <a:ext cx="8382000" cy="432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93868" y="6527933"/>
            <a:ext cx="5703093" cy="184666"/>
          </a:xfrm>
        </p:spPr>
        <p:txBody>
          <a:bodyPr/>
          <a:lstStyle/>
          <a:p>
            <a:r>
              <a:rPr lang="en-US" dirty="0"/>
              <a:t>Q6. What overall grade would you give them?</a:t>
            </a:r>
            <a:endParaRPr lang="en-US" b="1" u="sng" dirty="0">
              <a:solidFill>
                <a:prstClr val="black"/>
              </a:solidFill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-79983" y="5800964"/>
            <a:ext cx="1239404" cy="6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“A” grade responses:</a:t>
            </a:r>
            <a:endParaRPr lang="en-US" b="1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1153294" y="5890552"/>
            <a:ext cx="647700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38%</a:t>
            </a:r>
            <a:endParaRPr lang="en-US" b="1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2481744" y="5939909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37%</a:t>
            </a:r>
            <a:endParaRPr lang="en-US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821592" y="5955369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51%</a:t>
            </a:r>
            <a:endParaRPr lang="en-US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143915" y="5954305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45%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462744" y="5912014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47%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753093" y="5912014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60%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97721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ST Grade by Age &amp; Ethnicity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309082" y="721471"/>
            <a:ext cx="8503920" cy="295466"/>
          </a:xfrm>
        </p:spPr>
        <p:txBody>
          <a:bodyPr/>
          <a:lstStyle/>
          <a:p>
            <a:r>
              <a:rPr lang="en-US" sz="1800" dirty="0" smtClean="0"/>
              <a:t>ST’s overall grade is not markedly different by age or ethnicity.</a:t>
            </a:r>
            <a:endParaRPr lang="en-US" sz="1800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93868" y="6527933"/>
            <a:ext cx="5703093" cy="184666"/>
          </a:xfrm>
        </p:spPr>
        <p:txBody>
          <a:bodyPr/>
          <a:lstStyle/>
          <a:p>
            <a:r>
              <a:rPr lang="en-US" dirty="0"/>
              <a:t>Q6. What overall grade would you give them?</a:t>
            </a:r>
            <a:endParaRPr lang="en-US" b="1" u="sng" dirty="0">
              <a:solidFill>
                <a:prstClr val="black"/>
              </a:solidFill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857250341"/>
              </p:ext>
            </p:extLst>
          </p:nvPr>
        </p:nvGraphicFramePr>
        <p:xfrm>
          <a:off x="309082" y="1527969"/>
          <a:ext cx="8503920" cy="4246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8731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9082" y="83037"/>
            <a:ext cx="8503920" cy="553998"/>
          </a:xfrm>
        </p:spPr>
        <p:txBody>
          <a:bodyPr/>
          <a:lstStyle/>
          <a:p>
            <a:r>
              <a:rPr lang="en-US" dirty="0"/>
              <a:t>Benchmarking Against Other Agencies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09082" y="721471"/>
            <a:ext cx="8503920" cy="233910"/>
          </a:xfrm>
        </p:spPr>
        <p:txBody>
          <a:bodyPr/>
          <a:lstStyle/>
          <a:p>
            <a:r>
              <a:rPr lang="en-US" sz="1400" dirty="0" smtClean="0"/>
              <a:t>ST continues to have strong ratings compared with other agencies that report their figures.</a:t>
            </a:r>
            <a:endParaRPr lang="en-US" sz="1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93868" y="6543322"/>
            <a:ext cx="6664132" cy="169277"/>
          </a:xfrm>
        </p:spPr>
        <p:txBody>
          <a:bodyPr/>
          <a:lstStyle/>
          <a:p>
            <a:r>
              <a:rPr lang="en-US" sz="1100" dirty="0"/>
              <a:t>Q6. What overall grade would you give them?</a:t>
            </a:r>
            <a:endParaRPr lang="en-US" sz="1100" b="1" u="sng" dirty="0">
              <a:solidFill>
                <a:prstClr val="black"/>
              </a:solidFill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886376251"/>
              </p:ext>
            </p:extLst>
          </p:nvPr>
        </p:nvGraphicFramePr>
        <p:xfrm>
          <a:off x="366689" y="1297542"/>
          <a:ext cx="8353015" cy="47237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40315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Chart bld="category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2975401"/>
            <a:ext cx="8915400" cy="830997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Grade Improvements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74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309082" y="83037"/>
            <a:ext cx="8503920" cy="553998"/>
          </a:xfrm>
        </p:spPr>
        <p:txBody>
          <a:bodyPr/>
          <a:lstStyle/>
          <a:p>
            <a:r>
              <a:rPr lang="en-US" dirty="0"/>
              <a:t>Grade in Focus: A Grade</a:t>
            </a:r>
            <a:endParaRPr lang="en-US" dirty="0" smtClean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193868" y="6343267"/>
            <a:ext cx="5703093" cy="369332"/>
          </a:xfrm>
        </p:spPr>
        <p:txBody>
          <a:bodyPr/>
          <a:lstStyle/>
          <a:p>
            <a:r>
              <a:rPr lang="en-US" dirty="0"/>
              <a:t>Q7. What are your reasons for that grade? </a:t>
            </a:r>
          </a:p>
          <a:p>
            <a:r>
              <a:rPr lang="en-US" dirty="0"/>
              <a:t>(multiple responses; first response </a:t>
            </a:r>
            <a:r>
              <a:rPr lang="en-US" dirty="0" smtClean="0"/>
              <a:t>shown)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0961501"/>
              </p:ext>
            </p:extLst>
          </p:nvPr>
        </p:nvGraphicFramePr>
        <p:xfrm>
          <a:off x="-439809" y="2104039"/>
          <a:ext cx="4993216" cy="4251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041413"/>
              </p:ext>
            </p:extLst>
          </p:nvPr>
        </p:nvGraphicFramePr>
        <p:xfrm>
          <a:off x="4514393" y="1182327"/>
          <a:ext cx="4152901" cy="49092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4371"/>
                <a:gridCol w="3347029"/>
                <a:gridCol w="571501"/>
              </a:tblGrid>
              <a:tr h="300708">
                <a:tc>
                  <a:txBody>
                    <a:bodyPr/>
                    <a:lstStyle/>
                    <a:p>
                      <a:pPr algn="l" fontAlgn="b"/>
                      <a:endParaRPr lang="en-US" sz="1600" b="1" i="1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Q7. Top Reasons for A Grade</a:t>
                      </a:r>
                      <a:endParaRPr lang="en-US" sz="1600" b="1" i="1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R="45720" marT="9144" marB="0" anchor="ctr"/>
                </a:tc>
                <a:tc>
                  <a:txBody>
                    <a:bodyPr/>
                    <a:lstStyle/>
                    <a:p>
                      <a:pPr marL="0" marR="0" indent="0" algn="ctr" defTabSz="91429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%</a:t>
                      </a: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Reliable/ Prompt/ Runs often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32%</a:t>
                      </a:r>
                    </a:p>
                  </a:txBody>
                  <a:tcPr marL="9525" marR="9525" marT="9525" marB="0" anchor="ctr"/>
                </a:tc>
              </a:tr>
              <a:tr h="534591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General positives (Nice/ Fun/ No complaints)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19%</a:t>
                      </a:r>
                    </a:p>
                  </a:txBody>
                  <a:tcPr marL="9525" marR="9525" marT="9525" marB="0" anchor="ctr"/>
                </a:tc>
              </a:tr>
              <a:tr h="53229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Convenient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Fast/ Avoids traffic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 positives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Comfortable/ Relaxing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Good coverage/ Goes to destination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534591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Clean/ Nice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Friendly/ helpful operators &amp; personnel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Neutral reasons (OK/ Average)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Affordable fare/ Free parking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All other reasons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Don't know/ NA/ First time rider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12331" y="1416471"/>
            <a:ext cx="282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Q6. Sound Transit Grade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655536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b="1" dirty="0"/>
              <a:t>Methodology</a:t>
            </a:r>
            <a:endParaRPr lang="en-US" sz="2800" b="1" dirty="0"/>
          </a:p>
          <a:p>
            <a:pPr>
              <a:buFont typeface="+mj-lt"/>
              <a:buAutoNum type="arabicPeriod"/>
            </a:pPr>
            <a:r>
              <a:rPr lang="en-US" sz="2000" dirty="0" smtClean="0"/>
              <a:t>Grade Improvements</a:t>
            </a:r>
            <a:endParaRPr lang="en-US" sz="2000" dirty="0"/>
          </a:p>
          <a:p>
            <a:pPr>
              <a:buFont typeface="+mj-lt"/>
              <a:buAutoNum type="arabicPeriod"/>
            </a:pPr>
            <a:r>
              <a:rPr lang="en-US" sz="2000" dirty="0" smtClean="0"/>
              <a:t>New &amp; Established Riders</a:t>
            </a:r>
          </a:p>
          <a:p>
            <a:pPr>
              <a:spcBef>
                <a:spcPts val="1800"/>
              </a:spcBef>
              <a:buFont typeface="+mj-lt"/>
              <a:buAutoNum type="arabicPeriod"/>
            </a:pPr>
            <a:r>
              <a:rPr lang="en-US" sz="2000" dirty="0" smtClean="0"/>
              <a:t>Reasons for Riding</a:t>
            </a:r>
          </a:p>
          <a:p>
            <a:pPr>
              <a:spcBef>
                <a:spcPts val="1800"/>
              </a:spcBef>
              <a:buFont typeface="+mj-lt"/>
              <a:buAutoNum type="arabicPeriod"/>
            </a:pPr>
            <a:r>
              <a:rPr lang="en-US" sz="2000" dirty="0" smtClean="0"/>
              <a:t>Commute Behavior</a:t>
            </a:r>
          </a:p>
          <a:p>
            <a:pPr>
              <a:spcBef>
                <a:spcPts val="1800"/>
              </a:spcBef>
              <a:buFont typeface="+mj-lt"/>
              <a:buAutoNum type="arabicPeriod"/>
            </a:pPr>
            <a:r>
              <a:rPr lang="en-US" sz="2000" dirty="0" smtClean="0"/>
              <a:t>Fare Payments &amp; ORCA</a:t>
            </a:r>
          </a:p>
          <a:p>
            <a:pPr>
              <a:buFont typeface="+mj-lt"/>
              <a:buAutoNum type="arabicPeriod"/>
            </a:pPr>
            <a:r>
              <a:rPr lang="en-US" sz="2000" dirty="0" smtClean="0"/>
              <a:t>Performance Ratings &amp; Grades</a:t>
            </a:r>
          </a:p>
          <a:p>
            <a:pPr>
              <a:buFont typeface="+mj-lt"/>
              <a:buAutoNum type="arabicPeriod"/>
            </a:pPr>
            <a:r>
              <a:rPr lang="en-US" sz="2000" dirty="0" smtClean="0"/>
              <a:t>Safety</a:t>
            </a:r>
          </a:p>
          <a:p>
            <a:pPr>
              <a:buFont typeface="+mj-lt"/>
              <a:buAutoNum type="arabicPeriod"/>
            </a:pPr>
            <a:r>
              <a:rPr lang="en-US" sz="2000" dirty="0" smtClean="0"/>
              <a:t>Support for ST3</a:t>
            </a:r>
          </a:p>
          <a:p>
            <a:pPr>
              <a:buFont typeface="+mj-lt"/>
              <a:buAutoNum type="arabicPeriod"/>
            </a:pPr>
            <a:r>
              <a:rPr lang="en-US" sz="2000" dirty="0" smtClean="0"/>
              <a:t>Respondent Profile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60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309082" y="83037"/>
            <a:ext cx="8503920" cy="553998"/>
          </a:xfrm>
        </p:spPr>
        <p:txBody>
          <a:bodyPr/>
          <a:lstStyle/>
          <a:p>
            <a:r>
              <a:rPr lang="en-US" dirty="0"/>
              <a:t>Grade in Focus: </a:t>
            </a:r>
            <a:r>
              <a:rPr lang="en-US" dirty="0" smtClean="0"/>
              <a:t>B </a:t>
            </a:r>
            <a:r>
              <a:rPr lang="en-US" dirty="0"/>
              <a:t>Grade</a:t>
            </a:r>
            <a:endParaRPr lang="en-US" dirty="0" smtClean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193868" y="6343267"/>
            <a:ext cx="5703093" cy="369332"/>
          </a:xfrm>
        </p:spPr>
        <p:txBody>
          <a:bodyPr/>
          <a:lstStyle/>
          <a:p>
            <a:r>
              <a:rPr lang="en-US" dirty="0"/>
              <a:t>Q7. What are your reasons for that grade? </a:t>
            </a:r>
          </a:p>
          <a:p>
            <a:r>
              <a:rPr lang="en-US" dirty="0"/>
              <a:t>(multiple responses; first response shown)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8956682"/>
              </p:ext>
            </p:extLst>
          </p:nvPr>
        </p:nvGraphicFramePr>
        <p:xfrm>
          <a:off x="-439809" y="2104039"/>
          <a:ext cx="4993216" cy="4251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332819"/>
              </p:ext>
            </p:extLst>
          </p:nvPr>
        </p:nvGraphicFramePr>
        <p:xfrm>
          <a:off x="4514393" y="1643183"/>
          <a:ext cx="4152901" cy="4007144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34371"/>
                <a:gridCol w="3347029"/>
                <a:gridCol w="571501"/>
              </a:tblGrid>
              <a:tr h="300708">
                <a:tc>
                  <a:txBody>
                    <a:bodyPr/>
                    <a:lstStyle/>
                    <a:p>
                      <a:pPr algn="l" fontAlgn="b"/>
                      <a:endParaRPr lang="en-US" sz="1600" b="1" i="1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Q7. Top Positive Reasons for B Grade</a:t>
                      </a:r>
                      <a:endParaRPr lang="en-US" sz="1600" b="1" i="1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R="45720" marT="9144" marB="0" anchor="ctr"/>
                </a:tc>
                <a:tc>
                  <a:txBody>
                    <a:bodyPr/>
                    <a:lstStyle/>
                    <a:p>
                      <a:pPr marL="0" marR="0" indent="0" algn="ctr" defTabSz="91429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 %</a:t>
                      </a:r>
                      <a:endParaRPr lang="en-US" sz="1600" b="1" i="1" u="none" strike="noStrike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Reliable/ Prompt/ Runs often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</a:tr>
              <a:tr h="534591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General positives (Nice/ Fun/ No complaints)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</a:tr>
              <a:tr h="53229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Convenient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Good coverage/ Goes to destination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 positives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Fast/ Avoids traffic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Comfortable/ Relaxing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534591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Friendly/ helpful operators &amp; personnel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All other reasons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Don't know/ NA/ First time rider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12331" y="1416471"/>
            <a:ext cx="282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Q6. Sound Transit Grade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228562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309082" y="83037"/>
            <a:ext cx="8503920" cy="553998"/>
          </a:xfrm>
        </p:spPr>
        <p:txBody>
          <a:bodyPr/>
          <a:lstStyle/>
          <a:p>
            <a:r>
              <a:rPr lang="en-US" dirty="0"/>
              <a:t>Grade in Focus: </a:t>
            </a:r>
            <a:r>
              <a:rPr lang="en-US" dirty="0" smtClean="0"/>
              <a:t>B </a:t>
            </a:r>
            <a:r>
              <a:rPr lang="en-US" dirty="0"/>
              <a:t>Grade</a:t>
            </a:r>
            <a:endParaRPr lang="en-US" dirty="0" smtClean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193868" y="6343267"/>
            <a:ext cx="5703093" cy="369332"/>
          </a:xfrm>
        </p:spPr>
        <p:txBody>
          <a:bodyPr/>
          <a:lstStyle/>
          <a:p>
            <a:r>
              <a:rPr lang="en-US" dirty="0"/>
              <a:t>Q7. What are your reasons for that grade? </a:t>
            </a:r>
          </a:p>
          <a:p>
            <a:r>
              <a:rPr lang="en-US" dirty="0"/>
              <a:t>(multiple responses; first response </a:t>
            </a:r>
            <a:r>
              <a:rPr lang="en-US" dirty="0" smtClean="0"/>
              <a:t>shown)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637728"/>
              </p:ext>
            </p:extLst>
          </p:nvPr>
        </p:nvGraphicFramePr>
        <p:xfrm>
          <a:off x="4648820" y="1585576"/>
          <a:ext cx="4152901" cy="4307852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34371"/>
                <a:gridCol w="3347029"/>
                <a:gridCol w="571501"/>
              </a:tblGrid>
              <a:tr h="300708">
                <a:tc>
                  <a:txBody>
                    <a:bodyPr/>
                    <a:lstStyle/>
                    <a:p>
                      <a:pPr algn="l" fontAlgn="b"/>
                      <a:endParaRPr lang="en-US" sz="1600" b="1" i="1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Q7. Top Negative reasons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 smtClean="0">
                          <a:effectLst/>
                        </a:rPr>
                        <a:t>for B Grade</a:t>
                      </a:r>
                      <a:endParaRPr lang="en-US" sz="1600" b="1" i="1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R="45720" marT="9144" marB="0" anchor="ctr"/>
                </a:tc>
                <a:tc>
                  <a:txBody>
                    <a:bodyPr/>
                    <a:lstStyle/>
                    <a:p>
                      <a:pPr marL="0" marR="0" indent="0" algn="ctr" defTabSz="91429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 %</a:t>
                      </a:r>
                      <a:endParaRPr lang="en-US" sz="1600" b="1" i="1" u="none" strike="noStrike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Late at times/ Always late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</a:tr>
              <a:tr h="534591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Crowded/ Larger buses/trains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53229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More service/ routes/ buses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Improve/ Expand schedule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Slow/ Too many stops/ More express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Need more parking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Rude drivers &amp; personnel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534591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Too expensive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Too early/ Doesn't wait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 negatives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</a:tr>
              <a:tr h="300708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Don't know/ NA/ First time rider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12331" y="1416471"/>
            <a:ext cx="282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Q6. Sound Transit Grade</a:t>
            </a:r>
            <a:endParaRPr lang="en-US" b="1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0967974"/>
              </p:ext>
            </p:extLst>
          </p:nvPr>
        </p:nvGraphicFramePr>
        <p:xfrm>
          <a:off x="-439809" y="2104039"/>
          <a:ext cx="4993216" cy="4251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773500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309082" y="83037"/>
            <a:ext cx="8503920" cy="553998"/>
          </a:xfrm>
        </p:spPr>
        <p:txBody>
          <a:bodyPr/>
          <a:lstStyle/>
          <a:p>
            <a:r>
              <a:rPr lang="en-US" dirty="0"/>
              <a:t>Grade in Focus: </a:t>
            </a:r>
            <a:r>
              <a:rPr lang="en-US" dirty="0" smtClean="0"/>
              <a:t>C </a:t>
            </a:r>
            <a:r>
              <a:rPr lang="en-US" dirty="0"/>
              <a:t>Grade</a:t>
            </a:r>
            <a:endParaRPr lang="en-US" dirty="0" smtClean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193868" y="6343267"/>
            <a:ext cx="5703093" cy="369332"/>
          </a:xfrm>
        </p:spPr>
        <p:txBody>
          <a:bodyPr/>
          <a:lstStyle/>
          <a:p>
            <a:r>
              <a:rPr lang="en-US" dirty="0"/>
              <a:t>Q7. What are your reasons for that grade? </a:t>
            </a:r>
          </a:p>
          <a:p>
            <a:r>
              <a:rPr lang="en-US" dirty="0"/>
              <a:t>(multiple responses; first response </a:t>
            </a:r>
            <a:r>
              <a:rPr lang="en-US" dirty="0" smtClean="0"/>
              <a:t>shown)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380004"/>
              </p:ext>
            </p:extLst>
          </p:nvPr>
        </p:nvGraphicFramePr>
        <p:xfrm>
          <a:off x="4660101" y="1758397"/>
          <a:ext cx="4152901" cy="384048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34371"/>
                <a:gridCol w="3347029"/>
                <a:gridCol w="571501"/>
              </a:tblGrid>
              <a:tr h="274320">
                <a:tc>
                  <a:txBody>
                    <a:bodyPr/>
                    <a:lstStyle/>
                    <a:p>
                      <a:pPr algn="l" fontAlgn="b"/>
                      <a:endParaRPr lang="en-US" sz="1600" b="1" i="1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Q7. Top Negative C Reasons</a:t>
                      </a:r>
                      <a:endParaRPr lang="en-US" sz="1600" b="1" i="1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R="45720" marT="9144" marB="0" anchor="ctr"/>
                </a:tc>
                <a:tc>
                  <a:txBody>
                    <a:bodyPr/>
                    <a:lstStyle/>
                    <a:p>
                      <a:pPr marL="0" marR="0" indent="0" algn="ctr" defTabSz="91429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%</a:t>
                      </a:r>
                      <a:endParaRPr lang="en-US" sz="1600" b="1" i="1" u="none" strike="noStrike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Late at times/ Always late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19%</a:t>
                      </a: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More service/ routes/ buses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Crowded/ Larger buses/trains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 negatives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Neutral reasons (OK/ Average)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Improve/ Expand schedule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Too expensive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Slow/ Too many stops/ More express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Need more parking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Rude drivers &amp; personnel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Too early/ Doesn't wait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 positives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l" fontAlgn="t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Don't know/ NA/ First time rider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12331" y="1416471"/>
            <a:ext cx="282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Q6. Sound Transit Grade</a:t>
            </a:r>
            <a:endParaRPr lang="en-US" b="1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8038856"/>
              </p:ext>
            </p:extLst>
          </p:nvPr>
        </p:nvGraphicFramePr>
        <p:xfrm>
          <a:off x="-439809" y="2104039"/>
          <a:ext cx="4993216" cy="4251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77735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309082" y="83037"/>
            <a:ext cx="8503920" cy="553998"/>
          </a:xfrm>
        </p:spPr>
        <p:txBody>
          <a:bodyPr/>
          <a:lstStyle/>
          <a:p>
            <a:r>
              <a:rPr lang="en-US" dirty="0"/>
              <a:t>Improving Grade – by Rating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09082" y="721471"/>
            <a:ext cx="8503920" cy="295466"/>
          </a:xfrm>
        </p:spPr>
        <p:txBody>
          <a:bodyPr/>
          <a:lstStyle/>
          <a:p>
            <a:r>
              <a:rPr lang="en-US" dirty="0" smtClean="0"/>
              <a:t>Increased service/capacity continues to be the leading item that would improve grades.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193868" y="6343267"/>
            <a:ext cx="5703093" cy="369332"/>
          </a:xfrm>
        </p:spPr>
        <p:txBody>
          <a:bodyPr/>
          <a:lstStyle/>
          <a:p>
            <a:r>
              <a:rPr lang="en-US" dirty="0"/>
              <a:t>Q8. What could Sound Transit do to improve the grade you gave? </a:t>
            </a:r>
          </a:p>
          <a:p>
            <a:r>
              <a:rPr lang="en-US" dirty="0"/>
              <a:t>(multiple responses; </a:t>
            </a:r>
            <a:r>
              <a:rPr lang="en-US" b="1" u="sng" dirty="0"/>
              <a:t>first</a:t>
            </a:r>
            <a:r>
              <a:rPr lang="en-US" b="1" dirty="0"/>
              <a:t> </a:t>
            </a:r>
            <a:r>
              <a:rPr lang="en-US" dirty="0"/>
              <a:t>response shown)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753707"/>
              </p:ext>
            </p:extLst>
          </p:nvPr>
        </p:nvGraphicFramePr>
        <p:xfrm>
          <a:off x="333195" y="1302969"/>
          <a:ext cx="8458198" cy="4307205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4482844"/>
                <a:gridCol w="1014984"/>
                <a:gridCol w="1014984"/>
                <a:gridCol w="1014984"/>
                <a:gridCol w="930402"/>
              </a:tblGrid>
              <a:tr h="42333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Top Suggestions for improvement</a:t>
                      </a: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Overall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A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C or Lower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Performance Suggestions (flexible improvements)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 on-time/adhere to schedule/less delays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Notice/communication of problems, delays, etc.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 performance suggestions (&lt;2% mention)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System Suggestions (“More” investments)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50%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60%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Run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more often/more frequent buses/trains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More routes/expand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service/weekend service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Expand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schedule/ Run earlier/later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Overcrowding/SRO/Larger-longer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buses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Fewer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stops/Direct/express routes/HOV lane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More/better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parking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Lower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fares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Improve scheduling/coordinated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schedules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 system suggestions (&lt;2% mention each)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All Other suggestions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Nothing/ Don't know/ No answer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87462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309082" y="83037"/>
            <a:ext cx="8503920" cy="553998"/>
          </a:xfrm>
        </p:spPr>
        <p:txBody>
          <a:bodyPr/>
          <a:lstStyle/>
          <a:p>
            <a:r>
              <a:rPr lang="en-US" dirty="0"/>
              <a:t>Improving Grade – by </a:t>
            </a:r>
            <a:r>
              <a:rPr lang="en-US" dirty="0" smtClean="0"/>
              <a:t>Service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09082" y="721471"/>
            <a:ext cx="8503920" cy="295466"/>
          </a:xfrm>
        </p:spPr>
        <p:txBody>
          <a:bodyPr/>
          <a:lstStyle/>
          <a:p>
            <a:r>
              <a:rPr lang="en-US" dirty="0" smtClean="0"/>
              <a:t>The “more “service request expresses itself a little differently on each service.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193868" y="6343267"/>
            <a:ext cx="5703093" cy="369332"/>
          </a:xfrm>
        </p:spPr>
        <p:txBody>
          <a:bodyPr/>
          <a:lstStyle/>
          <a:p>
            <a:r>
              <a:rPr lang="en-US" dirty="0"/>
              <a:t>Q8. What could Sound Transit do to improve the grade you gave? </a:t>
            </a:r>
          </a:p>
          <a:p>
            <a:r>
              <a:rPr lang="en-US" dirty="0"/>
              <a:t>(multiple responses; </a:t>
            </a:r>
            <a:r>
              <a:rPr lang="en-US" b="1" u="sng" dirty="0"/>
              <a:t>first</a:t>
            </a:r>
            <a:r>
              <a:rPr lang="en-US" b="1" dirty="0"/>
              <a:t> </a:t>
            </a:r>
            <a:r>
              <a:rPr lang="en-US" dirty="0"/>
              <a:t>response shown)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894601"/>
              </p:ext>
            </p:extLst>
          </p:nvPr>
        </p:nvGraphicFramePr>
        <p:xfrm>
          <a:off x="309082" y="1239934"/>
          <a:ext cx="8458199" cy="475890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4002539"/>
                <a:gridCol w="906236"/>
                <a:gridCol w="906236"/>
                <a:gridCol w="906236"/>
                <a:gridCol w="906236"/>
                <a:gridCol w="830716"/>
              </a:tblGrid>
              <a:tr h="49139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1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Top Suggestions for improvement</a:t>
                      </a: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Exp.</a:t>
                      </a:r>
                      <a:r>
                        <a:rPr lang="en-US" sz="1500" b="1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 Bus</a:t>
                      </a:r>
                      <a:endParaRPr lang="en-US" sz="15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Sounder South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Sounder North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Central Link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Tacoma</a:t>
                      </a:r>
                      <a:r>
                        <a:rPr lang="en-US" sz="1500" b="1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 Link</a:t>
                      </a:r>
                      <a:endParaRPr lang="en-US" sz="15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7234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Performance suggestions (flexible improvements)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 on-time/adhere to schedule/less delays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Notice/communication of problems, delay, etc.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 performance suggestions (&lt;2% mention)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System Suggestions (“More” investments)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Run more often/more frequent buses/trains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More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routes/expand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service/weekend 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service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Overcrowding/SRO/Larger-longer buses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Expand schedule/ Run earlier/later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Fewer stops/Direct/express routes/HOV lane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Lower fares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Improve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scheduling/coordinated 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schedules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More/better parking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 system suggestions (&lt;2% mention each)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All Other suggestions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Nothing/ Don't know/ No answer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235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28459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309082" y="83037"/>
            <a:ext cx="8503920" cy="553998"/>
          </a:xfrm>
        </p:spPr>
        <p:txBody>
          <a:bodyPr/>
          <a:lstStyle/>
          <a:p>
            <a:r>
              <a:rPr lang="en-US" dirty="0"/>
              <a:t>Improving Grade – by </a:t>
            </a:r>
            <a:r>
              <a:rPr lang="en-US" dirty="0" smtClean="0"/>
              <a:t>Region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193868" y="6343267"/>
            <a:ext cx="5703093" cy="369332"/>
          </a:xfrm>
        </p:spPr>
        <p:txBody>
          <a:bodyPr/>
          <a:lstStyle/>
          <a:p>
            <a:r>
              <a:rPr lang="en-US" dirty="0"/>
              <a:t>Q8. What could Sound Transit do to improve the grade you gave? </a:t>
            </a:r>
          </a:p>
          <a:p>
            <a:r>
              <a:rPr lang="en-US" dirty="0"/>
              <a:t>(multiple responses; </a:t>
            </a:r>
            <a:r>
              <a:rPr lang="en-US" b="1" u="sng" dirty="0"/>
              <a:t>first</a:t>
            </a:r>
            <a:r>
              <a:rPr lang="en-US" b="1" dirty="0"/>
              <a:t> </a:t>
            </a:r>
            <a:r>
              <a:rPr lang="en-US" dirty="0"/>
              <a:t>response shown)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09423"/>
              </p:ext>
            </p:extLst>
          </p:nvPr>
        </p:nvGraphicFramePr>
        <p:xfrm>
          <a:off x="309080" y="1124720"/>
          <a:ext cx="8353014" cy="5027905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514029"/>
                <a:gridCol w="921712"/>
                <a:gridCol w="793381"/>
                <a:gridCol w="814929"/>
                <a:gridCol w="814929"/>
                <a:gridCol w="747017"/>
                <a:gridCol w="747017"/>
              </a:tblGrid>
              <a:tr h="43624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i="1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Top Suggestions for improvement</a:t>
                      </a: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Snohomish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KC Seattle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North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KC East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KC South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Pierce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</a:t>
                      </a:r>
                    </a:p>
                  </a:txBody>
                  <a:tcPr marL="9525" marR="9525" marT="9525" marB="0" anchor="b"/>
                </a:tc>
              </a:tr>
              <a:tr h="39765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Performance suggestions (flexible improvements)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2028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Be on-time/adhere to schedule/less delays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3792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Notice/communication of problems, delay, etc.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3792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Other performance suggestions (&lt;2% mention)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028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System Suggestions (“More” investments)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9525" marR="9525" marT="9525" marB="0" anchor="ctr"/>
                </a:tc>
              </a:tr>
              <a:tr h="3792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Run more often/more frequent buses/trains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</a:tr>
              <a:tr h="3792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More </a:t>
                      </a:r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routes/expand</a:t>
                      </a:r>
                      <a:r>
                        <a:rPr lang="en-US" sz="13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service/weekend </a:t>
                      </a:r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service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</a:tr>
              <a:tr h="2028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Overcrowding/SRO/Larger-longer buses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2028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Lower fares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028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Expand schedule/ Run earlier/later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028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Fewer stops/Direct/express routes/HOV lane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</a:tr>
              <a:tr h="2028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Improve scheduling/coordinated schedules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028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More/better parking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3792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Other system suggestions (&lt;2% mention each)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028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All Other suggestions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</a:tr>
              <a:tr h="2028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Nothing/ Don't know/ No answer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5067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3052346"/>
            <a:ext cx="8915400" cy="677108"/>
          </a:xfrm>
        </p:spPr>
        <p:txBody>
          <a:bodyPr/>
          <a:lstStyle/>
          <a:p>
            <a:r>
              <a:rPr lang="en-US" sz="4400" dirty="0" smtClean="0">
                <a:solidFill>
                  <a:schemeClr val="bg1"/>
                </a:solidFill>
              </a:rPr>
              <a:t>New &amp; Established Riders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59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9082" y="83037"/>
            <a:ext cx="8503920" cy="553998"/>
          </a:xfrm>
        </p:spPr>
        <p:txBody>
          <a:bodyPr/>
          <a:lstStyle/>
          <a:p>
            <a:r>
              <a:rPr lang="en-US" dirty="0"/>
              <a:t>ST Grade by Length of Ridership</a:t>
            </a:r>
          </a:p>
        </p:txBody>
      </p:sp>
      <p:graphicFrame>
        <p:nvGraphicFramePr>
          <p:cNvPr id="9" name="Chart Placeholder 6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909096016"/>
              </p:ext>
            </p:extLst>
          </p:nvPr>
        </p:nvGraphicFramePr>
        <p:xfrm>
          <a:off x="338138" y="1527968"/>
          <a:ext cx="8382000" cy="4781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09082" y="721471"/>
            <a:ext cx="8503920" cy="295466"/>
          </a:xfrm>
        </p:spPr>
        <p:txBody>
          <a:bodyPr/>
          <a:lstStyle/>
          <a:p>
            <a:r>
              <a:rPr lang="en-US" dirty="0" smtClean="0"/>
              <a:t>In virtually every year there is a small gap between ratings of new and established riders.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93868" y="6527933"/>
            <a:ext cx="5703093" cy="184666"/>
          </a:xfrm>
        </p:spPr>
        <p:txBody>
          <a:bodyPr/>
          <a:lstStyle/>
          <a:p>
            <a:r>
              <a:rPr lang="en-US" dirty="0"/>
              <a:t>Q6. What overall grade would you give them?</a:t>
            </a:r>
            <a:endParaRPr lang="en-US" b="1" u="sn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810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"/>
        </p:bldSub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ST Grade by Length of Ridership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93868" y="6527933"/>
            <a:ext cx="5703093" cy="184666"/>
          </a:xfrm>
        </p:spPr>
        <p:txBody>
          <a:bodyPr/>
          <a:lstStyle/>
          <a:p>
            <a:r>
              <a:rPr lang="en-US" dirty="0"/>
              <a:t>Q6. What overall grade would you give them?</a:t>
            </a:r>
            <a:endParaRPr lang="en-US" b="1" u="sng" dirty="0">
              <a:solidFill>
                <a:prstClr val="black"/>
              </a:solidFill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336408463"/>
              </p:ext>
            </p:extLst>
          </p:nvPr>
        </p:nvGraphicFramePr>
        <p:xfrm>
          <a:off x="309082" y="1527969"/>
          <a:ext cx="8503920" cy="4246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247039" y="1132151"/>
            <a:ext cx="282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Sounder Riders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201243" y="1535057"/>
            <a:ext cx="691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Mean</a:t>
            </a:r>
            <a:endParaRPr lang="en-US" sz="1600" b="1" u="sng" dirty="0"/>
          </a:p>
        </p:txBody>
      </p:sp>
    </p:spTree>
    <p:extLst>
      <p:ext uri="{BB962C8B-B14F-4D97-AF65-F5344CB8AC3E}">
        <p14:creationId xmlns:p14="http://schemas.microsoft.com/office/powerpoint/2010/main" val="125055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3021568"/>
            <a:ext cx="8915400" cy="738664"/>
          </a:xfrm>
        </p:spPr>
        <p:txBody>
          <a:bodyPr/>
          <a:lstStyle/>
          <a:p>
            <a:r>
              <a:rPr lang="en-US" sz="4800" dirty="0" smtClean="0">
                <a:solidFill>
                  <a:schemeClr val="bg1"/>
                </a:solidFill>
              </a:rPr>
              <a:t>Reasons for Riding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09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/>
          <p:cNvSpPr txBox="1">
            <a:spLocks/>
          </p:cNvSpPr>
          <p:nvPr/>
        </p:nvSpPr>
        <p:spPr>
          <a:xfrm>
            <a:off x="1115580" y="6021315"/>
            <a:ext cx="6740019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91440" bIns="9144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defRPr/>
            </a:pPr>
            <a:r>
              <a:rPr lang="en-US" sz="1400" i="1" dirty="0"/>
              <a:t>Please note that due to rounding, some percentages may not add up to exactly 100%.</a:t>
            </a:r>
            <a:endParaRPr lang="en-US" sz="1400" dirty="0"/>
          </a:p>
        </p:txBody>
      </p:sp>
      <p:sp>
        <p:nvSpPr>
          <p:cNvPr id="13" name="Text Placeholder 12"/>
          <p:cNvSpPr>
            <a:spLocks noGrp="1"/>
          </p:cNvSpPr>
          <p:nvPr>
            <p:ph sz="quarter" idx="1"/>
          </p:nvPr>
        </p:nvSpPr>
        <p:spPr>
          <a:xfrm>
            <a:off x="309081" y="836685"/>
            <a:ext cx="8468229" cy="1843424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600" dirty="0"/>
              <a:t>These results are the ninth set of measurements for Sound Transit customer satisfaction.  Where possible, results are compared to previous surveys conducted in 2005 – </a:t>
            </a:r>
            <a:r>
              <a:rPr lang="en-US" sz="1600" dirty="0" smtClean="0"/>
              <a:t>2012.</a:t>
            </a:r>
            <a:endParaRPr lang="en-US" sz="1600" dirty="0"/>
          </a:p>
          <a:p>
            <a:pPr>
              <a:spcBef>
                <a:spcPts val="600"/>
              </a:spcBef>
            </a:pPr>
            <a:r>
              <a:rPr lang="en-US" sz="1600" dirty="0"/>
              <a:t>A total of 1,552 interviews were conducted system-wide between November </a:t>
            </a:r>
            <a:r>
              <a:rPr lang="en-US" sz="1600" dirty="0" smtClean="0"/>
              <a:t>15</a:t>
            </a:r>
            <a:r>
              <a:rPr lang="en-US" sz="1600" baseline="30000" dirty="0" smtClean="0"/>
              <a:t>th </a:t>
            </a:r>
            <a:r>
              <a:rPr lang="en-US" sz="1600" dirty="0"/>
              <a:t>and December 19</a:t>
            </a:r>
            <a:r>
              <a:rPr lang="en-US" sz="1600" baseline="30000" dirty="0"/>
              <a:t>nd</a:t>
            </a:r>
            <a:r>
              <a:rPr lang="en-US" sz="1600" dirty="0"/>
              <a:t> </a:t>
            </a:r>
            <a:r>
              <a:rPr lang="en-US" sz="1600" dirty="0" smtClean="0"/>
              <a:t>2013 </a:t>
            </a:r>
            <a:r>
              <a:rPr lang="en-US" sz="1600" dirty="0"/>
              <a:t>based on the size and frequency of routes.  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Data was then weighted to reflect actual distribution of ST’s riders, based on annual ridership figures provided by Sound Transit.  These figures are shown below.</a:t>
            </a:r>
            <a:endParaRPr lang="en-US" sz="1600" b="1" i="1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Methodology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751159"/>
              </p:ext>
            </p:extLst>
          </p:nvPr>
        </p:nvGraphicFramePr>
        <p:xfrm>
          <a:off x="193868" y="2852470"/>
          <a:ext cx="8839197" cy="2996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8932"/>
                <a:gridCol w="830919"/>
                <a:gridCol w="808048"/>
                <a:gridCol w="871470"/>
                <a:gridCol w="809222"/>
                <a:gridCol w="871470"/>
                <a:gridCol w="871470"/>
                <a:gridCol w="809222"/>
                <a:gridCol w="809222"/>
                <a:gridCol w="809222"/>
              </a:tblGrid>
              <a:tr h="648624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2013</a:t>
                      </a:r>
                      <a:endParaRPr lang="en-US" dirty="0"/>
                    </a:p>
                  </a:txBody>
                  <a:tcPr anchor="ctr"/>
                </a:tc>
              </a:tr>
              <a:tr h="5868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Express Bus:</a:t>
                      </a:r>
                      <a:r>
                        <a:rPr lang="en-US" sz="1600" baseline="0" dirty="0" smtClean="0"/>
                        <a:t> (n=600)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83%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79%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55%</a:t>
                      </a:r>
                      <a:endParaRPr lang="en-US" dirty="0"/>
                    </a:p>
                  </a:txBody>
                  <a:tcPr anchor="ctr"/>
                </a:tc>
              </a:tr>
              <a:tr h="5868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Tacoma Link: (n=127)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3%</a:t>
                      </a:r>
                      <a:endParaRPr lang="en-US" dirty="0"/>
                    </a:p>
                  </a:txBody>
                  <a:tcPr anchor="ctr"/>
                </a:tc>
              </a:tr>
              <a:tr h="5868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Sounder: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(n=444)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 anchor="ctr"/>
                </a:tc>
              </a:tr>
              <a:tr h="5868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Central Link:</a:t>
                      </a:r>
                      <a:r>
                        <a:rPr lang="en-US" sz="1600" baseline="0" dirty="0" smtClean="0"/>
                        <a:t> (n=356)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32%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9707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309082" y="83037"/>
            <a:ext cx="8503920" cy="553998"/>
          </a:xfrm>
        </p:spPr>
        <p:txBody>
          <a:bodyPr/>
          <a:lstStyle/>
          <a:p>
            <a:r>
              <a:rPr lang="en-US" dirty="0" smtClean="0"/>
              <a:t>Reasons for Riding – by Service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193868" y="6343267"/>
            <a:ext cx="5703093" cy="369332"/>
          </a:xfrm>
        </p:spPr>
        <p:txBody>
          <a:bodyPr/>
          <a:lstStyle/>
          <a:p>
            <a:r>
              <a:rPr lang="en-US" dirty="0"/>
              <a:t>Q14. What are the main reasons you use this Sound Transit Express Bus/Train instead of getting to your destination some other way? (multiple responses; </a:t>
            </a:r>
            <a:r>
              <a:rPr lang="en-US" b="1" u="sng" dirty="0"/>
              <a:t>first</a:t>
            </a:r>
            <a:r>
              <a:rPr lang="en-US" b="1" dirty="0"/>
              <a:t> </a:t>
            </a:r>
            <a:r>
              <a:rPr lang="en-US" dirty="0"/>
              <a:t>response shown)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0957697"/>
              </p:ext>
            </p:extLst>
          </p:nvPr>
        </p:nvGraphicFramePr>
        <p:xfrm>
          <a:off x="431000" y="1355148"/>
          <a:ext cx="8382002" cy="4581143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017992"/>
                <a:gridCol w="1072802"/>
                <a:gridCol w="1072802"/>
                <a:gridCol w="1072802"/>
                <a:gridCol w="1072802"/>
                <a:gridCol w="1072802"/>
              </a:tblGrid>
              <a:tr h="52730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Top Mentions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Overall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Express Bus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1"/>
                          </a:solidFill>
                          <a:effectLst/>
                        </a:rPr>
                        <a:t>Sounder</a:t>
                      </a:r>
                      <a:endParaRPr lang="en-US" sz="1400" b="1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1"/>
                          </a:solidFill>
                          <a:effectLst/>
                        </a:rPr>
                        <a:t>Central Link</a:t>
                      </a:r>
                      <a:endParaRPr lang="en-US" sz="1400" b="1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Tacoma Link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Preference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1143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41%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38%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43%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47%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38%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effectLst/>
                        </a:rPr>
                        <a:t>More </a:t>
                      </a:r>
                      <a:r>
                        <a:rPr lang="en-US" sz="1600" u="none" strike="noStrike" dirty="0">
                          <a:effectLst/>
                        </a:rPr>
                        <a:t>convenient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effectLst/>
                        </a:rPr>
                        <a:t>Faster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effectLst/>
                        </a:rPr>
                        <a:t>Less </a:t>
                      </a:r>
                      <a:r>
                        <a:rPr lang="en-US" sz="1600" u="none" strike="noStrike" dirty="0">
                          <a:effectLst/>
                        </a:rPr>
                        <a:t>stressful/More relaxing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It's fun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Economic</a:t>
                      </a:r>
                      <a:endParaRPr lang="en-US" sz="1600" b="1" i="0" u="none" strike="noStrike" dirty="0">
                        <a:solidFill>
                          <a:srgbClr val="7030A0"/>
                        </a:solidFill>
                        <a:effectLst/>
                        <a:latin typeface="Calibri"/>
                      </a:endParaRPr>
                    </a:p>
                  </a:txBody>
                  <a:tcPr marL="1143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26%</a:t>
                      </a:r>
                      <a:endParaRPr lang="en-US" sz="1400" b="1" i="0" u="none" strike="noStrike" dirty="0">
                        <a:solidFill>
                          <a:srgbClr val="7030A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28%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26%</a:t>
                      </a:r>
                      <a:endParaRPr lang="en-US" sz="1400" b="1" i="0" u="none" strike="noStrike" dirty="0">
                        <a:solidFill>
                          <a:srgbClr val="7030A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23%</a:t>
                      </a:r>
                      <a:endParaRPr lang="en-US" sz="1400" b="1" i="0" u="none" strike="noStrike" dirty="0">
                        <a:solidFill>
                          <a:srgbClr val="7030A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15%</a:t>
                      </a:r>
                      <a:endParaRPr lang="en-US" sz="1400" b="1" i="0" u="none" strike="noStrike" dirty="0">
                        <a:solidFill>
                          <a:srgbClr val="7030A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effectLst/>
                        </a:rPr>
                        <a:t>Cheaper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effectLst/>
                        </a:rPr>
                        <a:t>Work/school </a:t>
                      </a:r>
                      <a:r>
                        <a:rPr lang="en-US" sz="1600" u="none" strike="noStrike" dirty="0">
                          <a:effectLst/>
                        </a:rPr>
                        <a:t>pays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effectLst/>
                        </a:rPr>
                        <a:t>Gas </a:t>
                      </a:r>
                      <a:r>
                        <a:rPr lang="en-US" sz="1600" u="none" strike="noStrike" dirty="0">
                          <a:effectLst/>
                        </a:rPr>
                        <a:t>prices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Necessity</a:t>
                      </a:r>
                      <a:endParaRPr lang="en-US" sz="16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1143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19%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23%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15%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26%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effectLst/>
                        </a:rPr>
                        <a:t>No </a:t>
                      </a:r>
                      <a:r>
                        <a:rPr lang="en-US" sz="1600" u="none" strike="noStrike" dirty="0">
                          <a:effectLst/>
                        </a:rPr>
                        <a:t>car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effectLst/>
                        </a:rPr>
                        <a:t>No </a:t>
                      </a:r>
                      <a:r>
                        <a:rPr lang="en-US" sz="1600" u="none" strike="noStrike" dirty="0">
                          <a:effectLst/>
                        </a:rPr>
                        <a:t>parking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solidFill>
                            <a:srgbClr val="006600"/>
                          </a:solidFill>
                          <a:effectLst/>
                        </a:rPr>
                        <a:t>Values</a:t>
                      </a:r>
                      <a:endParaRPr lang="en-US" sz="1600" b="1" i="0" u="none" strike="noStrike" dirty="0">
                        <a:solidFill>
                          <a:srgbClr val="006600"/>
                        </a:solidFill>
                        <a:effectLst/>
                        <a:latin typeface="Calibri"/>
                      </a:endParaRPr>
                    </a:p>
                  </a:txBody>
                  <a:tcPr marL="1143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6600"/>
                          </a:solidFill>
                          <a:effectLst/>
                          <a:latin typeface="+mn-lt"/>
                        </a:rPr>
                        <a:t>3%</a:t>
                      </a:r>
                      <a:endParaRPr lang="en-US" sz="1400" b="1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66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6600"/>
                          </a:solidFill>
                          <a:effectLst/>
                          <a:latin typeface="+mn-lt"/>
                        </a:rPr>
                        <a:t>11%</a:t>
                      </a:r>
                      <a:endParaRPr lang="en-US" sz="1400" b="1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6600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US" sz="1400" b="1" i="0" u="none" strike="noStrike" dirty="0" smtClean="0">
                          <a:solidFill>
                            <a:srgbClr val="006600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sz="1400" b="1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6600"/>
                          </a:solidFill>
                          <a:effectLst/>
                          <a:latin typeface="+mn-lt"/>
                        </a:rPr>
                        <a:t>0%</a:t>
                      </a:r>
                      <a:endParaRPr lang="en-US" sz="1400" b="1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effectLst/>
                        </a:rPr>
                        <a:t>Helps </a:t>
                      </a:r>
                      <a:r>
                        <a:rPr lang="en-US" sz="1600" u="none" strike="noStrike" dirty="0">
                          <a:effectLst/>
                        </a:rPr>
                        <a:t>environment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effectLst/>
                        </a:rPr>
                        <a:t>Reduces </a:t>
                      </a:r>
                      <a:r>
                        <a:rPr lang="en-US" sz="1600" u="none" strike="noStrike" dirty="0">
                          <a:effectLst/>
                        </a:rPr>
                        <a:t>traffic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effectLst/>
                        </a:rPr>
                        <a:t>Other</a:t>
                      </a:r>
                      <a:endParaRPr lang="en-US" sz="1600" b="1" i="0" u="none" strike="noStrike" dirty="0">
                        <a:effectLst/>
                        <a:latin typeface="Calibri"/>
                      </a:endParaRPr>
                    </a:p>
                  </a:txBody>
                  <a:tcPr marL="1143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effectLst/>
                          <a:latin typeface="Calibri"/>
                        </a:rPr>
                        <a:t>10%</a:t>
                      </a:r>
                      <a:endParaRPr lang="en-US" sz="16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effectLst/>
                          <a:latin typeface="Calibri"/>
                        </a:rPr>
                        <a:t>12%</a:t>
                      </a:r>
                      <a:endParaRPr lang="en-US" sz="16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effectLst/>
                          <a:latin typeface="Calibri"/>
                        </a:rPr>
                        <a:t>12%</a:t>
                      </a:r>
                      <a:endParaRPr lang="en-US" sz="16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effectLst/>
                          <a:latin typeface="Calibri"/>
                        </a:rPr>
                        <a:t>21%</a:t>
                      </a:r>
                      <a:endParaRPr lang="en-US" sz="16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98180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9082" y="83037"/>
            <a:ext cx="8503920" cy="553998"/>
          </a:xfrm>
        </p:spPr>
        <p:txBody>
          <a:bodyPr/>
          <a:lstStyle/>
          <a:p>
            <a:r>
              <a:rPr lang="en-US" dirty="0"/>
              <a:t>Reasons for Riding – Overall, Year by Year</a:t>
            </a:r>
          </a:p>
        </p:txBody>
      </p:sp>
      <p:graphicFrame>
        <p:nvGraphicFramePr>
          <p:cNvPr id="9" name="Chart Placeholder 6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133205696"/>
              </p:ext>
            </p:extLst>
          </p:nvPr>
        </p:nvGraphicFramePr>
        <p:xfrm>
          <a:off x="338138" y="1527968"/>
          <a:ext cx="8382000" cy="4781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78654" y="6251743"/>
            <a:ext cx="5703093" cy="369332"/>
          </a:xfrm>
        </p:spPr>
        <p:txBody>
          <a:bodyPr/>
          <a:lstStyle/>
          <a:p>
            <a:r>
              <a:rPr lang="en-US" dirty="0"/>
              <a:t>Q14. What are the main reasons you use this Sound Transit Express Bus/Train instead of getting to your destination some other way? (multiple responses; </a:t>
            </a:r>
            <a:r>
              <a:rPr lang="en-US" b="1" u="sng" dirty="0"/>
              <a:t>first</a:t>
            </a:r>
            <a:r>
              <a:rPr lang="en-US" b="1" dirty="0"/>
              <a:t> </a:t>
            </a:r>
            <a:r>
              <a:rPr lang="en-US" dirty="0"/>
              <a:t>response shown)</a:t>
            </a:r>
          </a:p>
        </p:txBody>
      </p:sp>
    </p:spTree>
    <p:extLst>
      <p:ext uri="{BB962C8B-B14F-4D97-AF65-F5344CB8AC3E}">
        <p14:creationId xmlns:p14="http://schemas.microsoft.com/office/powerpoint/2010/main" val="1994004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"/>
        </p:bldSub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9082" y="83037"/>
            <a:ext cx="8503920" cy="553998"/>
          </a:xfrm>
        </p:spPr>
        <p:txBody>
          <a:bodyPr/>
          <a:lstStyle/>
          <a:p>
            <a:r>
              <a:rPr lang="en-US" dirty="0"/>
              <a:t>Reasons for Riding – Initial vs. Continued</a:t>
            </a:r>
          </a:p>
        </p:txBody>
      </p:sp>
      <p:graphicFrame>
        <p:nvGraphicFramePr>
          <p:cNvPr id="9" name="Chart Placeholder 6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275540206"/>
              </p:ext>
            </p:extLst>
          </p:nvPr>
        </p:nvGraphicFramePr>
        <p:xfrm>
          <a:off x="338138" y="1527968"/>
          <a:ext cx="8382000" cy="4320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93868" y="5973935"/>
            <a:ext cx="5703093" cy="738664"/>
          </a:xfrm>
        </p:spPr>
        <p:txBody>
          <a:bodyPr/>
          <a:lstStyle/>
          <a:p>
            <a:r>
              <a:rPr lang="en-US" dirty="0"/>
              <a:t>Q17. What are the main reasons you </a:t>
            </a:r>
            <a:r>
              <a:rPr lang="en-US" b="1" u="sng" dirty="0"/>
              <a:t>started riding </a:t>
            </a:r>
            <a:r>
              <a:rPr lang="en-US" dirty="0"/>
              <a:t>Express Bus/Link/Sounder?  </a:t>
            </a:r>
          </a:p>
          <a:p>
            <a:r>
              <a:rPr lang="en-US" dirty="0"/>
              <a:t>&amp;</a:t>
            </a:r>
          </a:p>
          <a:p>
            <a:r>
              <a:rPr lang="en-US" dirty="0"/>
              <a:t>Q17A. What are the main reasons you </a:t>
            </a:r>
            <a:r>
              <a:rPr lang="en-US" b="1" u="sng" dirty="0"/>
              <a:t>continue to ride</a:t>
            </a:r>
            <a:r>
              <a:rPr lang="en-US" b="1" dirty="0"/>
              <a:t> </a:t>
            </a:r>
            <a:r>
              <a:rPr lang="en-US" dirty="0"/>
              <a:t>Express Bus/Link/Sounder? </a:t>
            </a:r>
          </a:p>
          <a:p>
            <a:r>
              <a:rPr lang="en-US" dirty="0"/>
              <a:t>(multiple responses; </a:t>
            </a:r>
            <a:r>
              <a:rPr lang="en-US" b="1" u="sng" dirty="0"/>
              <a:t>first</a:t>
            </a:r>
            <a:r>
              <a:rPr lang="en-US" b="1" dirty="0"/>
              <a:t> </a:t>
            </a:r>
            <a:r>
              <a:rPr lang="en-US" dirty="0"/>
              <a:t>response shown)</a:t>
            </a:r>
          </a:p>
        </p:txBody>
      </p:sp>
    </p:spTree>
    <p:extLst>
      <p:ext uri="{BB962C8B-B14F-4D97-AF65-F5344CB8AC3E}">
        <p14:creationId xmlns:p14="http://schemas.microsoft.com/office/powerpoint/2010/main" val="1076549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"/>
        </p:bldSub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309082" y="83037"/>
            <a:ext cx="8503920" cy="553998"/>
          </a:xfrm>
        </p:spPr>
        <p:txBody>
          <a:bodyPr/>
          <a:lstStyle/>
          <a:p>
            <a:r>
              <a:rPr lang="en-US" dirty="0" smtClean="0"/>
              <a:t>Initial Reasons for Riding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193868" y="6343267"/>
            <a:ext cx="5703093" cy="369332"/>
          </a:xfrm>
        </p:spPr>
        <p:txBody>
          <a:bodyPr/>
          <a:lstStyle/>
          <a:p>
            <a:r>
              <a:rPr lang="en-US" dirty="0"/>
              <a:t>Q17. What are the main reasons you </a:t>
            </a:r>
            <a:r>
              <a:rPr lang="en-US" b="1" u="sng" dirty="0"/>
              <a:t>started riding </a:t>
            </a:r>
            <a:r>
              <a:rPr lang="en-US" dirty="0"/>
              <a:t>Express Bus/Link/Sounder? </a:t>
            </a:r>
          </a:p>
          <a:p>
            <a:r>
              <a:rPr lang="en-US" dirty="0"/>
              <a:t>(multiple responses; </a:t>
            </a:r>
            <a:r>
              <a:rPr lang="en-US" b="1" u="sng" dirty="0"/>
              <a:t>first</a:t>
            </a:r>
            <a:r>
              <a:rPr lang="en-US" b="1" dirty="0"/>
              <a:t> </a:t>
            </a:r>
            <a:r>
              <a:rPr lang="en-US" dirty="0"/>
              <a:t>response shown)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978627"/>
              </p:ext>
            </p:extLst>
          </p:nvPr>
        </p:nvGraphicFramePr>
        <p:xfrm>
          <a:off x="300698" y="1412755"/>
          <a:ext cx="8381998" cy="443568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044408"/>
                <a:gridCol w="1067518"/>
                <a:gridCol w="1067518"/>
                <a:gridCol w="1067518"/>
                <a:gridCol w="1067518"/>
                <a:gridCol w="1067518"/>
              </a:tblGrid>
              <a:tr h="566562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Top mentions</a:t>
                      </a:r>
                      <a:r>
                        <a:rPr lang="en-US" sz="1600" u="none" strike="noStrike" baseline="0" dirty="0" smtClean="0">
                          <a:solidFill>
                            <a:schemeClr val="tx1"/>
                          </a:solidFill>
                        </a:rPr>
                        <a:t> (&gt;1%)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Overall</a:t>
                      </a:r>
                      <a:endParaRPr lang="en-US" sz="16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Express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Bus</a:t>
                      </a:r>
                      <a:endParaRPr lang="en-US" sz="16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Sounder</a:t>
                      </a:r>
                      <a:endParaRPr lang="en-US" sz="16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Central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Link</a:t>
                      </a:r>
                      <a:endParaRPr lang="en-US" sz="16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Tacoma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Link</a:t>
                      </a:r>
                      <a:endParaRPr lang="en-US" sz="16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effectLst/>
                        </a:rPr>
                        <a:t>Preference reasons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More </a:t>
                      </a:r>
                      <a:r>
                        <a:rPr lang="en-US" sz="1400" u="none" strike="noStrike" dirty="0">
                          <a:effectLst/>
                        </a:rPr>
                        <a:t>convenient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32%</a:t>
                      </a: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Faster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Don't </a:t>
                      </a:r>
                      <a:r>
                        <a:rPr lang="en-US" sz="1400" u="none" strike="noStrike" dirty="0">
                          <a:effectLst/>
                        </a:rPr>
                        <a:t>want to drive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More </a:t>
                      </a:r>
                      <a:r>
                        <a:rPr lang="en-US" sz="1400" u="none" strike="noStrike" dirty="0">
                          <a:effectLst/>
                        </a:rPr>
                        <a:t>relaxing/Less stressful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3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4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5%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Better </a:t>
                      </a:r>
                      <a:r>
                        <a:rPr lang="en-US" sz="1400" u="none" strike="noStrike" dirty="0">
                          <a:effectLst/>
                        </a:rPr>
                        <a:t>than bus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It’s fun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404654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effectLst/>
                        </a:rPr>
                        <a:t>Changed situation</a:t>
                      </a:r>
                      <a:r>
                        <a:rPr lang="en-US" sz="1200" b="1" u="none" strike="noStrike" dirty="0" smtClean="0">
                          <a:effectLst/>
                        </a:rPr>
                        <a:t> (new job, school,</a:t>
                      </a:r>
                      <a:r>
                        <a:rPr lang="en-US" sz="1200" b="1" u="none" strike="noStrike" baseline="0" dirty="0" smtClean="0">
                          <a:effectLst/>
                        </a:rPr>
                        <a:t> etc.)</a:t>
                      </a:r>
                      <a:endParaRPr lang="en-US" sz="12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effectLst/>
                        </a:rPr>
                        <a:t>Economic </a:t>
                      </a:r>
                      <a:r>
                        <a:rPr lang="en-US" sz="1200" b="1" u="none" strike="noStrike" dirty="0" smtClean="0">
                          <a:effectLst/>
                        </a:rPr>
                        <a:t>(cheaper, save</a:t>
                      </a:r>
                      <a:r>
                        <a:rPr lang="en-US" sz="1200" b="1" u="none" strike="noStrike" baseline="0" dirty="0" smtClean="0">
                          <a:effectLst/>
                        </a:rPr>
                        <a:t> on gas)</a:t>
                      </a:r>
                      <a:endParaRPr lang="en-US" sz="12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effectLst/>
                        </a:rPr>
                        <a:t>No car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effectLst/>
                        </a:rPr>
                        <a:t>No parking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effectLst/>
                        </a:rPr>
                        <a:t>Values </a:t>
                      </a:r>
                      <a:r>
                        <a:rPr lang="en-US" sz="1200" b="1" u="none" strike="noStrike" dirty="0" smtClean="0">
                          <a:effectLst/>
                        </a:rPr>
                        <a:t>(Reduce</a:t>
                      </a:r>
                      <a:r>
                        <a:rPr lang="en-US" sz="1200" b="1" u="none" strike="noStrike" baseline="0" dirty="0" smtClean="0">
                          <a:effectLst/>
                        </a:rPr>
                        <a:t> traffic/Help environment)</a:t>
                      </a:r>
                      <a:endParaRPr lang="en-US" sz="12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 smtClean="0">
                          <a:effectLst/>
                          <a:latin typeface="+mn-lt"/>
                        </a:rPr>
                        <a:t>Other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99922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309082" y="83037"/>
            <a:ext cx="8503920" cy="553998"/>
          </a:xfrm>
        </p:spPr>
        <p:txBody>
          <a:bodyPr/>
          <a:lstStyle/>
          <a:p>
            <a:r>
              <a:rPr lang="en-US" dirty="0" smtClean="0"/>
              <a:t>Continued Reasons for Riding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193868" y="6343267"/>
            <a:ext cx="5703093" cy="369332"/>
          </a:xfrm>
        </p:spPr>
        <p:txBody>
          <a:bodyPr/>
          <a:lstStyle/>
          <a:p>
            <a:r>
              <a:rPr lang="en-US" dirty="0" smtClean="0"/>
              <a:t>Q17B. </a:t>
            </a:r>
            <a:r>
              <a:rPr lang="en-US" dirty="0"/>
              <a:t>Why do you continue to ride Exp. Bus/Sounder/Link? (1st response)(multiple responses; </a:t>
            </a:r>
            <a:r>
              <a:rPr lang="en-US" b="1" u="sng" dirty="0"/>
              <a:t>first</a:t>
            </a:r>
            <a:r>
              <a:rPr lang="en-US" b="1" dirty="0"/>
              <a:t> </a:t>
            </a:r>
            <a:r>
              <a:rPr lang="en-US" dirty="0"/>
              <a:t>response shown)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593880"/>
              </p:ext>
            </p:extLst>
          </p:nvPr>
        </p:nvGraphicFramePr>
        <p:xfrm>
          <a:off x="300698" y="1412755"/>
          <a:ext cx="8381998" cy="443568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044408"/>
                <a:gridCol w="1067518"/>
                <a:gridCol w="1067518"/>
                <a:gridCol w="1067518"/>
                <a:gridCol w="1067518"/>
                <a:gridCol w="1067518"/>
              </a:tblGrid>
              <a:tr h="566562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Top mentions</a:t>
                      </a:r>
                      <a:r>
                        <a:rPr lang="en-US" sz="1600" u="none" strike="noStrike" baseline="0" dirty="0" smtClean="0">
                          <a:solidFill>
                            <a:schemeClr val="tx1"/>
                          </a:solidFill>
                        </a:rPr>
                        <a:t> (&gt;1%)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Overall</a:t>
                      </a:r>
                      <a:endParaRPr lang="en-US" sz="16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Express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Bus</a:t>
                      </a:r>
                      <a:endParaRPr lang="en-US" sz="16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Sounder</a:t>
                      </a:r>
                      <a:endParaRPr lang="en-US" sz="16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Central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Link</a:t>
                      </a:r>
                      <a:endParaRPr lang="en-US" sz="16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Tacoma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Link</a:t>
                      </a:r>
                      <a:endParaRPr lang="en-US" sz="16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effectLst/>
                        </a:rPr>
                        <a:t>Preference reasons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More convenient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Faster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More relaxing/Less stressful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6%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12%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Don't want to drive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Better than bus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It's fun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404654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effectLst/>
                        </a:rPr>
                        <a:t>Changed situation</a:t>
                      </a:r>
                      <a:r>
                        <a:rPr lang="en-US" sz="1200" b="1" u="none" strike="noStrike" dirty="0" smtClean="0">
                          <a:effectLst/>
                        </a:rPr>
                        <a:t> (new job, school,</a:t>
                      </a:r>
                      <a:r>
                        <a:rPr lang="en-US" sz="1200" b="1" u="none" strike="noStrike" baseline="0" dirty="0" smtClean="0">
                          <a:effectLst/>
                        </a:rPr>
                        <a:t> etc.)</a:t>
                      </a:r>
                      <a:endParaRPr lang="en-US" sz="12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effectLst/>
                        </a:rPr>
                        <a:t>Economic </a:t>
                      </a:r>
                      <a:r>
                        <a:rPr lang="en-US" sz="1200" b="1" u="none" strike="noStrike" dirty="0" smtClean="0">
                          <a:effectLst/>
                        </a:rPr>
                        <a:t>(cheaper, save</a:t>
                      </a:r>
                      <a:r>
                        <a:rPr lang="en-US" sz="1200" b="1" u="none" strike="noStrike" baseline="0" dirty="0" smtClean="0">
                          <a:effectLst/>
                        </a:rPr>
                        <a:t> on gas)</a:t>
                      </a:r>
                      <a:endParaRPr lang="en-US" sz="12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effectLst/>
                        </a:rPr>
                        <a:t>No car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effectLst/>
                        </a:rPr>
                        <a:t>No parking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effectLst/>
                        </a:rPr>
                        <a:t>Values </a:t>
                      </a:r>
                      <a:r>
                        <a:rPr lang="en-US" sz="1200" b="1" u="none" strike="noStrike" dirty="0" smtClean="0">
                          <a:effectLst/>
                        </a:rPr>
                        <a:t>(Reduce</a:t>
                      </a:r>
                      <a:r>
                        <a:rPr lang="en-US" sz="1200" b="1" u="none" strike="noStrike" baseline="0" dirty="0" smtClean="0">
                          <a:effectLst/>
                        </a:rPr>
                        <a:t> traffic/Help environment)</a:t>
                      </a:r>
                      <a:endParaRPr lang="en-US" sz="12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 smtClean="0">
                          <a:effectLst/>
                          <a:latin typeface="+mn-lt"/>
                        </a:rPr>
                        <a:t>Other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71345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3021568"/>
            <a:ext cx="8915400" cy="738664"/>
          </a:xfrm>
        </p:spPr>
        <p:txBody>
          <a:bodyPr/>
          <a:lstStyle/>
          <a:p>
            <a:r>
              <a:rPr lang="en-US" sz="4800" dirty="0" smtClean="0">
                <a:solidFill>
                  <a:schemeClr val="bg1"/>
                </a:solidFill>
              </a:rPr>
              <a:t>Commute Behavior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83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9082" y="83037"/>
            <a:ext cx="8503920" cy="553998"/>
          </a:xfrm>
        </p:spPr>
        <p:txBody>
          <a:bodyPr/>
          <a:lstStyle/>
          <a:p>
            <a:r>
              <a:rPr lang="en-US" dirty="0"/>
              <a:t>Average Time to Stop/Station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9" name="Chart Placeholder 6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2253947588"/>
              </p:ext>
            </p:extLst>
          </p:nvPr>
        </p:nvGraphicFramePr>
        <p:xfrm>
          <a:off x="338138" y="1527968"/>
          <a:ext cx="8382000" cy="4320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93868" y="6343267"/>
            <a:ext cx="5703093" cy="369332"/>
          </a:xfrm>
        </p:spPr>
        <p:txBody>
          <a:bodyPr/>
          <a:lstStyle/>
          <a:p>
            <a:r>
              <a:rPr lang="en-US" dirty="0"/>
              <a:t>Q10.  How many minutes does it typically take to get from your home to the closest stop/station?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67719" y="1182327"/>
            <a:ext cx="48965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Mean number of minutes to stop/stations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72720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"/>
        </p:bldSub>
      </p:bldGraphic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9082" y="83037"/>
            <a:ext cx="8503920" cy="553998"/>
          </a:xfrm>
        </p:spPr>
        <p:txBody>
          <a:bodyPr/>
          <a:lstStyle/>
          <a:p>
            <a:r>
              <a:rPr lang="en-US" dirty="0"/>
              <a:t>Frequency of </a:t>
            </a:r>
            <a:r>
              <a:rPr lang="en-US" dirty="0" smtClean="0"/>
              <a:t>Trip</a:t>
            </a:r>
            <a:endParaRPr lang="en-US" dirty="0"/>
          </a:p>
        </p:txBody>
      </p:sp>
      <p:graphicFrame>
        <p:nvGraphicFramePr>
          <p:cNvPr id="9" name="Chart Placeholder 6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777548779"/>
              </p:ext>
            </p:extLst>
          </p:nvPr>
        </p:nvGraphicFramePr>
        <p:xfrm>
          <a:off x="338138" y="1527968"/>
          <a:ext cx="8382000" cy="4320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93868" y="6343267"/>
            <a:ext cx="5703093" cy="369332"/>
          </a:xfrm>
        </p:spPr>
        <p:txBody>
          <a:bodyPr/>
          <a:lstStyle/>
          <a:p>
            <a:pPr lvl="0"/>
            <a:r>
              <a:rPr lang="en-US" dirty="0"/>
              <a:t>Q13. In an average seven day week, how many days do you take this trip, or do you ride less than once a week?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67719" y="1182327"/>
            <a:ext cx="48965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Mean number of days per week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04937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"/>
        </p:bldSub>
      </p:bldGraphic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763" y="133960"/>
            <a:ext cx="8503920" cy="430887"/>
          </a:xfrm>
        </p:spPr>
        <p:txBody>
          <a:bodyPr/>
          <a:lstStyle/>
          <a:p>
            <a:r>
              <a:rPr lang="en-US" sz="2800" dirty="0"/>
              <a:t>Schedule &amp; Route Information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721471"/>
            <a:ext cx="8458200" cy="283154"/>
          </a:xfrm>
          <a:solidFill>
            <a:schemeClr val="bg2"/>
          </a:solidFill>
        </p:spPr>
        <p:txBody>
          <a:bodyPr/>
          <a:lstStyle/>
          <a:p>
            <a:r>
              <a:rPr lang="en-US" dirty="0" smtClean="0"/>
              <a:t>Online continues to grow as the primary source of schedule information</a:t>
            </a:r>
            <a:endParaRPr lang="en-US" dirty="0"/>
          </a:p>
        </p:txBody>
      </p:sp>
      <p:sp>
        <p:nvSpPr>
          <p:cNvPr id="8" name="Text Placeholder 1"/>
          <p:cNvSpPr txBox="1">
            <a:spLocks/>
          </p:cNvSpPr>
          <p:nvPr/>
        </p:nvSpPr>
        <p:spPr>
          <a:xfrm>
            <a:off x="78655" y="6078922"/>
            <a:ext cx="5415058" cy="19082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Q43.   Where do you usually get information about schedules and routes for Sound Transit?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763922"/>
              </p:ext>
            </p:extLst>
          </p:nvPr>
        </p:nvGraphicFramePr>
        <p:xfrm>
          <a:off x="457200" y="1412755"/>
          <a:ext cx="8305800" cy="4191005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3642781"/>
                <a:gridCol w="1001322"/>
                <a:gridCol w="267929"/>
                <a:gridCol w="1161026"/>
                <a:gridCol w="1071716"/>
                <a:gridCol w="1161026"/>
              </a:tblGrid>
              <a:tr h="5987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 smtClean="0">
                          <a:solidFill>
                            <a:schemeClr val="bg1"/>
                          </a:solidFill>
                        </a:rPr>
                        <a:t>Top mentions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Overall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solidFill>
                            <a:schemeClr val="bg1"/>
                          </a:solidFill>
                        </a:rPr>
                        <a:t>Express Bus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solidFill>
                            <a:schemeClr val="bg1"/>
                          </a:solidFill>
                        </a:rPr>
                        <a:t>Sounder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solidFill>
                            <a:schemeClr val="bg1"/>
                          </a:solidFill>
                        </a:rPr>
                        <a:t>Central </a:t>
                      </a:r>
                      <a:r>
                        <a:rPr lang="en-US" sz="1800" u="none" strike="noStrike" baseline="0" dirty="0" smtClean="0">
                          <a:solidFill>
                            <a:schemeClr val="bg1"/>
                          </a:solidFill>
                        </a:rPr>
                        <a:t>Link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598715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Online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47%</a:t>
                      </a:r>
                    </a:p>
                  </a:txBody>
                  <a:tcPr marL="9525" marR="9525" marT="9525" marB="0" anchor="ctr"/>
                </a:tc>
              </a:tr>
              <a:tr h="598715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On board/At station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28%</a:t>
                      </a:r>
                    </a:p>
                  </a:txBody>
                  <a:tcPr marL="9525" marR="9525" marT="9525" marB="0" anchor="ctr"/>
                </a:tc>
              </a:tr>
              <a:tr h="598715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Multiple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598715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Printed schedule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598715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Customer service phone line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600" b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5987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Don’t know/No answer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600" b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805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9082" y="83037"/>
            <a:ext cx="8503920" cy="553998"/>
          </a:xfrm>
        </p:spPr>
        <p:txBody>
          <a:bodyPr/>
          <a:lstStyle/>
          <a:p>
            <a:r>
              <a:rPr lang="en-US" dirty="0"/>
              <a:t>Mobile Access to Schedules</a:t>
            </a:r>
          </a:p>
        </p:txBody>
      </p:sp>
      <p:graphicFrame>
        <p:nvGraphicFramePr>
          <p:cNvPr id="9" name="Chart Placeholder 6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996207976"/>
              </p:ext>
            </p:extLst>
          </p:nvPr>
        </p:nvGraphicFramePr>
        <p:xfrm>
          <a:off x="366689" y="1758397"/>
          <a:ext cx="8382000" cy="4320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09082" y="721471"/>
            <a:ext cx="8503920" cy="572464"/>
          </a:xfrm>
          <a:solidFill>
            <a:schemeClr val="bg2"/>
          </a:solidFill>
        </p:spPr>
        <p:txBody>
          <a:bodyPr/>
          <a:lstStyle/>
          <a:p>
            <a:r>
              <a:rPr lang="en-US" dirty="0" smtClean="0"/>
              <a:t>Accessing mobile schedules has increased 10 points since 2012 (41%), and mobile access of schedules is up in every subgroup.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93868" y="6527933"/>
            <a:ext cx="5703093" cy="184666"/>
          </a:xfrm>
        </p:spPr>
        <p:txBody>
          <a:bodyPr/>
          <a:lstStyle/>
          <a:p>
            <a:r>
              <a:rPr lang="en-US" dirty="0"/>
              <a:t>Q44. Do you use your cell phone to access schedules on the web?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67719" y="1358287"/>
            <a:ext cx="48965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6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/>
              <a:t>% of “Yes” responses by subgroup</a:t>
            </a:r>
          </a:p>
        </p:txBody>
      </p:sp>
    </p:spTree>
    <p:extLst>
      <p:ext uri="{BB962C8B-B14F-4D97-AF65-F5344CB8AC3E}">
        <p14:creationId xmlns:p14="http://schemas.microsoft.com/office/powerpoint/2010/main" val="3586518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sz="quarter" idx="1"/>
          </p:nvPr>
        </p:nvSpPr>
        <p:spPr>
          <a:xfrm>
            <a:off x="309081" y="779079"/>
            <a:ext cx="8468229" cy="5415058"/>
          </a:xfrm>
        </p:spPr>
        <p:txBody>
          <a:bodyPr/>
          <a:lstStyle/>
          <a:p>
            <a:pPr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Sound Transit’s overall grade  continues to be strong between an A- and  B+ (3.3 overall) with 88% of riders giving an A or B grade.  This grade has remained consistent going back to 2008.</a:t>
            </a:r>
          </a:p>
          <a:p>
            <a:pPr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Just as many riders gave Sound Transit an A in 2013 (45%) as in 2012 (46%).</a:t>
            </a:r>
          </a:p>
          <a:p>
            <a:pPr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Sound Transit continues to have very high overall customer satisfaction ratings compared to other major transit agencies.</a:t>
            </a:r>
          </a:p>
          <a:p>
            <a:pPr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As in previous years, adding capacity and frequency are the most mentioned improvements Sound Transit could make to improve grades.</a:t>
            </a:r>
          </a:p>
          <a:p>
            <a:pPr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One Bus Away is being increasingly used as a provider of schedules (51%), overtaking Sound Transit (45%) as the primary source.  This is not due to weakness in Sound Transit’s own site; 90% still give ST’s own website a positive rating.</a:t>
            </a:r>
          </a:p>
          <a:p>
            <a:pPr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Mobile use of schedules has gained 10 points to well over half of all riders (57% vs 47% 2012).</a:t>
            </a:r>
          </a:p>
          <a:p>
            <a:pPr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In 2012 there were gaps in ratings of Bus Driver courtesy by ethnicity (Caucasian 3.60/African-American 3.34).  The 2013 ratings are more consistent (Caucasian 3.58/African-American 3.50).</a:t>
            </a:r>
          </a:p>
          <a:p>
            <a:pPr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Perceptions of onboard safety and the safety of the ride are consistent overall, and the safety of the ride is slightly improved on Central Link and Sounder.</a:t>
            </a:r>
            <a:endParaRPr lang="en-US" sz="1600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Key Findings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450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763" y="103182"/>
            <a:ext cx="8503920" cy="492443"/>
          </a:xfrm>
        </p:spPr>
        <p:txBody>
          <a:bodyPr/>
          <a:lstStyle/>
          <a:p>
            <a:r>
              <a:rPr lang="en-US" dirty="0"/>
              <a:t>Sources for </a:t>
            </a:r>
            <a:r>
              <a:rPr lang="en-US" dirty="0" smtClean="0"/>
              <a:t>Schedules – By Year</a:t>
            </a:r>
            <a:endParaRPr lang="en-US" dirty="0"/>
          </a:p>
        </p:txBody>
      </p:sp>
      <p:graphicFrame>
        <p:nvGraphicFramePr>
          <p:cNvPr id="9" name="Chart Placeholder 8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3559964761"/>
              </p:ext>
            </p:extLst>
          </p:nvPr>
        </p:nvGraphicFramePr>
        <p:xfrm>
          <a:off x="457200" y="1524000"/>
          <a:ext cx="83820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en-US" dirty="0" smtClean="0"/>
              <a:t>One bus away has overtaken Sound Transit as the main source for schedules in 2013.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3065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763" y="133960"/>
            <a:ext cx="8503920" cy="430887"/>
          </a:xfrm>
        </p:spPr>
        <p:txBody>
          <a:bodyPr/>
          <a:lstStyle/>
          <a:p>
            <a:r>
              <a:rPr lang="en-US" sz="2800" dirty="0" smtClean="0"/>
              <a:t>Rating Sound Transit Website – By Year</a:t>
            </a:r>
            <a:endParaRPr lang="en-US" sz="2800" dirty="0"/>
          </a:p>
        </p:txBody>
      </p:sp>
      <p:graphicFrame>
        <p:nvGraphicFramePr>
          <p:cNvPr id="6" name="Char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0321542"/>
              </p:ext>
            </p:extLst>
          </p:nvPr>
        </p:nvGraphicFramePr>
        <p:xfrm>
          <a:off x="362297" y="1124720"/>
          <a:ext cx="8412480" cy="473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Placeholder 3"/>
          <p:cNvSpPr txBox="1">
            <a:spLocks/>
          </p:cNvSpPr>
          <p:nvPr/>
        </p:nvSpPr>
        <p:spPr>
          <a:xfrm>
            <a:off x="309082" y="721471"/>
            <a:ext cx="8503920" cy="529376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Even though one bus away is being used a bit more than Sound Transit’s website, riders still give the site very positive ratings.</a:t>
            </a:r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78655" y="6483103"/>
            <a:ext cx="4489882" cy="3447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/>
              <a:t>Q46. How would you rate Sound Transit’s web site for schedules on your cell phone</a:t>
            </a:r>
            <a:r>
              <a:rPr lang="en-US" sz="1000" dirty="0" smtClean="0"/>
              <a:t>? (</a:t>
            </a:r>
            <a:r>
              <a:rPr lang="en-US" sz="1000" dirty="0"/>
              <a:t>ST mobile website users; </a:t>
            </a:r>
            <a:r>
              <a:rPr lang="en-US" sz="1000" dirty="0" smtClean="0"/>
              <a:t>n=477)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0106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2975402"/>
            <a:ext cx="8915400" cy="830997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Fare Payment &amp; ORCA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40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763" y="103182"/>
            <a:ext cx="8503920" cy="492443"/>
          </a:xfrm>
        </p:spPr>
        <p:txBody>
          <a:bodyPr/>
          <a:lstStyle/>
          <a:p>
            <a:r>
              <a:rPr lang="en-US" sz="2800" dirty="0" smtClean="0"/>
              <a:t>Fare Payment</a:t>
            </a:r>
            <a:r>
              <a:rPr lang="en-US" dirty="0" smtClean="0"/>
              <a:t> </a:t>
            </a:r>
            <a:r>
              <a:rPr lang="en-US" sz="2800" dirty="0" smtClean="0"/>
              <a:t>– by Service, by Year</a:t>
            </a:r>
            <a:endParaRPr lang="en-US" sz="2800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273768857"/>
              </p:ext>
            </p:extLst>
          </p:nvPr>
        </p:nvGraphicFramePr>
        <p:xfrm>
          <a:off x="228600" y="1388476"/>
          <a:ext cx="8458200" cy="4859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304800" y="3371393"/>
            <a:ext cx="85344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4800" y="4753961"/>
            <a:ext cx="85344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"/>
          <p:cNvSpPr txBox="1">
            <a:spLocks/>
          </p:cNvSpPr>
          <p:nvPr/>
        </p:nvSpPr>
        <p:spPr>
          <a:xfrm>
            <a:off x="78655" y="6579385"/>
            <a:ext cx="5415058" cy="19082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US" sz="1000" dirty="0"/>
              <a:t>Q37. How do you normally pay for your fare on this route? </a:t>
            </a:r>
          </a:p>
        </p:txBody>
      </p:sp>
    </p:spTree>
    <p:extLst>
      <p:ext uri="{BB962C8B-B14F-4D97-AF65-F5344CB8AC3E}">
        <p14:creationId xmlns:p14="http://schemas.microsoft.com/office/powerpoint/2010/main" val="38655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763" y="133960"/>
            <a:ext cx="8503920" cy="430887"/>
          </a:xfrm>
        </p:spPr>
        <p:txBody>
          <a:bodyPr/>
          <a:lstStyle/>
          <a:p>
            <a:r>
              <a:rPr lang="en-US" sz="2800" dirty="0"/>
              <a:t>ORCA Usage Type &amp; Accuracy</a:t>
            </a: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647882014"/>
              </p:ext>
            </p:extLst>
          </p:nvPr>
        </p:nvGraphicFramePr>
        <p:xfrm>
          <a:off x="412750" y="1418540"/>
          <a:ext cx="8318500" cy="1780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Placeholder 1"/>
          <p:cNvSpPr txBox="1">
            <a:spLocks/>
          </p:cNvSpPr>
          <p:nvPr/>
        </p:nvSpPr>
        <p:spPr>
          <a:xfrm>
            <a:off x="78655" y="6366957"/>
            <a:ext cx="5357450" cy="19082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/>
              <a:t>Q38. Do you load your ORCA Card with cash, use it as a monthly pass or both? (ORCA users: n=1050) </a:t>
            </a:r>
          </a:p>
        </p:txBody>
      </p:sp>
      <p:sp>
        <p:nvSpPr>
          <p:cNvPr id="8" name="Text Placeholder 1"/>
          <p:cNvSpPr txBox="1">
            <a:spLocks/>
          </p:cNvSpPr>
          <p:nvPr/>
        </p:nvSpPr>
        <p:spPr>
          <a:xfrm>
            <a:off x="78654" y="6597385"/>
            <a:ext cx="5357450" cy="3447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/>
              <a:t>Q40. Would you say the ORCA system charges you the correct fare… (ORCA users: n=1050) </a:t>
            </a:r>
          </a:p>
          <a:p>
            <a:pPr algn="l"/>
            <a:r>
              <a:rPr lang="en-US" sz="1000" dirty="0" smtClean="0"/>
              <a:t> </a:t>
            </a:r>
            <a:endParaRPr lang="en-US" sz="10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099693"/>
            <a:ext cx="1901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Usage Type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8862" y="3829245"/>
            <a:ext cx="1901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Fare Accuracy</a:t>
            </a:r>
            <a:endParaRPr lang="en-US" b="1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539669443"/>
              </p:ext>
            </p:extLst>
          </p:nvPr>
        </p:nvGraphicFramePr>
        <p:xfrm>
          <a:off x="318862" y="4226653"/>
          <a:ext cx="8318500" cy="1945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8325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ORCA Ease of Use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721471"/>
            <a:ext cx="8458200" cy="283154"/>
          </a:xfrm>
          <a:solidFill>
            <a:schemeClr val="bg2"/>
          </a:solidFill>
        </p:spPr>
        <p:txBody>
          <a:bodyPr/>
          <a:lstStyle/>
          <a:p>
            <a:pPr lvl="0"/>
            <a:r>
              <a:rPr lang="en-US" dirty="0" smtClean="0"/>
              <a:t>The ease of use of ORCA is essentially unchanged since 2011.</a:t>
            </a:r>
            <a:endParaRPr lang="en-US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396515439"/>
              </p:ext>
            </p:extLst>
          </p:nvPr>
        </p:nvGraphicFramePr>
        <p:xfrm>
          <a:off x="381000" y="1600200"/>
          <a:ext cx="83820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Placeholder 1"/>
          <p:cNvSpPr txBox="1">
            <a:spLocks/>
          </p:cNvSpPr>
          <p:nvPr/>
        </p:nvSpPr>
        <p:spPr>
          <a:xfrm>
            <a:off x="78655" y="6424564"/>
            <a:ext cx="5415058" cy="3447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US" sz="1000" dirty="0"/>
              <a:t>Q39. How easy do you think it is for new riders to figure out how to use the ORCA Card system?  Use a scale of 1 to 5 where 1 means very easy and 5 means very difficult. (ORCA users: n=1050) </a:t>
            </a:r>
          </a:p>
        </p:txBody>
      </p:sp>
    </p:spTree>
    <p:extLst>
      <p:ext uri="{BB962C8B-B14F-4D97-AF65-F5344CB8AC3E}">
        <p14:creationId xmlns:p14="http://schemas.microsoft.com/office/powerpoint/2010/main" val="278633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2652236"/>
            <a:ext cx="8915400" cy="1477328"/>
          </a:xfrm>
        </p:spPr>
        <p:txBody>
          <a:bodyPr/>
          <a:lstStyle/>
          <a:p>
            <a:r>
              <a:rPr lang="en-US" sz="4800" dirty="0" smtClean="0">
                <a:solidFill>
                  <a:schemeClr val="bg1"/>
                </a:solidFill>
              </a:rPr>
              <a:t>Performance </a:t>
            </a:r>
            <a:br>
              <a:rPr lang="en-US" sz="4800" dirty="0" smtClean="0">
                <a:solidFill>
                  <a:schemeClr val="bg1"/>
                </a:solidFill>
              </a:rPr>
            </a:br>
            <a:r>
              <a:rPr lang="en-US" sz="4800" dirty="0" smtClean="0">
                <a:solidFill>
                  <a:schemeClr val="bg1"/>
                </a:solidFill>
              </a:rPr>
              <a:t>Ratings &amp; Grades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88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823704396"/>
              </p:ext>
            </p:extLst>
          </p:nvPr>
        </p:nvGraphicFramePr>
        <p:xfrm>
          <a:off x="304800" y="1466694"/>
          <a:ext cx="8686800" cy="4705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Satisfaction with Travel </a:t>
            </a:r>
            <a:r>
              <a:rPr lang="en-US" sz="2800" dirty="0" smtClean="0"/>
              <a:t>Time </a:t>
            </a:r>
            <a:r>
              <a:rPr lang="en-US" sz="2800" dirty="0"/>
              <a:t>– </a:t>
            </a:r>
            <a:r>
              <a:rPr lang="en-US" sz="2800" dirty="0" smtClean="0"/>
              <a:t>Year-to-Year</a:t>
            </a:r>
            <a:endParaRPr lang="en-US" sz="2800" dirty="0"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78655" y="6424564"/>
            <a:ext cx="5415058" cy="3447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US" sz="1000" dirty="0"/>
              <a:t>Q26. How would you grade your satisfaction with the total time it takes you to travel to your destination on this Express Bus/Sounder train/Link Light Rail?</a:t>
            </a:r>
          </a:p>
        </p:txBody>
      </p:sp>
    </p:spTree>
    <p:extLst>
      <p:ext uri="{BB962C8B-B14F-4D97-AF65-F5344CB8AC3E}">
        <p14:creationId xmlns:p14="http://schemas.microsoft.com/office/powerpoint/2010/main" val="268905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003617579"/>
              </p:ext>
            </p:extLst>
          </p:nvPr>
        </p:nvGraphicFramePr>
        <p:xfrm>
          <a:off x="304800" y="1466694"/>
          <a:ext cx="8686800" cy="4705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763" y="133960"/>
            <a:ext cx="8503920" cy="430887"/>
          </a:xfrm>
        </p:spPr>
        <p:txBody>
          <a:bodyPr/>
          <a:lstStyle/>
          <a:p>
            <a:r>
              <a:rPr lang="en-US" sz="2800" dirty="0"/>
              <a:t>Satisfaction with Travel Time – by Service</a:t>
            </a:r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78655" y="6424564"/>
            <a:ext cx="5415058" cy="3447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US" sz="1000" dirty="0"/>
              <a:t>Q26. How would you grade your satisfaction with the total time it takes you to travel to your destination on this Express Bus/Sounder train/Link Light Rail?</a:t>
            </a:r>
          </a:p>
        </p:txBody>
      </p:sp>
    </p:spTree>
    <p:extLst>
      <p:ext uri="{BB962C8B-B14F-4D97-AF65-F5344CB8AC3E}">
        <p14:creationId xmlns:p14="http://schemas.microsoft.com/office/powerpoint/2010/main" val="1201328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854504864"/>
              </p:ext>
            </p:extLst>
          </p:nvPr>
        </p:nvGraphicFramePr>
        <p:xfrm>
          <a:off x="304800" y="1470363"/>
          <a:ext cx="8686800" cy="4701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On-time Performance Year-to-Year</a:t>
            </a:r>
            <a:endParaRPr lang="en-US" sz="2800" dirty="0"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78655" y="6424564"/>
            <a:ext cx="4493345" cy="3447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US" sz="1000" dirty="0"/>
              <a:t>Q27. How would you grade the on-time performance of this </a:t>
            </a:r>
            <a:r>
              <a:rPr lang="en-US" sz="1000" dirty="0" smtClean="0"/>
              <a:t>Express </a:t>
            </a:r>
            <a:r>
              <a:rPr lang="en-US" sz="1000" dirty="0"/>
              <a:t>Bus/Sounder train/Link Light Rail?</a:t>
            </a:r>
          </a:p>
        </p:txBody>
      </p:sp>
      <p:sp>
        <p:nvSpPr>
          <p:cNvPr id="7" name="TextBox 10"/>
          <p:cNvSpPr txBox="1"/>
          <p:nvPr/>
        </p:nvSpPr>
        <p:spPr>
          <a:xfrm>
            <a:off x="8143634" y="1527969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latin typeface="+mn-lt"/>
              </a:rPr>
              <a:t>Mean</a:t>
            </a:r>
            <a:endParaRPr lang="en-US" sz="1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5439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9082" y="83037"/>
            <a:ext cx="8503920" cy="553998"/>
          </a:xfrm>
        </p:spPr>
        <p:txBody>
          <a:bodyPr/>
          <a:lstStyle/>
          <a:p>
            <a:r>
              <a:rPr lang="en-US" dirty="0" smtClean="0"/>
              <a:t>2013 Sound Transit Grade Breakdown</a:t>
            </a:r>
            <a:endParaRPr lang="en-US" dirty="0"/>
          </a:p>
        </p:txBody>
      </p:sp>
      <p:graphicFrame>
        <p:nvGraphicFramePr>
          <p:cNvPr id="9" name="Chart Placeholder 6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4111760092"/>
              </p:ext>
            </p:extLst>
          </p:nvPr>
        </p:nvGraphicFramePr>
        <p:xfrm>
          <a:off x="338138" y="1162050"/>
          <a:ext cx="8382000" cy="4686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09082" y="721471"/>
            <a:ext cx="8503920" cy="295466"/>
          </a:xfrm>
        </p:spPr>
        <p:txBody>
          <a:bodyPr/>
          <a:lstStyle/>
          <a:p>
            <a:r>
              <a:rPr lang="en-US" dirty="0" smtClean="0"/>
              <a:t>Most riders give Sound Transit a passing grade, with 88% giving a B or above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93868" y="6527933"/>
            <a:ext cx="5703093" cy="184666"/>
          </a:xfrm>
        </p:spPr>
        <p:txBody>
          <a:bodyPr/>
          <a:lstStyle/>
          <a:p>
            <a:r>
              <a:rPr lang="en-US" dirty="0"/>
              <a:t>Q6. What overall grade would you give them?</a:t>
            </a:r>
            <a:endParaRPr lang="en-US" b="1" u="sn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925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Chart bld="series"/>
        </p:bldSub>
      </p:bldGraphic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Satisfaction with On-time Performance</a:t>
            </a:r>
            <a:endParaRPr lang="en-US" sz="2800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984604435"/>
              </p:ext>
            </p:extLst>
          </p:nvPr>
        </p:nvGraphicFramePr>
        <p:xfrm>
          <a:off x="304800" y="1676400"/>
          <a:ext cx="8686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153400" y="1734707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Mean</a:t>
            </a:r>
            <a:endParaRPr lang="en-US" b="1" dirty="0">
              <a:latin typeface="+mn-lt"/>
            </a:endParaRPr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78655" y="6424564"/>
            <a:ext cx="4493345" cy="3447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US" sz="1000" dirty="0" smtClean="0"/>
              <a:t>Q27. How would you grade the on-time performance of this Express Bus/Sounder train/Link Light Rail?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29005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Environmental Benefits</a:t>
            </a:r>
            <a:endParaRPr lang="en-US" sz="2800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033971327"/>
              </p:ext>
            </p:extLst>
          </p:nvPr>
        </p:nvGraphicFramePr>
        <p:xfrm>
          <a:off x="381000" y="1524000"/>
          <a:ext cx="8686800" cy="4498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Placeholder 1"/>
          <p:cNvSpPr txBox="1">
            <a:spLocks/>
          </p:cNvSpPr>
          <p:nvPr/>
        </p:nvSpPr>
        <p:spPr>
          <a:xfrm>
            <a:off x="78655" y="6425496"/>
            <a:ext cx="5357450" cy="3447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/>
              <a:t>Q18. Please tell me if you strongly agree, somewhat agree, somewhat disagree, or strongly disagree with the following statement: riding this bus/train is a great way for me to help the environment.</a:t>
            </a:r>
          </a:p>
        </p:txBody>
      </p:sp>
    </p:spTree>
    <p:extLst>
      <p:ext uri="{BB962C8B-B14F-4D97-AF65-F5344CB8AC3E}">
        <p14:creationId xmlns:p14="http://schemas.microsoft.com/office/powerpoint/2010/main" val="217540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Cleanliness </a:t>
            </a:r>
            <a:r>
              <a:rPr lang="en-US" sz="2800" dirty="0"/>
              <a:t>R</a:t>
            </a:r>
            <a:r>
              <a:rPr lang="en-US" sz="2800" dirty="0" smtClean="0"/>
              <a:t>ating</a:t>
            </a:r>
            <a:endParaRPr lang="en-US" sz="2800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661075177"/>
              </p:ext>
            </p:extLst>
          </p:nvPr>
        </p:nvGraphicFramePr>
        <p:xfrm>
          <a:off x="457200" y="1676400"/>
          <a:ext cx="8382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Placeholder 1"/>
          <p:cNvSpPr txBox="1">
            <a:spLocks/>
          </p:cNvSpPr>
          <p:nvPr/>
        </p:nvSpPr>
        <p:spPr>
          <a:xfrm>
            <a:off x="78655" y="6425496"/>
            <a:ext cx="5357450" cy="3447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/>
              <a:t>Q19.  Using the scale of A through F where A means excellent, C average, and F means failing, what grade would you give to the average cleanliness of the bus/train cabin?</a:t>
            </a:r>
          </a:p>
        </p:txBody>
      </p:sp>
    </p:spTree>
    <p:extLst>
      <p:ext uri="{BB962C8B-B14F-4D97-AF65-F5344CB8AC3E}">
        <p14:creationId xmlns:p14="http://schemas.microsoft.com/office/powerpoint/2010/main" val="2988261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Train Conductor </a:t>
            </a:r>
            <a:r>
              <a:rPr lang="en-US" sz="2800" dirty="0"/>
              <a:t>Rating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53400" y="11546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Mean</a:t>
            </a:r>
            <a:endParaRPr lang="en-US" b="1" dirty="0"/>
          </a:p>
        </p:txBody>
      </p:sp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4181901382"/>
              </p:ext>
            </p:extLst>
          </p:nvPr>
        </p:nvGraphicFramePr>
        <p:xfrm>
          <a:off x="412750" y="1524000"/>
          <a:ext cx="8318500" cy="4595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1"/>
          <p:cNvSpPr txBox="1">
            <a:spLocks/>
          </p:cNvSpPr>
          <p:nvPr/>
        </p:nvSpPr>
        <p:spPr>
          <a:xfrm>
            <a:off x="78655" y="6539778"/>
            <a:ext cx="5357450" cy="19082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/>
              <a:t>Q23.  Using the same scale, how would you grade the overall job the train conductor is doing?</a:t>
            </a:r>
          </a:p>
        </p:txBody>
      </p:sp>
    </p:spTree>
    <p:extLst>
      <p:ext uri="{BB962C8B-B14F-4D97-AF65-F5344CB8AC3E}">
        <p14:creationId xmlns:p14="http://schemas.microsoft.com/office/powerpoint/2010/main" val="133373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Bus Driver Ratings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66700" y="721471"/>
            <a:ext cx="8458200" cy="283154"/>
          </a:xfrm>
          <a:solidFill>
            <a:schemeClr val="bg2"/>
          </a:solidFill>
        </p:spPr>
        <p:txBody>
          <a:bodyPr/>
          <a:lstStyle/>
          <a:p>
            <a:r>
              <a:rPr lang="en-US" dirty="0" smtClean="0"/>
              <a:t>Courtesy of the driver has improved slightly since 2011</a:t>
            </a:r>
            <a:endParaRPr lang="en-US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713256366"/>
              </p:ext>
            </p:extLst>
          </p:nvPr>
        </p:nvGraphicFramePr>
        <p:xfrm>
          <a:off x="412750" y="1295400"/>
          <a:ext cx="8318500" cy="4824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8153400" y="1110734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Mean</a:t>
            </a:r>
            <a:endParaRPr lang="en-US" b="1" dirty="0"/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304800" y="3352800"/>
            <a:ext cx="8458200" cy="283154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Ratings for bus driver appearance are basically unchanged since 2011</a:t>
            </a:r>
            <a:endParaRPr lang="en-US" dirty="0"/>
          </a:p>
        </p:txBody>
      </p:sp>
      <p:sp>
        <p:nvSpPr>
          <p:cNvPr id="7" name="Text Placeholder 1"/>
          <p:cNvSpPr txBox="1">
            <a:spLocks/>
          </p:cNvSpPr>
          <p:nvPr/>
        </p:nvSpPr>
        <p:spPr>
          <a:xfrm>
            <a:off x="78655" y="6366957"/>
            <a:ext cx="5357450" cy="19082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/>
              <a:t>Q20.  Using the same scale, what grade would you give to the </a:t>
            </a:r>
            <a:r>
              <a:rPr lang="en-US" sz="1000" b="1" dirty="0"/>
              <a:t>courtesy</a:t>
            </a:r>
            <a:r>
              <a:rPr lang="en-US" sz="1000" dirty="0"/>
              <a:t> of the bus driver? </a:t>
            </a:r>
          </a:p>
        </p:txBody>
      </p:sp>
      <p:sp>
        <p:nvSpPr>
          <p:cNvPr id="8" name="Text Placeholder 1"/>
          <p:cNvSpPr txBox="1">
            <a:spLocks/>
          </p:cNvSpPr>
          <p:nvPr/>
        </p:nvSpPr>
        <p:spPr>
          <a:xfrm>
            <a:off x="78654" y="6597385"/>
            <a:ext cx="5357450" cy="19082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/>
              <a:t>Q21.   What about the </a:t>
            </a:r>
            <a:r>
              <a:rPr lang="en-US" sz="1000" b="1" dirty="0"/>
              <a:t>appearance</a:t>
            </a:r>
            <a:r>
              <a:rPr lang="en-US" sz="1000" dirty="0"/>
              <a:t> of the bus driver? </a:t>
            </a:r>
          </a:p>
        </p:txBody>
      </p:sp>
    </p:spTree>
    <p:extLst>
      <p:ext uri="{BB962C8B-B14F-4D97-AF65-F5344CB8AC3E}">
        <p14:creationId xmlns:p14="http://schemas.microsoft.com/office/powerpoint/2010/main" val="140703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457200" y="2500868"/>
            <a:ext cx="8458200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145401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sz="2800" dirty="0"/>
              <a:t>Bus Driver </a:t>
            </a:r>
            <a:r>
              <a:rPr lang="en-US" sz="2800" dirty="0" smtClean="0"/>
              <a:t>Courtesy </a:t>
            </a:r>
            <a:r>
              <a:rPr lang="en-US" sz="2800" dirty="0"/>
              <a:t>by </a:t>
            </a:r>
            <a:r>
              <a:rPr lang="en-US" sz="2800" dirty="0" smtClean="0"/>
              <a:t>Rider Ethnicity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721471"/>
            <a:ext cx="8458200" cy="529376"/>
          </a:xfrm>
          <a:solidFill>
            <a:schemeClr val="bg2"/>
          </a:solidFill>
        </p:spPr>
        <p:txBody>
          <a:bodyPr/>
          <a:lstStyle/>
          <a:p>
            <a:r>
              <a:rPr lang="en-US" dirty="0" smtClean="0"/>
              <a:t>Overall grade for courtesy of the bus driver are much more consistent than in 2012; the 2012 mean scores are in parenthesis.</a:t>
            </a:r>
            <a:endParaRPr lang="en-US" dirty="0"/>
          </a:p>
        </p:txBody>
      </p:sp>
      <p:graphicFrame>
        <p:nvGraphicFramePr>
          <p:cNvPr id="7" name="Chart Placeholder 3"/>
          <p:cNvGraphicFramePr>
            <a:graphicFrameLocks noGrp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347745534"/>
              </p:ext>
            </p:extLst>
          </p:nvPr>
        </p:nvGraphicFramePr>
        <p:xfrm>
          <a:off x="457200" y="1499749"/>
          <a:ext cx="8229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04800" y="5739084"/>
            <a:ext cx="1239404" cy="6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“A” grade responses:</a:t>
            </a:r>
            <a:endParaRPr lang="en-US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1828800" y="5788053"/>
            <a:ext cx="647700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68%</a:t>
            </a:r>
            <a:endParaRPr lang="en-US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3657600" y="5780128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69%</a:t>
            </a:r>
            <a:endParaRPr lang="en-US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5524497" y="5783275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71%</a:t>
            </a:r>
            <a:endParaRPr lang="en-US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7391400" y="5783278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64%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610600" y="21198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 -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10600" y="25262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B+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3" name="Text Placeholder 1"/>
          <p:cNvSpPr txBox="1">
            <a:spLocks/>
          </p:cNvSpPr>
          <p:nvPr/>
        </p:nvSpPr>
        <p:spPr>
          <a:xfrm>
            <a:off x="78655" y="6539778"/>
            <a:ext cx="5357450" cy="19082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/>
              <a:t>Q20.  Using the same scale, what grade would you give to the </a:t>
            </a:r>
            <a:r>
              <a:rPr lang="en-US" sz="1000" b="1" dirty="0"/>
              <a:t>courtesy</a:t>
            </a:r>
            <a:r>
              <a:rPr lang="en-US" sz="1000" dirty="0"/>
              <a:t> of the bus driver? </a:t>
            </a:r>
          </a:p>
        </p:txBody>
      </p:sp>
    </p:spTree>
    <p:extLst>
      <p:ext uri="{BB962C8B-B14F-4D97-AF65-F5344CB8AC3E}">
        <p14:creationId xmlns:p14="http://schemas.microsoft.com/office/powerpoint/2010/main" val="38043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Stop/Station Condition – Year by Year</a:t>
            </a:r>
            <a:endParaRPr lang="en-US" sz="2800" dirty="0"/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1638029683"/>
              </p:ext>
            </p:extLst>
          </p:nvPr>
        </p:nvGraphicFramePr>
        <p:xfrm>
          <a:off x="419100" y="1447800"/>
          <a:ext cx="84963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001000" y="1295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Mean</a:t>
            </a:r>
            <a:endParaRPr lang="en-US" b="1" dirty="0"/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78655" y="6539778"/>
            <a:ext cx="5357450" cy="19082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US" sz="1000" dirty="0"/>
              <a:t>Q24. How would you grade the physical condition of the bus/Sounder/Link stops? </a:t>
            </a:r>
          </a:p>
        </p:txBody>
      </p:sp>
    </p:spTree>
    <p:extLst>
      <p:ext uri="{BB962C8B-B14F-4D97-AF65-F5344CB8AC3E}">
        <p14:creationId xmlns:p14="http://schemas.microsoft.com/office/powerpoint/2010/main" val="3293159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Stop/Station Condition – by Service</a:t>
            </a:r>
            <a:endParaRPr lang="en-US" sz="2800" dirty="0"/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3485660243"/>
              </p:ext>
            </p:extLst>
          </p:nvPr>
        </p:nvGraphicFramePr>
        <p:xfrm>
          <a:off x="419100" y="1447800"/>
          <a:ext cx="84963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001000" y="1295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Mean</a:t>
            </a:r>
            <a:endParaRPr lang="en-US" b="1" dirty="0"/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78655" y="6539778"/>
            <a:ext cx="5357450" cy="19082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US" sz="1000" dirty="0"/>
              <a:t>Q24. How would you grade the physical condition of the bus/Sounder/Link stops? </a:t>
            </a:r>
          </a:p>
        </p:txBody>
      </p:sp>
    </p:spTree>
    <p:extLst>
      <p:ext uri="{BB962C8B-B14F-4D97-AF65-F5344CB8AC3E}">
        <p14:creationId xmlns:p14="http://schemas.microsoft.com/office/powerpoint/2010/main" val="63296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Sounder Station Agents</a:t>
            </a:r>
            <a:endParaRPr lang="en-US" sz="2800" dirty="0"/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4109005204"/>
              </p:ext>
            </p:extLst>
          </p:nvPr>
        </p:nvGraphicFramePr>
        <p:xfrm>
          <a:off x="419100" y="1295400"/>
          <a:ext cx="84963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924800" y="1447883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Mean</a:t>
            </a:r>
            <a:endParaRPr lang="en-US" b="1" dirty="0"/>
          </a:p>
        </p:txBody>
      </p:sp>
      <p:sp>
        <p:nvSpPr>
          <p:cNvPr id="7" name="Text Placeholder 1"/>
          <p:cNvSpPr txBox="1">
            <a:spLocks/>
          </p:cNvSpPr>
          <p:nvPr/>
        </p:nvSpPr>
        <p:spPr>
          <a:xfrm>
            <a:off x="78655" y="6539778"/>
            <a:ext cx="5357450" cy="19082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/>
              <a:t>Q25. How would you grade the job the Station Agents are doing? (Sounder only)</a:t>
            </a:r>
          </a:p>
        </p:txBody>
      </p:sp>
    </p:spTree>
    <p:extLst>
      <p:ext uri="{BB962C8B-B14F-4D97-AF65-F5344CB8AC3E}">
        <p14:creationId xmlns:p14="http://schemas.microsoft.com/office/powerpoint/2010/main" val="244691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Change in On-time Performance by Year</a:t>
            </a:r>
            <a:endParaRPr lang="en-US" sz="2800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166427520"/>
              </p:ext>
            </p:extLst>
          </p:nvPr>
        </p:nvGraphicFramePr>
        <p:xfrm>
          <a:off x="309082" y="1239934"/>
          <a:ext cx="83820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388095"/>
              </p:ext>
            </p:extLst>
          </p:nvPr>
        </p:nvGraphicFramePr>
        <p:xfrm>
          <a:off x="1864471" y="5202011"/>
          <a:ext cx="6096000" cy="116494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5824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Central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Link 2013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Central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Link 2012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Central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Link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2011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Central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Link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2010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824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11% (-1)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12%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13%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42%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6" name="Text Placeholder 1"/>
          <p:cNvSpPr txBox="1">
            <a:spLocks/>
          </p:cNvSpPr>
          <p:nvPr/>
        </p:nvSpPr>
        <p:spPr>
          <a:xfrm>
            <a:off x="78655" y="6482171"/>
            <a:ext cx="5357450" cy="3447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/>
              <a:t>Q28. In the last year, has the on-time performance gotten better, gotten worse, or have you not noticed a change?</a:t>
            </a:r>
          </a:p>
        </p:txBody>
      </p:sp>
    </p:spTree>
    <p:extLst>
      <p:ext uri="{BB962C8B-B14F-4D97-AF65-F5344CB8AC3E}">
        <p14:creationId xmlns:p14="http://schemas.microsoft.com/office/powerpoint/2010/main" val="65997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9082" y="83037"/>
            <a:ext cx="8503920" cy="553998"/>
          </a:xfrm>
        </p:spPr>
        <p:txBody>
          <a:bodyPr/>
          <a:lstStyle/>
          <a:p>
            <a:r>
              <a:rPr lang="en-US" dirty="0" smtClean="0"/>
              <a:t>Sound Transit Grade by Year</a:t>
            </a:r>
            <a:endParaRPr lang="en-US" dirty="0"/>
          </a:p>
        </p:txBody>
      </p:sp>
      <p:graphicFrame>
        <p:nvGraphicFramePr>
          <p:cNvPr id="9" name="Chart Placeholder 6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3035485817"/>
              </p:ext>
            </p:extLst>
          </p:nvPr>
        </p:nvGraphicFramePr>
        <p:xfrm>
          <a:off x="338138" y="1527968"/>
          <a:ext cx="8382000" cy="432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09082" y="721471"/>
            <a:ext cx="8503920" cy="572464"/>
          </a:xfrm>
        </p:spPr>
        <p:txBody>
          <a:bodyPr/>
          <a:lstStyle/>
          <a:p>
            <a:r>
              <a:rPr lang="en-US" dirty="0" smtClean="0"/>
              <a:t>Sound Transit’s grade remains unchanged since 2012, and has fluctuated little since 2007, with an overall grade between A- and B+.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93868" y="6527933"/>
            <a:ext cx="5703093" cy="184666"/>
          </a:xfrm>
        </p:spPr>
        <p:txBody>
          <a:bodyPr/>
          <a:lstStyle/>
          <a:p>
            <a:r>
              <a:rPr lang="en-US" dirty="0"/>
              <a:t>Q6. What overall grade would you give them?</a:t>
            </a:r>
            <a:endParaRPr lang="en-US" b="1" u="sng" dirty="0">
              <a:solidFill>
                <a:prstClr val="black"/>
              </a:solidFill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-79983" y="5800964"/>
            <a:ext cx="1239404" cy="6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“A” grade responses:</a:t>
            </a:r>
            <a:endParaRPr lang="en-US" b="1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1153294" y="5890552"/>
            <a:ext cx="647700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53%</a:t>
            </a:r>
            <a:endParaRPr lang="en-US" b="1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2267720" y="5890552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42%</a:t>
            </a:r>
            <a:endParaRPr lang="en-US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426559" y="5899412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45%</a:t>
            </a:r>
            <a:endParaRPr lang="en-US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561042" y="5903501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53%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674978" y="587733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48%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917637" y="589941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46%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882181" y="5877334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45%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12448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"/>
        </p:bldSub>
      </p:bldGraphic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Change in On-time Performance by Service</a:t>
            </a:r>
            <a:endParaRPr lang="en-US" sz="2800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228455483"/>
              </p:ext>
            </p:extLst>
          </p:nvPr>
        </p:nvGraphicFramePr>
        <p:xfrm>
          <a:off x="309082" y="1067113"/>
          <a:ext cx="8382000" cy="4932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Placeholder 1"/>
          <p:cNvSpPr txBox="1">
            <a:spLocks/>
          </p:cNvSpPr>
          <p:nvPr/>
        </p:nvSpPr>
        <p:spPr>
          <a:xfrm>
            <a:off x="78655" y="6482171"/>
            <a:ext cx="5357450" cy="3447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/>
              <a:t>Q28. In the last year, has the on-time performance gotten better, gotten worse, or have you not noticed a change? </a:t>
            </a:r>
          </a:p>
        </p:txBody>
      </p:sp>
    </p:spTree>
    <p:extLst>
      <p:ext uri="{BB962C8B-B14F-4D97-AF65-F5344CB8AC3E}">
        <p14:creationId xmlns:p14="http://schemas.microsoft.com/office/powerpoint/2010/main" val="309645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Light Rail Schedule &amp; Fare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721471"/>
            <a:ext cx="8458200" cy="283154"/>
          </a:xfrm>
          <a:solidFill>
            <a:schemeClr val="bg2"/>
          </a:solidFill>
        </p:spPr>
        <p:txBody>
          <a:bodyPr/>
          <a:lstStyle/>
          <a:p>
            <a:r>
              <a:rPr lang="en-US" dirty="0" smtClean="0"/>
              <a:t>Q29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4038129240"/>
              </p:ext>
            </p:extLst>
          </p:nvPr>
        </p:nvGraphicFramePr>
        <p:xfrm>
          <a:off x="290945" y="1219200"/>
          <a:ext cx="84582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114994257"/>
              </p:ext>
            </p:extLst>
          </p:nvPr>
        </p:nvGraphicFramePr>
        <p:xfrm>
          <a:off x="304800" y="3810000"/>
          <a:ext cx="83058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 Placeholder 3"/>
          <p:cNvSpPr txBox="1">
            <a:spLocks/>
          </p:cNvSpPr>
          <p:nvPr/>
        </p:nvSpPr>
        <p:spPr>
          <a:xfrm>
            <a:off x="304800" y="3280624"/>
            <a:ext cx="8458200" cy="283154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Q30</a:t>
            </a:r>
            <a:endParaRPr lang="en-US" dirty="0"/>
          </a:p>
        </p:txBody>
      </p:sp>
      <p:sp>
        <p:nvSpPr>
          <p:cNvPr id="8" name="Text Placeholder 1"/>
          <p:cNvSpPr txBox="1">
            <a:spLocks/>
          </p:cNvSpPr>
          <p:nvPr/>
        </p:nvSpPr>
        <p:spPr>
          <a:xfrm>
            <a:off x="78655" y="6291350"/>
            <a:ext cx="5357450" cy="19082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/>
              <a:t>Q29. How well do you understand the Light Rail schedule?</a:t>
            </a:r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78655" y="6482171"/>
            <a:ext cx="5357450" cy="3447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/>
              <a:t>Q30. And is it very easy, somewhat easy, somewhat difficult or very difficult to pay your fare on Light Rail?</a:t>
            </a:r>
          </a:p>
        </p:txBody>
      </p:sp>
    </p:spTree>
    <p:extLst>
      <p:ext uri="{BB962C8B-B14F-4D97-AF65-F5344CB8AC3E}">
        <p14:creationId xmlns:p14="http://schemas.microsoft.com/office/powerpoint/2010/main" val="2251637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Station PAs &amp; Message Boards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721471"/>
            <a:ext cx="8458200" cy="283154"/>
          </a:xfrm>
          <a:solidFill>
            <a:schemeClr val="bg2"/>
          </a:solidFill>
        </p:spPr>
        <p:txBody>
          <a:bodyPr/>
          <a:lstStyle/>
          <a:p>
            <a:r>
              <a:rPr lang="en-US" dirty="0" smtClean="0"/>
              <a:t>Q31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957882663"/>
              </p:ext>
            </p:extLst>
          </p:nvPr>
        </p:nvGraphicFramePr>
        <p:xfrm>
          <a:off x="304800" y="3733800"/>
          <a:ext cx="84582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3"/>
          <p:cNvSpPr txBox="1">
            <a:spLocks/>
          </p:cNvSpPr>
          <p:nvPr/>
        </p:nvSpPr>
        <p:spPr>
          <a:xfrm>
            <a:off x="304800" y="3280624"/>
            <a:ext cx="8458200" cy="283154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Q32</a:t>
            </a:r>
            <a:endParaRPr lang="en-US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489906761"/>
              </p:ext>
            </p:extLst>
          </p:nvPr>
        </p:nvGraphicFramePr>
        <p:xfrm>
          <a:off x="263236" y="1067113"/>
          <a:ext cx="8458200" cy="2093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 Placeholder 1"/>
          <p:cNvSpPr txBox="1">
            <a:spLocks/>
          </p:cNvSpPr>
          <p:nvPr/>
        </p:nvSpPr>
        <p:spPr>
          <a:xfrm>
            <a:off x="78655" y="6406564"/>
            <a:ext cx="5357450" cy="19082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/>
              <a:t>Q31. Would you say public announcements in the station are…</a:t>
            </a:r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78655" y="6579385"/>
            <a:ext cx="5357450" cy="19082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/>
              <a:t>Q32. Would you say the electronic message boards mounted in the station are…</a:t>
            </a:r>
          </a:p>
        </p:txBody>
      </p:sp>
    </p:spTree>
    <p:extLst>
      <p:ext uri="{BB962C8B-B14F-4D97-AF65-F5344CB8AC3E}">
        <p14:creationId xmlns:p14="http://schemas.microsoft.com/office/powerpoint/2010/main" val="2020535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80" y="195095"/>
            <a:ext cx="7010400" cy="411162"/>
          </a:xfrm>
        </p:spPr>
        <p:txBody>
          <a:bodyPr/>
          <a:lstStyle/>
          <a:p>
            <a:r>
              <a:rPr lang="en-US" sz="2800" dirty="0" smtClean="0"/>
              <a:t>Light Rail Fare Inspectors</a:t>
            </a:r>
            <a:endParaRPr lang="en-US" sz="2800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916004738"/>
              </p:ext>
            </p:extLst>
          </p:nvPr>
        </p:nvGraphicFramePr>
        <p:xfrm>
          <a:off x="381000" y="1371600"/>
          <a:ext cx="83820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721471"/>
            <a:ext cx="8458200" cy="283154"/>
          </a:xfrm>
          <a:solidFill>
            <a:schemeClr val="bg2"/>
          </a:solidFill>
        </p:spPr>
        <p:txBody>
          <a:bodyPr anchor="ctr" anchorCtr="0"/>
          <a:lstStyle/>
          <a:p>
            <a:r>
              <a:rPr lang="en-US" dirty="0" smtClean="0"/>
              <a:t>Observations of fare inspectors are roughly equivalent to what they have been the last three years</a:t>
            </a:r>
            <a:endParaRPr lang="en-US" dirty="0"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78655" y="6539778"/>
            <a:ext cx="5357450" cy="19082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/>
              <a:t>Q33. How often do you see a fare inspector while riding Light Rail?  Is it…</a:t>
            </a:r>
          </a:p>
        </p:txBody>
      </p:sp>
    </p:spTree>
    <p:extLst>
      <p:ext uri="{BB962C8B-B14F-4D97-AF65-F5344CB8AC3E}">
        <p14:creationId xmlns:p14="http://schemas.microsoft.com/office/powerpoint/2010/main" val="317574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chemeClr val="bg1"/>
                </a:solidFill>
              </a:rPr>
              <a:t>Safety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44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Safety at Stop/Station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721471"/>
            <a:ext cx="8458200" cy="283154"/>
          </a:xfrm>
          <a:solidFill>
            <a:schemeClr val="bg2"/>
          </a:solidFill>
          <a:effectLst/>
        </p:spPr>
        <p:txBody>
          <a:bodyPr/>
          <a:lstStyle/>
          <a:p>
            <a:pPr lvl="0"/>
            <a:r>
              <a:rPr lang="en-US" dirty="0" smtClean="0"/>
              <a:t>Overall concern for safety is consistent over the past four years.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352024261"/>
              </p:ext>
            </p:extLst>
          </p:nvPr>
        </p:nvGraphicFramePr>
        <p:xfrm>
          <a:off x="366689" y="1124720"/>
          <a:ext cx="8458200" cy="4662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Placeholder 1"/>
          <p:cNvSpPr txBox="1">
            <a:spLocks/>
          </p:cNvSpPr>
          <p:nvPr/>
        </p:nvSpPr>
        <p:spPr>
          <a:xfrm>
            <a:off x="78655" y="6482171"/>
            <a:ext cx="5357450" cy="3447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US" sz="1000" dirty="0"/>
              <a:t>Q34.   How would you rate your safety while waiting at the [stop/station] for [your bus/Light Rail/Sounder]? </a:t>
            </a:r>
          </a:p>
        </p:txBody>
      </p:sp>
    </p:spTree>
    <p:extLst>
      <p:ext uri="{BB962C8B-B14F-4D97-AF65-F5344CB8AC3E}">
        <p14:creationId xmlns:p14="http://schemas.microsoft.com/office/powerpoint/2010/main" val="212345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Safety Onboard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721471"/>
            <a:ext cx="8458200" cy="283154"/>
          </a:xfrm>
          <a:solidFill>
            <a:schemeClr val="bg2"/>
          </a:solidFill>
        </p:spPr>
        <p:txBody>
          <a:bodyPr/>
          <a:lstStyle/>
          <a:p>
            <a:pPr lvl="0"/>
            <a:r>
              <a:rPr lang="en-US" dirty="0" smtClean="0"/>
              <a:t>Safety onboard has remained consistent over the past four years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080108437"/>
              </p:ext>
            </p:extLst>
          </p:nvPr>
        </p:nvGraphicFramePr>
        <p:xfrm>
          <a:off x="457200" y="1371600"/>
          <a:ext cx="8077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Placeholder 1"/>
          <p:cNvSpPr txBox="1">
            <a:spLocks/>
          </p:cNvSpPr>
          <p:nvPr/>
        </p:nvSpPr>
        <p:spPr>
          <a:xfrm>
            <a:off x="78655" y="6579385"/>
            <a:ext cx="5357450" cy="19082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US" sz="1000" dirty="0"/>
              <a:t>Q35.  And how would you rate the safety of the ride on the bus/Sounder/Light Rail?</a:t>
            </a:r>
          </a:p>
        </p:txBody>
      </p:sp>
    </p:spTree>
    <p:extLst>
      <p:ext uri="{BB962C8B-B14F-4D97-AF65-F5344CB8AC3E}">
        <p14:creationId xmlns:p14="http://schemas.microsoft.com/office/powerpoint/2010/main" val="2609279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Safety at Station/Onboard – Central Link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721471"/>
            <a:ext cx="8458200" cy="283154"/>
          </a:xfrm>
          <a:solidFill>
            <a:schemeClr val="bg2"/>
          </a:solidFill>
        </p:spPr>
        <p:txBody>
          <a:bodyPr/>
          <a:lstStyle/>
          <a:p>
            <a:pPr lvl="0"/>
            <a:r>
              <a:rPr lang="en-US" dirty="0" smtClean="0"/>
              <a:t>Perceptions of safety at Central Link stations are unchanged since 2011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313361375"/>
              </p:ext>
            </p:extLst>
          </p:nvPr>
        </p:nvGraphicFramePr>
        <p:xfrm>
          <a:off x="381000" y="1067113"/>
          <a:ext cx="8458200" cy="2438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Placeholder 3"/>
          <p:cNvSpPr txBox="1">
            <a:spLocks/>
          </p:cNvSpPr>
          <p:nvPr/>
        </p:nvSpPr>
        <p:spPr>
          <a:xfrm>
            <a:off x="346364" y="3640750"/>
            <a:ext cx="8458200" cy="283154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Perceptions of the safety of the ride are slightly improved on Central Link in 2013</a:t>
            </a:r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905855656"/>
              </p:ext>
            </p:extLst>
          </p:nvPr>
        </p:nvGraphicFramePr>
        <p:xfrm>
          <a:off x="422564" y="3923904"/>
          <a:ext cx="8458200" cy="2248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 Placeholder 1"/>
          <p:cNvSpPr txBox="1">
            <a:spLocks/>
          </p:cNvSpPr>
          <p:nvPr/>
        </p:nvSpPr>
        <p:spPr>
          <a:xfrm>
            <a:off x="78655" y="6309350"/>
            <a:ext cx="5357450" cy="3447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US" sz="1000" dirty="0"/>
              <a:t>Q34.   How would you rate your safety while waiting at the [stop/station] for [your bus/Light Rail/Sounder]? </a:t>
            </a:r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78654" y="6636992"/>
            <a:ext cx="5357450" cy="19082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US" sz="1000" dirty="0"/>
              <a:t>Q35.  And how would you rate the safety of the ride on the bus/Sounder/Light Rail?</a:t>
            </a:r>
          </a:p>
        </p:txBody>
      </p:sp>
    </p:spTree>
    <p:extLst>
      <p:ext uri="{BB962C8B-B14F-4D97-AF65-F5344CB8AC3E}">
        <p14:creationId xmlns:p14="http://schemas.microsoft.com/office/powerpoint/2010/main" val="334952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Safety at Station/Onboard - Sounder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721471"/>
            <a:ext cx="8458200" cy="283154"/>
          </a:xfrm>
          <a:solidFill>
            <a:schemeClr val="bg2"/>
          </a:solidFill>
        </p:spPr>
        <p:txBody>
          <a:bodyPr/>
          <a:lstStyle/>
          <a:p>
            <a:pPr lvl="0"/>
            <a:r>
              <a:rPr lang="en-US" dirty="0" smtClean="0"/>
              <a:t>Safety ratings while waiting at Sounder stations are unchanged since 2011.</a:t>
            </a:r>
            <a:endParaRPr lang="en-US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46364" y="3640750"/>
            <a:ext cx="8458200" cy="283154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Safety ratings for the ride on Sounder have consistently improved in the last two years.</a:t>
            </a:r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226658907"/>
              </p:ext>
            </p:extLst>
          </p:nvPr>
        </p:nvGraphicFramePr>
        <p:xfrm>
          <a:off x="422564" y="3923904"/>
          <a:ext cx="8458200" cy="2248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2650110364"/>
              </p:ext>
            </p:extLst>
          </p:nvPr>
        </p:nvGraphicFramePr>
        <p:xfrm>
          <a:off x="381000" y="1067113"/>
          <a:ext cx="8458200" cy="2573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 Placeholder 1"/>
          <p:cNvSpPr txBox="1">
            <a:spLocks/>
          </p:cNvSpPr>
          <p:nvPr/>
        </p:nvSpPr>
        <p:spPr>
          <a:xfrm>
            <a:off x="78655" y="6251743"/>
            <a:ext cx="5357450" cy="3447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US" sz="1000" dirty="0"/>
              <a:t>Q34.   How would you rate your safety while waiting at the [stop/station] for [your bus/Light Rail/Sounder]? </a:t>
            </a:r>
          </a:p>
        </p:txBody>
      </p:sp>
      <p:sp>
        <p:nvSpPr>
          <p:cNvPr id="8" name="Text Placeholder 1"/>
          <p:cNvSpPr txBox="1">
            <a:spLocks/>
          </p:cNvSpPr>
          <p:nvPr/>
        </p:nvSpPr>
        <p:spPr>
          <a:xfrm>
            <a:off x="78654" y="6597385"/>
            <a:ext cx="5357450" cy="19082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US" sz="1000" dirty="0"/>
              <a:t>Q35.  And how would you rate the safety of the ride on the bus/Sounder/Light Rail?</a:t>
            </a:r>
          </a:p>
        </p:txBody>
      </p:sp>
    </p:spTree>
    <p:extLst>
      <p:ext uri="{BB962C8B-B14F-4D97-AF65-F5344CB8AC3E}">
        <p14:creationId xmlns:p14="http://schemas.microsoft.com/office/powerpoint/2010/main" val="126971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Safety at Stop/Station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721471"/>
            <a:ext cx="8458200" cy="283154"/>
          </a:xfrm>
          <a:solidFill>
            <a:schemeClr val="bg2"/>
          </a:solidFill>
        </p:spPr>
        <p:txBody>
          <a:bodyPr/>
          <a:lstStyle/>
          <a:p>
            <a:pPr lvl="0"/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986626079"/>
              </p:ext>
            </p:extLst>
          </p:nvPr>
        </p:nvGraphicFramePr>
        <p:xfrm>
          <a:off x="381000" y="1067113"/>
          <a:ext cx="8458200" cy="518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Placeholder 1"/>
          <p:cNvSpPr txBox="1">
            <a:spLocks/>
          </p:cNvSpPr>
          <p:nvPr/>
        </p:nvSpPr>
        <p:spPr>
          <a:xfrm>
            <a:off x="78655" y="6425496"/>
            <a:ext cx="5357450" cy="3447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US" sz="1000" dirty="0"/>
              <a:t>Q34.   How would you rate your safety while waiting at the [stop/station] for [your bus/Light Rail/Sounder]? </a:t>
            </a:r>
          </a:p>
        </p:txBody>
      </p:sp>
    </p:spTree>
    <p:extLst>
      <p:ext uri="{BB962C8B-B14F-4D97-AF65-F5344CB8AC3E}">
        <p14:creationId xmlns:p14="http://schemas.microsoft.com/office/powerpoint/2010/main" val="3529672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9082" y="83037"/>
            <a:ext cx="8503920" cy="553998"/>
          </a:xfrm>
        </p:spPr>
        <p:txBody>
          <a:bodyPr/>
          <a:lstStyle/>
          <a:p>
            <a:r>
              <a:rPr lang="en-US" dirty="0"/>
              <a:t>Sound Transit Grade by Mode, by Year</a:t>
            </a:r>
          </a:p>
        </p:txBody>
      </p:sp>
      <p:graphicFrame>
        <p:nvGraphicFramePr>
          <p:cNvPr id="9" name="Chart Placeholder 6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266556709"/>
              </p:ext>
            </p:extLst>
          </p:nvPr>
        </p:nvGraphicFramePr>
        <p:xfrm>
          <a:off x="338138" y="1527968"/>
          <a:ext cx="8382000" cy="4781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09082" y="721471"/>
            <a:ext cx="8503920" cy="295466"/>
          </a:xfrm>
        </p:spPr>
        <p:txBody>
          <a:bodyPr/>
          <a:lstStyle/>
          <a:p>
            <a:r>
              <a:rPr lang="en-US" dirty="0" smtClean="0"/>
              <a:t>Grades by mode have generally been consistent over time.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93868" y="6527933"/>
            <a:ext cx="5703093" cy="184666"/>
          </a:xfrm>
        </p:spPr>
        <p:txBody>
          <a:bodyPr/>
          <a:lstStyle/>
          <a:p>
            <a:r>
              <a:rPr lang="en-US" dirty="0"/>
              <a:t>Q6. What overall grade would you give them?</a:t>
            </a:r>
            <a:endParaRPr lang="en-US" b="1" u="sn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948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"/>
        </p:bldSub>
      </p:bldGraphic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Safety Onboard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721471"/>
            <a:ext cx="8458200" cy="283154"/>
          </a:xfrm>
          <a:solidFill>
            <a:schemeClr val="bg2"/>
          </a:solidFill>
        </p:spPr>
        <p:txBody>
          <a:bodyPr/>
          <a:lstStyle/>
          <a:p>
            <a:pPr lvl="0"/>
            <a:r>
              <a:rPr lang="en-US" dirty="0" smtClean="0"/>
              <a:t>Q35.  </a:t>
            </a:r>
            <a:r>
              <a:rPr lang="en-US" dirty="0"/>
              <a:t>And how would you rate the safety of the ride on the bus/Sounder/Light Rail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43182055"/>
              </p:ext>
            </p:extLst>
          </p:nvPr>
        </p:nvGraphicFramePr>
        <p:xfrm>
          <a:off x="457200" y="1371600"/>
          <a:ext cx="8077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Placeholder 1"/>
          <p:cNvSpPr txBox="1">
            <a:spLocks/>
          </p:cNvSpPr>
          <p:nvPr/>
        </p:nvSpPr>
        <p:spPr>
          <a:xfrm>
            <a:off x="78655" y="6579385"/>
            <a:ext cx="5357450" cy="19082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US" sz="1000" dirty="0"/>
              <a:t>Q35.  And how would you rate the safety of the ride on the bus/Sounder/Light Rail?</a:t>
            </a:r>
          </a:p>
        </p:txBody>
      </p:sp>
    </p:spTree>
    <p:extLst>
      <p:ext uri="{BB962C8B-B14F-4D97-AF65-F5344CB8AC3E}">
        <p14:creationId xmlns:p14="http://schemas.microsoft.com/office/powerpoint/2010/main" val="287646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763" y="133960"/>
            <a:ext cx="8503920" cy="430887"/>
          </a:xfrm>
        </p:spPr>
        <p:txBody>
          <a:bodyPr/>
          <a:lstStyle/>
          <a:p>
            <a:r>
              <a:rPr lang="en-US" sz="2800" dirty="0" smtClean="0"/>
              <a:t>Vehicle Security at Park &amp; Ride</a:t>
            </a:r>
            <a:endParaRPr lang="en-US" sz="28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178416462"/>
              </p:ext>
            </p:extLst>
          </p:nvPr>
        </p:nvGraphicFramePr>
        <p:xfrm>
          <a:off x="304800" y="1600200"/>
          <a:ext cx="8458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Placeholder 1"/>
          <p:cNvSpPr txBox="1">
            <a:spLocks/>
          </p:cNvSpPr>
          <p:nvPr/>
        </p:nvSpPr>
        <p:spPr>
          <a:xfrm>
            <a:off x="78655" y="6482171"/>
            <a:ext cx="5357450" cy="3447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/>
              <a:t>Q36.  How secure do you feel your vehicle is when left at the Park and Ride</a:t>
            </a:r>
            <a:r>
              <a:rPr lang="en-US" sz="1000" dirty="0" smtClean="0"/>
              <a:t>? (</a:t>
            </a:r>
            <a:r>
              <a:rPr lang="en-US" sz="1000" dirty="0"/>
              <a:t>among Park &amp; Ride users; </a:t>
            </a:r>
            <a:r>
              <a:rPr lang="en-US" sz="1000" dirty="0" smtClean="0"/>
              <a:t>n=635)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481975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Park &amp; Ride Users</a:t>
            </a:r>
            <a:endParaRPr lang="en-US" sz="28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2294786326"/>
              </p:ext>
            </p:extLst>
          </p:nvPr>
        </p:nvGraphicFramePr>
        <p:xfrm>
          <a:off x="3733800" y="914400"/>
          <a:ext cx="50292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505506651"/>
              </p:ext>
            </p:extLst>
          </p:nvPr>
        </p:nvGraphicFramePr>
        <p:xfrm>
          <a:off x="20782" y="1828800"/>
          <a:ext cx="38100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Right Arrow 5"/>
          <p:cNvSpPr/>
          <p:nvPr/>
        </p:nvSpPr>
        <p:spPr>
          <a:xfrm>
            <a:off x="3124200" y="3048000"/>
            <a:ext cx="914400" cy="76200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78655" y="6482171"/>
            <a:ext cx="3959945" cy="3447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/>
              <a:t>Q36.  How secure do you feel your vehicle is when left at the Park and Ride</a:t>
            </a:r>
            <a:r>
              <a:rPr lang="en-US" sz="1000" dirty="0" smtClean="0"/>
              <a:t>? (</a:t>
            </a:r>
            <a:r>
              <a:rPr lang="en-US" sz="1000" dirty="0"/>
              <a:t>among Park &amp; Ride users; n=</a:t>
            </a:r>
            <a:r>
              <a:rPr lang="en-US" sz="1000" dirty="0">
                <a:solidFill>
                  <a:srgbClr val="FF0000"/>
                </a:solidFill>
              </a:rPr>
              <a:t>645</a:t>
            </a:r>
            <a:r>
              <a:rPr lang="en-US" sz="100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14949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2975402"/>
            <a:ext cx="8915400" cy="830997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Support for ST3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36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09082" y="83038"/>
            <a:ext cx="8686800" cy="553998"/>
          </a:xfrm>
        </p:spPr>
        <p:txBody>
          <a:bodyPr/>
          <a:lstStyle/>
          <a:p>
            <a:r>
              <a:rPr lang="en-US" dirty="0" smtClean="0"/>
              <a:t>Support for Expansion </a:t>
            </a:r>
            <a:r>
              <a:rPr lang="en-US" dirty="0"/>
              <a:t>of Service – Overall</a:t>
            </a:r>
            <a:endParaRPr lang="en-US" sz="3200" dirty="0"/>
          </a:p>
        </p:txBody>
      </p:sp>
      <p:graphicFrame>
        <p:nvGraphicFramePr>
          <p:cNvPr id="6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434531507"/>
              </p:ext>
            </p:extLst>
          </p:nvPr>
        </p:nvGraphicFramePr>
        <p:xfrm>
          <a:off x="338138" y="1232380"/>
          <a:ext cx="8382000" cy="4616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193868" y="6343267"/>
            <a:ext cx="5703093" cy="36933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/>
              <a:t>Q46A. In general, do you strongly favor, somewhat favor, somewhat oppose or strongly oppose additional taxes for further expansion of the regional transit system?</a:t>
            </a:r>
          </a:p>
        </p:txBody>
      </p:sp>
    </p:spTree>
    <p:extLst>
      <p:ext uri="{BB962C8B-B14F-4D97-AF65-F5344CB8AC3E}">
        <p14:creationId xmlns:p14="http://schemas.microsoft.com/office/powerpoint/2010/main" val="285958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763" y="133960"/>
            <a:ext cx="8503920" cy="430887"/>
          </a:xfrm>
        </p:spPr>
        <p:txBody>
          <a:bodyPr/>
          <a:lstStyle/>
          <a:p>
            <a:r>
              <a:rPr lang="en-US" sz="2800" dirty="0" smtClean="0"/>
              <a:t>Favor Expansion of Service – Overall</a:t>
            </a:r>
            <a:endParaRPr lang="en-US" sz="28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2334763942"/>
              </p:ext>
            </p:extLst>
          </p:nvPr>
        </p:nvGraphicFramePr>
        <p:xfrm>
          <a:off x="304800" y="1600200"/>
          <a:ext cx="8458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Placeholder 1"/>
          <p:cNvSpPr txBox="1">
            <a:spLocks/>
          </p:cNvSpPr>
          <p:nvPr/>
        </p:nvSpPr>
        <p:spPr>
          <a:xfrm>
            <a:off x="78655" y="6482171"/>
            <a:ext cx="5357450" cy="3447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293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91429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/>
              <a:t>Q46A. In general, do you strongly favor, somewhat favor, somewhat oppose or strongly oppose additional taxes for further expansion of the regional transit system?</a:t>
            </a:r>
          </a:p>
        </p:txBody>
      </p:sp>
    </p:spTree>
    <p:extLst>
      <p:ext uri="{BB962C8B-B14F-4D97-AF65-F5344CB8AC3E}">
        <p14:creationId xmlns:p14="http://schemas.microsoft.com/office/powerpoint/2010/main" val="933455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2975402"/>
            <a:ext cx="8915400" cy="830997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Respondent Profile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83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3642221"/>
              </p:ext>
            </p:extLst>
          </p:nvPr>
        </p:nvGraphicFramePr>
        <p:xfrm>
          <a:off x="304800" y="838200"/>
          <a:ext cx="84582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95763" y="133960"/>
            <a:ext cx="8503920" cy="430887"/>
          </a:xfrm>
        </p:spPr>
        <p:txBody>
          <a:bodyPr/>
          <a:lstStyle/>
          <a:p>
            <a:r>
              <a:rPr lang="en-US" sz="2800" dirty="0" smtClean="0"/>
              <a:t>Rider Demographic Profile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3973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2365193"/>
              </p:ext>
            </p:extLst>
          </p:nvPr>
        </p:nvGraphicFramePr>
        <p:xfrm>
          <a:off x="0" y="838200"/>
          <a:ext cx="8763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95763" y="133960"/>
            <a:ext cx="8503920" cy="430887"/>
          </a:xfrm>
        </p:spPr>
        <p:txBody>
          <a:bodyPr/>
          <a:lstStyle/>
          <a:p>
            <a:r>
              <a:rPr lang="en-US" sz="2800" dirty="0"/>
              <a:t>Commute Behavior Profile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8262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74218" y="2506078"/>
            <a:ext cx="3333750" cy="9334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Contacts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80848" y="4103428"/>
            <a:ext cx="333375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Ian Stewart</a:t>
            </a:r>
          </a:p>
          <a:p>
            <a:pPr algn="ctr"/>
            <a:r>
              <a:rPr lang="en-US" dirty="0" smtClean="0">
                <a:hlinkClick r:id="rId3"/>
              </a:rPr>
              <a:t>ian@emcresearch.com</a:t>
            </a:r>
            <a:endParaRPr lang="en-US" dirty="0" smtClean="0"/>
          </a:p>
          <a:p>
            <a:pPr algn="ctr"/>
            <a:r>
              <a:rPr lang="en-US" dirty="0" smtClean="0"/>
              <a:t>206.652.2654</a:t>
            </a:r>
          </a:p>
          <a:p>
            <a:pPr algn="ctr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6351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Sound Transit Grade – by Express Bus Riders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93868" y="6527933"/>
            <a:ext cx="5703093" cy="184666"/>
          </a:xfrm>
        </p:spPr>
        <p:txBody>
          <a:bodyPr/>
          <a:lstStyle/>
          <a:p>
            <a:r>
              <a:rPr lang="en-US" dirty="0"/>
              <a:t>Q6. What overall grade would you give them?</a:t>
            </a:r>
            <a:endParaRPr lang="en-US" b="1" u="sng" dirty="0">
              <a:solidFill>
                <a:prstClr val="black"/>
              </a:solidFill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603702928"/>
              </p:ext>
            </p:extLst>
          </p:nvPr>
        </p:nvGraphicFramePr>
        <p:xfrm>
          <a:off x="309082" y="1470361"/>
          <a:ext cx="8503920" cy="4304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47039" y="1132151"/>
            <a:ext cx="282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Express Bus Riders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028420" y="1477450"/>
            <a:ext cx="691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Mean</a:t>
            </a:r>
            <a:endParaRPr lang="en-US" sz="1600" b="1" u="sng" dirty="0"/>
          </a:p>
        </p:txBody>
      </p:sp>
    </p:spTree>
    <p:extLst>
      <p:ext uri="{BB962C8B-B14F-4D97-AF65-F5344CB8AC3E}">
        <p14:creationId xmlns:p14="http://schemas.microsoft.com/office/powerpoint/2010/main" val="462719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Chart bld="category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Sound Transit Grade – by </a:t>
            </a:r>
            <a:r>
              <a:rPr lang="en-US" dirty="0" smtClean="0"/>
              <a:t>Central Link Riders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93868" y="6527933"/>
            <a:ext cx="5703093" cy="184666"/>
          </a:xfrm>
        </p:spPr>
        <p:txBody>
          <a:bodyPr/>
          <a:lstStyle/>
          <a:p>
            <a:r>
              <a:rPr lang="en-US" dirty="0"/>
              <a:t>Q6. What overall grade would you give them?</a:t>
            </a:r>
            <a:endParaRPr lang="en-US" b="1" u="sng" dirty="0">
              <a:solidFill>
                <a:prstClr val="black"/>
              </a:solidFill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746498032"/>
              </p:ext>
            </p:extLst>
          </p:nvPr>
        </p:nvGraphicFramePr>
        <p:xfrm>
          <a:off x="309082" y="1527969"/>
          <a:ext cx="8503920" cy="4246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247039" y="1132151"/>
            <a:ext cx="282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Central Link Riders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028420" y="1477450"/>
            <a:ext cx="691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Mean</a:t>
            </a:r>
            <a:endParaRPr lang="en-US" sz="1600" b="1" u="sng" dirty="0"/>
          </a:p>
        </p:txBody>
      </p:sp>
    </p:spTree>
    <p:extLst>
      <p:ext uri="{BB962C8B-B14F-4D97-AF65-F5344CB8AC3E}">
        <p14:creationId xmlns:p14="http://schemas.microsoft.com/office/powerpoint/2010/main" val="410563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</p:bldLst>
  </p:timing>
</p:sld>
</file>

<file path=ppt/theme/theme1.xml><?xml version="1.0" encoding="utf-8"?>
<a:theme xmlns:a="http://schemas.openxmlformats.org/drawingml/2006/main" name="EMC_Content">
  <a:themeElements>
    <a:clrScheme name="EMC Color Scheme (Pantone)">
      <a:dk1>
        <a:sysClr val="windowText" lastClr="000000"/>
      </a:dk1>
      <a:lt1>
        <a:sysClr val="window" lastClr="FFFFFF"/>
      </a:lt1>
      <a:dk2>
        <a:srgbClr val="D8E2EB"/>
      </a:dk2>
      <a:lt2>
        <a:srgbClr val="C8DED6"/>
      </a:lt2>
      <a:accent1>
        <a:srgbClr val="126091"/>
      </a:accent1>
      <a:accent2>
        <a:srgbClr val="88AFC8"/>
      </a:accent2>
      <a:accent3>
        <a:srgbClr val="A5A5A5"/>
      </a:accent3>
      <a:accent4>
        <a:srgbClr val="B28293"/>
      </a:accent4>
      <a:accent5>
        <a:srgbClr val="80304C"/>
      </a:accent5>
      <a:accent6>
        <a:srgbClr val="4B2F5E"/>
      </a:accent6>
      <a:hlink>
        <a:srgbClr val="816D8E"/>
      </a:hlink>
      <a:folHlink>
        <a:srgbClr val="413128"/>
      </a:folHlink>
    </a:clrScheme>
    <a:fontScheme name="EMC Seattl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MC_Other">
  <a:themeElements>
    <a:clrScheme name="EMC Color Scheme (Pantone)">
      <a:dk1>
        <a:sysClr val="windowText" lastClr="000000"/>
      </a:dk1>
      <a:lt1>
        <a:sysClr val="window" lastClr="FFFFFF"/>
      </a:lt1>
      <a:dk2>
        <a:srgbClr val="D8E2EB"/>
      </a:dk2>
      <a:lt2>
        <a:srgbClr val="C8DED6"/>
      </a:lt2>
      <a:accent1>
        <a:srgbClr val="126091"/>
      </a:accent1>
      <a:accent2>
        <a:srgbClr val="88AFC8"/>
      </a:accent2>
      <a:accent3>
        <a:srgbClr val="A5A5A5"/>
      </a:accent3>
      <a:accent4>
        <a:srgbClr val="B28293"/>
      </a:accent4>
      <a:accent5>
        <a:srgbClr val="80304C"/>
      </a:accent5>
      <a:accent6>
        <a:srgbClr val="4B2F5E"/>
      </a:accent6>
      <a:hlink>
        <a:srgbClr val="816D8E"/>
      </a:hlink>
      <a:folHlink>
        <a:srgbClr val="413128"/>
      </a:folHlink>
    </a:clrScheme>
    <a:fontScheme name="EMC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EMC Seattle 2011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B88472"/>
    </a:accent4>
    <a:accent5>
      <a:srgbClr val="8E736A"/>
    </a:accent5>
    <a:accent6>
      <a:srgbClr val="9CBC98"/>
    </a:accent6>
    <a:hlink>
      <a:srgbClr val="0070C0"/>
    </a:hlink>
    <a:folHlink>
      <a:srgbClr val="00206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EMC Seattle 2011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B88472"/>
    </a:accent4>
    <a:accent5>
      <a:srgbClr val="8E736A"/>
    </a:accent5>
    <a:accent6>
      <a:srgbClr val="9CBC98"/>
    </a:accent6>
    <a:hlink>
      <a:srgbClr val="0070C0"/>
    </a:hlink>
    <a:folHlink>
      <a:srgbClr val="00206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EMC Seattle 2011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B88472"/>
    </a:accent4>
    <a:accent5>
      <a:srgbClr val="8E736A"/>
    </a:accent5>
    <a:accent6>
      <a:srgbClr val="9CBC98"/>
    </a:accent6>
    <a:hlink>
      <a:srgbClr val="0070C0"/>
    </a:hlink>
    <a:folHlink>
      <a:srgbClr val="00206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EMC Seattle 2011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B88472"/>
    </a:accent4>
    <a:accent5>
      <a:srgbClr val="8E736A"/>
    </a:accent5>
    <a:accent6>
      <a:srgbClr val="9CBC98"/>
    </a:accent6>
    <a:hlink>
      <a:srgbClr val="0070C0"/>
    </a:hlink>
    <a:folHlink>
      <a:srgbClr val="00206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EMC Seattle 2011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B88472"/>
    </a:accent4>
    <a:accent5>
      <a:srgbClr val="8E736A"/>
    </a:accent5>
    <a:accent6>
      <a:srgbClr val="9CBC98"/>
    </a:accent6>
    <a:hlink>
      <a:srgbClr val="0070C0"/>
    </a:hlink>
    <a:folHlink>
      <a:srgbClr val="00206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9A0F53A6AA7645AA515E7B6DC7FDAA" ma:contentTypeVersion="10" ma:contentTypeDescription="Create a new document." ma:contentTypeScope="" ma:versionID="28d737f180c37334cd9645ed863f07ae">
  <xsd:schema xmlns:xsd="http://www.w3.org/2001/XMLSchema" xmlns:xs="http://www.w3.org/2001/XMLSchema" xmlns:p="http://schemas.microsoft.com/office/2006/metadata/properties" xmlns:ns2="56f3d933-615c-4180-bc95-256da5f826c8" targetNamespace="http://schemas.microsoft.com/office/2006/metadata/properties" ma:root="true" ma:fieldsID="37e4267dde8f026450559be7c0d828b6" ns2:_="">
    <xsd:import namespace="56f3d933-615c-4180-bc95-256da5f826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f3d933-615c-4180-bc95-256da5f826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AF14936-9B03-4A6E-8573-726B27E62A68}"/>
</file>

<file path=customXml/itemProps2.xml><?xml version="1.0" encoding="utf-8"?>
<ds:datastoreItem xmlns:ds="http://schemas.openxmlformats.org/officeDocument/2006/customXml" ds:itemID="{C3BBC7F4-A2FD-4ECE-B028-F665F810DF99}"/>
</file>

<file path=customXml/itemProps3.xml><?xml version="1.0" encoding="utf-8"?>
<ds:datastoreItem xmlns:ds="http://schemas.openxmlformats.org/officeDocument/2006/customXml" ds:itemID="{BE654B5D-E6A7-487D-8FB0-F969EE46C9B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5299</TotalTime>
  <Words>4811</Words>
  <Application>Microsoft Office PowerPoint</Application>
  <PresentationFormat>Letter Paper (8.5x11 in)</PresentationFormat>
  <Paragraphs>1160</Paragraphs>
  <Slides>79</Slides>
  <Notes>76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79</vt:i4>
      </vt:variant>
    </vt:vector>
  </HeadingPairs>
  <TitlesOfParts>
    <vt:vector size="81" baseType="lpstr">
      <vt:lpstr>EMC_Content</vt:lpstr>
      <vt:lpstr>EMC_Other</vt:lpstr>
      <vt:lpstr>PowerPoint Presentation</vt:lpstr>
      <vt:lpstr>CONTENTS</vt:lpstr>
      <vt:lpstr>Methodology</vt:lpstr>
      <vt:lpstr>Key Findings</vt:lpstr>
      <vt:lpstr>2013 Sound Transit Grade Breakdown</vt:lpstr>
      <vt:lpstr>Sound Transit Grade by Year</vt:lpstr>
      <vt:lpstr>Sound Transit Grade by Mode, by Year</vt:lpstr>
      <vt:lpstr>Sound Transit Grade – by Express Bus Riders</vt:lpstr>
      <vt:lpstr>Sound Transit Grade – by Central Link Riders</vt:lpstr>
      <vt:lpstr>Time Satisfaction – Central Link Year-by-Year</vt:lpstr>
      <vt:lpstr>Sound Transit Grade – by Sounder Riders</vt:lpstr>
      <vt:lpstr>Time Satisfaction – Sounder Year-by-Year</vt:lpstr>
      <vt:lpstr>ST Grade – Sounder North vs. South</vt:lpstr>
      <vt:lpstr>ST Grade – Sounder North &amp; South, Year by Year</vt:lpstr>
      <vt:lpstr>Sound Transit Grade – by Region</vt:lpstr>
      <vt:lpstr>ST Grade by Age &amp; Ethnicity</vt:lpstr>
      <vt:lpstr>Benchmarking Against Other Agencies</vt:lpstr>
      <vt:lpstr>Grade Improvements</vt:lpstr>
      <vt:lpstr>Grade in Focus: A Grade</vt:lpstr>
      <vt:lpstr>Grade in Focus: B Grade</vt:lpstr>
      <vt:lpstr>Grade in Focus: B Grade</vt:lpstr>
      <vt:lpstr>Grade in Focus: C Grade</vt:lpstr>
      <vt:lpstr>Improving Grade – by Rating</vt:lpstr>
      <vt:lpstr>Improving Grade – by Service</vt:lpstr>
      <vt:lpstr>Improving Grade – by Region</vt:lpstr>
      <vt:lpstr>New &amp; Established Riders</vt:lpstr>
      <vt:lpstr>ST Grade by Length of Ridership</vt:lpstr>
      <vt:lpstr>ST Grade by Length of Ridership</vt:lpstr>
      <vt:lpstr>Reasons for Riding</vt:lpstr>
      <vt:lpstr>Reasons for Riding – by Service</vt:lpstr>
      <vt:lpstr>Reasons for Riding – Overall, Year by Year</vt:lpstr>
      <vt:lpstr>Reasons for Riding – Initial vs. Continued</vt:lpstr>
      <vt:lpstr>Initial Reasons for Riding</vt:lpstr>
      <vt:lpstr>Continued Reasons for Riding</vt:lpstr>
      <vt:lpstr>Commute Behavior</vt:lpstr>
      <vt:lpstr>Average Time to Stop/Station</vt:lpstr>
      <vt:lpstr>Frequency of Trip</vt:lpstr>
      <vt:lpstr>Schedule &amp; Route Information</vt:lpstr>
      <vt:lpstr>Mobile Access to Schedules</vt:lpstr>
      <vt:lpstr>Sources for Schedules – By Year</vt:lpstr>
      <vt:lpstr>Rating Sound Transit Website – By Year</vt:lpstr>
      <vt:lpstr>Fare Payment &amp; ORCA</vt:lpstr>
      <vt:lpstr>Fare Payment – by Service, by Year</vt:lpstr>
      <vt:lpstr>ORCA Usage Type &amp; Accuracy</vt:lpstr>
      <vt:lpstr>ORCA Ease of Use</vt:lpstr>
      <vt:lpstr>Performance  Ratings &amp; Grades</vt:lpstr>
      <vt:lpstr>Satisfaction with Travel Time – Year-to-Year</vt:lpstr>
      <vt:lpstr>Satisfaction with Travel Time – by Service</vt:lpstr>
      <vt:lpstr>On-time Performance Year-to-Year</vt:lpstr>
      <vt:lpstr>Satisfaction with On-time Performance</vt:lpstr>
      <vt:lpstr>Environmental Benefits</vt:lpstr>
      <vt:lpstr>Cleanliness Rating</vt:lpstr>
      <vt:lpstr>Train Conductor Rating</vt:lpstr>
      <vt:lpstr>Bus Driver Ratings</vt:lpstr>
      <vt:lpstr>Bus Driver Courtesy by Rider Ethnicity</vt:lpstr>
      <vt:lpstr>Stop/Station Condition – Year by Year</vt:lpstr>
      <vt:lpstr>Stop/Station Condition – by Service</vt:lpstr>
      <vt:lpstr>Sounder Station Agents</vt:lpstr>
      <vt:lpstr>Change in On-time Performance by Year</vt:lpstr>
      <vt:lpstr>Change in On-time Performance by Service</vt:lpstr>
      <vt:lpstr>Light Rail Schedule &amp; Fare</vt:lpstr>
      <vt:lpstr>Station PAs &amp; Message Boards</vt:lpstr>
      <vt:lpstr>Light Rail Fare Inspectors</vt:lpstr>
      <vt:lpstr>Safety</vt:lpstr>
      <vt:lpstr>Safety at Stop/Station</vt:lpstr>
      <vt:lpstr>Safety Onboard</vt:lpstr>
      <vt:lpstr>Safety at Station/Onboard – Central Link</vt:lpstr>
      <vt:lpstr>Safety at Station/Onboard - Sounder</vt:lpstr>
      <vt:lpstr>Safety at Stop/Station</vt:lpstr>
      <vt:lpstr>Safety Onboard</vt:lpstr>
      <vt:lpstr>Vehicle Security at Park &amp; Ride</vt:lpstr>
      <vt:lpstr>Park &amp; Ride Users</vt:lpstr>
      <vt:lpstr>Support for ST3</vt:lpstr>
      <vt:lpstr>Support for Expansion of Service – Overall</vt:lpstr>
      <vt:lpstr>Favor Expansion of Service – Overall</vt:lpstr>
      <vt:lpstr>Respondent Profile</vt:lpstr>
      <vt:lpstr>Rider Demographic Profile</vt:lpstr>
      <vt:lpstr>Commute Behavior Profile</vt:lpstr>
      <vt:lpstr>Contacts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BV</cp:lastModifiedBy>
  <cp:revision>709</cp:revision>
  <cp:lastPrinted>2014-03-11T22:39:24Z</cp:lastPrinted>
  <dcterms:created xsi:type="dcterms:W3CDTF">2013-10-10T19:54:02Z</dcterms:created>
  <dcterms:modified xsi:type="dcterms:W3CDTF">2014-03-11T23:10:05Z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0x0101006F9A0F53A6AA7645AA515E7B6DC7FDAA</vt:lpwstr>
  </property>
</Properties>
</file>