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drawings/drawing4.xml" ContentType="application/vnd.openxmlformats-officedocument.drawingml.chartshapes+xml"/>
  <Override PartName="/ppt/drawings/drawing2.xml" ContentType="application/vnd.openxmlformats-officedocument.drawingml.chartshapes+xml"/>
  <Override PartName="/ppt/drawings/drawing1.xml" ContentType="application/vnd.openxmlformats-officedocument.drawingml.chartshapes+xml"/>
  <Override PartName="/ppt/drawings/drawing3.xml" ContentType="application/vnd.openxmlformats-officedocument.drawingml.chartshapes+xml"/>
  <Override PartName="/ppt/slides/slide13.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Masters/slideMaster2.xml" ContentType="application/vnd.openxmlformats-officedocument.presentationml.slideMaster+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1.xml" ContentType="application/vnd.openxmlformats-officedocument.drawingml.chart+xml"/>
  <Override PartName="/ppt/theme/theme2.xml" ContentType="application/vnd.openxmlformats-officedocument.theme+xml"/>
  <Override PartName="/ppt/theme/theme3.xml" ContentType="application/vnd.openxmlformats-officedocument.them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5.xml" ContentType="application/vnd.openxmlformats-officedocument.drawingml.chart+xml"/>
  <Override PartName="/ppt/commentAuthors.xml" ContentType="application/vnd.openxmlformats-officedocument.presentationml.commentAuthors+xml"/>
  <Override PartName="/ppt/charts/chart7.xml" ContentType="application/vnd.openxmlformats-officedocument.drawingml.chart+xml"/>
  <Override PartName="/ppt/theme/theme1.xml" ContentType="application/vnd.openxmlformats-officedocument.theme+xml"/>
  <Override PartName="/ppt/charts/chart6.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85" r:id="rId2"/>
  </p:sldMasterIdLst>
  <p:notesMasterIdLst>
    <p:notesMasterId r:id="rId18"/>
  </p:notesMasterIdLst>
  <p:sldIdLst>
    <p:sldId id="446" r:id="rId3"/>
    <p:sldId id="461" r:id="rId4"/>
    <p:sldId id="556" r:id="rId5"/>
    <p:sldId id="563" r:id="rId6"/>
    <p:sldId id="564" r:id="rId7"/>
    <p:sldId id="565" r:id="rId8"/>
    <p:sldId id="567" r:id="rId9"/>
    <p:sldId id="568" r:id="rId10"/>
    <p:sldId id="569" r:id="rId11"/>
    <p:sldId id="570" r:id="rId12"/>
    <p:sldId id="558" r:id="rId13"/>
    <p:sldId id="559" r:id="rId14"/>
    <p:sldId id="560" r:id="rId15"/>
    <p:sldId id="466" r:id="rId16"/>
    <p:sldId id="562" r:id="rId17"/>
  </p:sldIdLst>
  <p:sldSz cx="9144000" cy="6858000" type="letter"/>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Thibault" initials="AT" lastIdx="1" clrIdx="0"/>
  <p:cmAuthor id="1" name="Riley Jones" initials="RJ" lastIdx="9"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2F5E"/>
    <a:srgbClr val="413128"/>
    <a:srgbClr val="77AE99"/>
    <a:srgbClr val="005C43"/>
    <a:srgbClr val="410000"/>
    <a:srgbClr val="000000"/>
    <a:srgbClr val="D8E8E2"/>
    <a:srgbClr val="8D7E75"/>
    <a:srgbClr val="5D473A"/>
    <a:srgbClr val="7D6B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3" autoAdjust="0"/>
    <p:restoredTop sz="94802" autoAdjust="0"/>
  </p:normalViewPr>
  <p:slideViewPr>
    <p:cSldViewPr>
      <p:cViewPr varScale="1">
        <p:scale>
          <a:sx n="107" d="100"/>
          <a:sy n="107" d="100"/>
        </p:scale>
        <p:origin x="-178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57607" cy="57607"/>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6.2210862636505937E-2"/>
          <c:w val="0.8369621304057423"/>
          <c:h val="0.93778913736349412"/>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Intercepts</c:v>
                </c:pt>
                <c:pt idx="1">
                  <c:v>SoundWaves</c:v>
                </c:pt>
              </c:strCache>
            </c:strRef>
          </c:cat>
          <c:val>
            <c:numRef>
              <c:f>Sheet1!$B$2:$B$3</c:f>
              <c:numCache>
                <c:formatCode>###0%</c:formatCode>
                <c:ptCount val="2"/>
                <c:pt idx="0">
                  <c:v>0.452511866142154</c:v>
                </c:pt>
                <c:pt idx="1">
                  <c:v>0.163368480207396</c:v>
                </c:pt>
              </c:numCache>
            </c:numRef>
          </c:val>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Intercepts</c:v>
                </c:pt>
                <c:pt idx="1">
                  <c:v>SoundWaves</c:v>
                </c:pt>
              </c:strCache>
            </c:strRef>
          </c:cat>
          <c:val>
            <c:numRef>
              <c:f>Sheet1!$C$2:$C$3</c:f>
              <c:numCache>
                <c:formatCode>General</c:formatCode>
                <c:ptCount val="2"/>
              </c:numCache>
            </c:numRef>
          </c:val>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Intercepts</c:v>
                </c:pt>
                <c:pt idx="1">
                  <c:v>SoundWaves</c:v>
                </c:pt>
              </c:strCache>
            </c:strRef>
          </c:cat>
          <c:val>
            <c:numRef>
              <c:f>Sheet1!$D$2:$D$3</c:f>
              <c:numCache>
                <c:formatCode>###0%</c:formatCode>
                <c:ptCount val="2"/>
                <c:pt idx="0">
                  <c:v>0.42764224581944499</c:v>
                </c:pt>
                <c:pt idx="1">
                  <c:v>0.55119941638960501</c:v>
                </c:pt>
              </c:numCache>
            </c:numRef>
          </c:val>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Intercepts</c:v>
                </c:pt>
                <c:pt idx="1">
                  <c:v>SoundWaves</c:v>
                </c:pt>
              </c:strCache>
            </c:strRef>
          </c:cat>
          <c:val>
            <c:numRef>
              <c:f>Sheet1!$E$2:$E$3</c:f>
              <c:numCache>
                <c:formatCode>General</c:formatCode>
                <c:ptCount val="2"/>
              </c:numCache>
            </c:numRef>
          </c:val>
        </c:ser>
        <c:ser>
          <c:idx val="4"/>
          <c:order val="4"/>
          <c:tx>
            <c:strRef>
              <c:f>Sheet1!$F$1</c:f>
              <c:strCache>
                <c:ptCount val="1"/>
                <c:pt idx="0">
                  <c:v>C or lower</c:v>
                </c:pt>
              </c:strCache>
            </c:strRef>
          </c:tx>
          <c:spPr>
            <a:solidFill>
              <a:schemeClr val="accent5"/>
            </a:solidFill>
          </c:spPr>
          <c:invertIfNegative val="0"/>
          <c:dLbls>
            <c:spPr>
              <a:noFill/>
              <a:ln>
                <a:noFill/>
              </a:ln>
              <a:effectLst/>
            </c:spPr>
            <c:txPr>
              <a:bodyPr/>
              <a:lstStyle/>
              <a:p>
                <a:pPr>
                  <a:defRPr sz="20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Intercepts</c:v>
                </c:pt>
                <c:pt idx="1">
                  <c:v>SoundWaves</c:v>
                </c:pt>
              </c:strCache>
            </c:strRef>
          </c:cat>
          <c:val>
            <c:numRef>
              <c:f>Sheet1!$F$2:$F$3</c:f>
              <c:numCache>
                <c:formatCode>###0%</c:formatCode>
                <c:ptCount val="2"/>
                <c:pt idx="0">
                  <c:v>0.11984588803841199</c:v>
                </c:pt>
                <c:pt idx="1">
                  <c:v>0.28543210340299902</c:v>
                </c:pt>
              </c:numCache>
            </c:numRef>
          </c:val>
        </c:ser>
        <c:ser>
          <c:idx val="5"/>
          <c:order val="5"/>
          <c:tx>
            <c:strRef>
              <c:f>Sheet1!$G$1</c:f>
              <c:strCache>
                <c:ptCount val="1"/>
                <c:pt idx="0">
                  <c:v>Mean</c:v>
                </c:pt>
              </c:strCache>
            </c:strRef>
          </c:tx>
          <c:spPr>
            <a:noFill/>
            <a:ln>
              <a:noFill/>
            </a:ln>
          </c:spPr>
          <c:invertIfNegative val="0"/>
          <c:dLbls>
            <c:spPr>
              <a:noFill/>
              <a:ln>
                <a:noFill/>
              </a:ln>
              <a:effectLst/>
            </c:spPr>
            <c:txPr>
              <a:bodyPr/>
              <a:lstStyle/>
              <a:p>
                <a:pPr>
                  <a:defRPr sz="20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Intercepts</c:v>
                </c:pt>
                <c:pt idx="1">
                  <c:v>SoundWaves</c:v>
                </c:pt>
              </c:strCache>
            </c:strRef>
          </c:cat>
          <c:val>
            <c:numRef>
              <c:f>Sheet1!$G$2:$G$3</c:f>
              <c:numCache>
                <c:formatCode>0.0</c:formatCode>
                <c:ptCount val="2"/>
                <c:pt idx="0" formatCode="###0.0">
                  <c:v>3.3171326845599398</c:v>
                </c:pt>
                <c:pt idx="1">
                  <c:v>2.8043403785637402</c:v>
                </c:pt>
              </c:numCache>
            </c:numRef>
          </c:val>
        </c:ser>
        <c:dLbls>
          <c:showLegendKey val="0"/>
          <c:showVal val="0"/>
          <c:showCatName val="0"/>
          <c:showSerName val="0"/>
          <c:showPercent val="0"/>
          <c:showBubbleSize val="0"/>
        </c:dLbls>
        <c:gapWidth val="18"/>
        <c:overlap val="100"/>
        <c:axId val="42257408"/>
        <c:axId val="42537728"/>
      </c:barChart>
      <c:catAx>
        <c:axId val="42257408"/>
        <c:scaling>
          <c:orientation val="maxMin"/>
        </c:scaling>
        <c:delete val="0"/>
        <c:axPos val="l"/>
        <c:numFmt formatCode="General" sourceLinked="1"/>
        <c:majorTickMark val="out"/>
        <c:minorTickMark val="none"/>
        <c:tickLblPos val="nextTo"/>
        <c:txPr>
          <a:bodyPr/>
          <a:lstStyle/>
          <a:p>
            <a:pPr>
              <a:defRPr sz="1600"/>
            </a:pPr>
            <a:endParaRPr lang="en-US"/>
          </a:p>
        </c:txPr>
        <c:crossAx val="42537728"/>
        <c:crosses val="autoZero"/>
        <c:auto val="1"/>
        <c:lblAlgn val="ctr"/>
        <c:lblOffset val="100"/>
        <c:noMultiLvlLbl val="0"/>
      </c:catAx>
      <c:valAx>
        <c:axId val="42537728"/>
        <c:scaling>
          <c:orientation val="minMax"/>
          <c:max val="1.1000000000000001"/>
          <c:min val="0"/>
        </c:scaling>
        <c:delete val="1"/>
        <c:axPos val="t"/>
        <c:numFmt formatCode="###0%" sourceLinked="1"/>
        <c:majorTickMark val="out"/>
        <c:minorTickMark val="none"/>
        <c:tickLblPos val="nextTo"/>
        <c:crossAx val="42257408"/>
        <c:crosses val="autoZero"/>
        <c:crossBetween val="between"/>
      </c:valAx>
      <c:spPr>
        <a:noFill/>
        <a:ln w="25400">
          <a:noFill/>
        </a:ln>
      </c:spPr>
    </c:plotArea>
    <c:legend>
      <c:legendPos val="t"/>
      <c:legendEntry>
        <c:idx val="1"/>
        <c:delete val="1"/>
      </c:legendEntry>
      <c:legendEntry>
        <c:idx val="3"/>
        <c:delete val="1"/>
      </c:legendEntry>
      <c:legendEntry>
        <c:idx val="5"/>
        <c:delete val="1"/>
      </c:legendEntry>
      <c:layout>
        <c:manualLayout>
          <c:xMode val="edge"/>
          <c:yMode val="edge"/>
          <c:x val="0.28414025531754766"/>
          <c:y val="0"/>
          <c:w val="0.5407397999981185"/>
          <c:h val="7.5768886410488151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5.9220066756686618E-2"/>
          <c:w val="0.8369621304057423"/>
          <c:h val="0.93778913736349412"/>
        </c:manualLayout>
      </c:layout>
      <c:barChart>
        <c:barDir val="bar"/>
        <c:grouping val="stacked"/>
        <c:varyColors val="0"/>
        <c:ser>
          <c:idx val="0"/>
          <c:order val="0"/>
          <c:tx>
            <c:strRef>
              <c:f>Sheet1!$B$1</c:f>
              <c:strCache>
                <c:ptCount val="1"/>
                <c:pt idx="0">
                  <c:v>Excellent</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 (71% use)</c:v>
                </c:pt>
                <c:pt idx="2">
                  <c:v>Intercepts (45% use)</c:v>
                </c:pt>
                <c:pt idx="4">
                  <c:v>SoundWaves (79% use)</c:v>
                </c:pt>
                <c:pt idx="5">
                  <c:v>Intercepts (51% use)</c:v>
                </c:pt>
              </c:strCache>
            </c:strRef>
          </c:cat>
          <c:val>
            <c:numRef>
              <c:f>Sheet1!$B$2:$B$7</c:f>
              <c:numCache>
                <c:formatCode>###0%</c:formatCode>
                <c:ptCount val="6"/>
                <c:pt idx="1">
                  <c:v>0.32023366846449891</c:v>
                </c:pt>
                <c:pt idx="2">
                  <c:v>0.41621849724937066</c:v>
                </c:pt>
                <c:pt idx="4">
                  <c:v>0.42491362685894929</c:v>
                </c:pt>
              </c:numCache>
            </c:numRef>
          </c:val>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1">
                  <c:v>SoundWaves (71% use)</c:v>
                </c:pt>
                <c:pt idx="2">
                  <c:v>Intercepts (45% use)</c:v>
                </c:pt>
                <c:pt idx="4">
                  <c:v>SoundWaves (79% use)</c:v>
                </c:pt>
                <c:pt idx="5">
                  <c:v>Intercepts (51% use)</c:v>
                </c:pt>
              </c:strCache>
            </c:strRef>
          </c:cat>
          <c:val>
            <c:numRef>
              <c:f>Sheet1!$C$2:$C$7</c:f>
              <c:numCache>
                <c:formatCode>General</c:formatCode>
                <c:ptCount val="6"/>
              </c:numCache>
            </c:numRef>
          </c:val>
        </c:ser>
        <c:ser>
          <c:idx val="2"/>
          <c:order val="2"/>
          <c:tx>
            <c:strRef>
              <c:f>Sheet1!$D$1</c:f>
              <c:strCache>
                <c:ptCount val="1"/>
                <c:pt idx="0">
                  <c:v>Good</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 (71% use)</c:v>
                </c:pt>
                <c:pt idx="2">
                  <c:v>Intercepts (45% use)</c:v>
                </c:pt>
                <c:pt idx="4">
                  <c:v>SoundWaves (79% use)</c:v>
                </c:pt>
                <c:pt idx="5">
                  <c:v>Intercepts (51% use)</c:v>
                </c:pt>
              </c:strCache>
            </c:strRef>
          </c:cat>
          <c:val>
            <c:numRef>
              <c:f>Sheet1!$D$2:$D$7</c:f>
              <c:numCache>
                <c:formatCode>###0%</c:formatCode>
                <c:ptCount val="6"/>
                <c:pt idx="1">
                  <c:v>0.44479834445286726</c:v>
                </c:pt>
                <c:pt idx="2">
                  <c:v>0.47651929278884031</c:v>
                </c:pt>
                <c:pt idx="4">
                  <c:v>0.40872377833441048</c:v>
                </c:pt>
              </c:numCache>
            </c:numRef>
          </c:val>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1">
                  <c:v>SoundWaves (71% use)</c:v>
                </c:pt>
                <c:pt idx="2">
                  <c:v>Intercepts (45% use)</c:v>
                </c:pt>
                <c:pt idx="4">
                  <c:v>SoundWaves (79% use)</c:v>
                </c:pt>
                <c:pt idx="5">
                  <c:v>Intercepts (51% use)</c:v>
                </c:pt>
              </c:strCache>
            </c:strRef>
          </c:cat>
          <c:val>
            <c:numRef>
              <c:f>Sheet1!$E$2:$E$7</c:f>
              <c:numCache>
                <c:formatCode>General</c:formatCode>
                <c:ptCount val="6"/>
              </c:numCache>
            </c:numRef>
          </c:val>
        </c:ser>
        <c:ser>
          <c:idx val="4"/>
          <c:order val="4"/>
          <c:tx>
            <c:strRef>
              <c:f>Sheet1!$F$1</c:f>
              <c:strCache>
                <c:ptCount val="1"/>
                <c:pt idx="0">
                  <c:v>Total Positive</c:v>
                </c:pt>
              </c:strCache>
            </c:strRef>
          </c:tx>
          <c:spPr>
            <a:noFill/>
          </c:spPr>
          <c:invertIfNegative val="0"/>
          <c:dLbls>
            <c:spPr>
              <a:noFill/>
              <a:ln>
                <a:noFill/>
              </a:ln>
              <a:effectLst/>
            </c:spPr>
            <c:txPr>
              <a:bodyPr/>
              <a:lstStyle/>
              <a:p>
                <a:pPr>
                  <a:defRPr sz="2000" b="1" i="1">
                    <a:solidFill>
                      <a:schemeClr val="tx1"/>
                    </a:solidFill>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 (71% use)</c:v>
                </c:pt>
                <c:pt idx="2">
                  <c:v>Intercepts (45% use)</c:v>
                </c:pt>
                <c:pt idx="4">
                  <c:v>SoundWaves (79% use)</c:v>
                </c:pt>
                <c:pt idx="5">
                  <c:v>Intercepts (51% use)</c:v>
                </c:pt>
              </c:strCache>
            </c:strRef>
          </c:cat>
          <c:val>
            <c:numRef>
              <c:f>Sheet1!$F$2:$F$7</c:f>
              <c:numCache>
                <c:formatCode>###0%</c:formatCode>
                <c:ptCount val="6"/>
                <c:pt idx="0">
                  <c:v>0</c:v>
                </c:pt>
                <c:pt idx="1">
                  <c:v>0.76503201291736622</c:v>
                </c:pt>
                <c:pt idx="2">
                  <c:v>0.89273779003821097</c:v>
                </c:pt>
                <c:pt idx="4">
                  <c:v>0.83363740519335972</c:v>
                </c:pt>
              </c:numCache>
            </c:numRef>
          </c:val>
        </c:ser>
        <c:dLbls>
          <c:showLegendKey val="0"/>
          <c:showVal val="0"/>
          <c:showCatName val="0"/>
          <c:showSerName val="0"/>
          <c:showPercent val="0"/>
          <c:showBubbleSize val="0"/>
        </c:dLbls>
        <c:gapWidth val="18"/>
        <c:overlap val="100"/>
        <c:axId val="52703616"/>
        <c:axId val="52705152"/>
      </c:barChart>
      <c:catAx>
        <c:axId val="52703616"/>
        <c:scaling>
          <c:orientation val="maxMin"/>
        </c:scaling>
        <c:delete val="0"/>
        <c:axPos val="l"/>
        <c:numFmt formatCode="General" sourceLinked="1"/>
        <c:majorTickMark val="out"/>
        <c:minorTickMark val="none"/>
        <c:tickLblPos val="nextTo"/>
        <c:txPr>
          <a:bodyPr/>
          <a:lstStyle/>
          <a:p>
            <a:pPr>
              <a:defRPr sz="1600"/>
            </a:pPr>
            <a:endParaRPr lang="en-US"/>
          </a:p>
        </c:txPr>
        <c:crossAx val="52705152"/>
        <c:crosses val="autoZero"/>
        <c:auto val="1"/>
        <c:lblAlgn val="ctr"/>
        <c:lblOffset val="100"/>
        <c:noMultiLvlLbl val="0"/>
      </c:catAx>
      <c:valAx>
        <c:axId val="52705152"/>
        <c:scaling>
          <c:orientation val="minMax"/>
          <c:max val="1.1000000000000001"/>
          <c:min val="0"/>
        </c:scaling>
        <c:delete val="1"/>
        <c:axPos val="t"/>
        <c:numFmt formatCode="###0%" sourceLinked="1"/>
        <c:majorTickMark val="out"/>
        <c:minorTickMark val="none"/>
        <c:tickLblPos val="nextTo"/>
        <c:crossAx val="52703616"/>
        <c:crosses val="autoZero"/>
        <c:crossBetween val="between"/>
      </c:valAx>
      <c:spPr>
        <a:noFill/>
        <a:ln w="25400">
          <a:noFill/>
        </a:ln>
      </c:spPr>
    </c:plotArea>
    <c:legend>
      <c:legendPos val="t"/>
      <c:legendEntry>
        <c:idx val="1"/>
        <c:delete val="1"/>
      </c:legendEntry>
      <c:legendEntry>
        <c:idx val="3"/>
        <c:delete val="1"/>
      </c:legendEntry>
      <c:legendEntry>
        <c:idx val="4"/>
        <c:txPr>
          <a:bodyPr/>
          <a:lstStyle/>
          <a:p>
            <a:pPr>
              <a:defRPr sz="1600" b="1" i="1"/>
            </a:pPr>
            <a:endParaRPr lang="en-US"/>
          </a:p>
        </c:txPr>
      </c:legendEntry>
      <c:layout>
        <c:manualLayout>
          <c:xMode val="edge"/>
          <c:yMode val="edge"/>
          <c:x val="0.28414025531754766"/>
          <c:y val="0"/>
          <c:w val="0.5407397999981185"/>
          <c:h val="7.5768886410488151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3106386701662293"/>
          <c:y val="5.6225612711693601E-2"/>
          <c:w val="0.77734033245844258"/>
          <c:h val="0.83585001642772183"/>
        </c:manualLayout>
      </c:layout>
      <c:pieChart>
        <c:varyColors val="1"/>
        <c:dLbls>
          <c:showLegendKey val="0"/>
          <c:showVal val="0"/>
          <c:showCatName val="0"/>
          <c:showSerName val="0"/>
          <c:showPercent val="0"/>
          <c:showBubbleSize val="0"/>
          <c:showLeaderLines val="0"/>
        </c:dLbls>
        <c:firstSliceAng val="185"/>
      </c:pieChart>
    </c:plotArea>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1.7262555575186646E-3"/>
          <c:w val="1"/>
          <c:h val="0.90182273660627832"/>
        </c:manualLayout>
      </c:layout>
      <c:barChart>
        <c:barDir val="bar"/>
        <c:grouping val="clustered"/>
        <c:varyColors val="0"/>
        <c:ser>
          <c:idx val="0"/>
          <c:order val="0"/>
          <c:tx>
            <c:strRef>
              <c:f>Sheet1!$A$2</c:f>
              <c:strCache>
                <c:ptCount val="1"/>
                <c:pt idx="0">
                  <c:v>SoundWaves</c:v>
                </c:pt>
              </c:strCache>
            </c:strRef>
          </c:tx>
          <c:spPr>
            <a:solidFill>
              <a:schemeClr val="accent6"/>
            </a:solidFill>
            <a:ln w="10795" cap="flat" cmpd="sng" algn="ctr">
              <a:solidFill>
                <a:schemeClr val="accent6">
                  <a:shade val="50000"/>
                </a:schemeClr>
              </a:solidFill>
              <a:prstDash val="solid"/>
            </a:ln>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Lbls>
            <c:spPr>
              <a:noFill/>
              <a:ln>
                <a:noFill/>
              </a:ln>
              <a:effectLst/>
            </c:spPr>
            <c:txPr>
              <a:bodyPr/>
              <a:lstStyle/>
              <a:p>
                <a:pPr>
                  <a:defRPr sz="1600" b="0"/>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Sheet1!$B$1:$F$1</c:f>
              <c:strCache>
                <c:ptCount val="5"/>
                <c:pt idx="0">
                  <c:v>Preference</c:v>
                </c:pt>
                <c:pt idx="1">
                  <c:v>Economic</c:v>
                </c:pt>
                <c:pt idx="2">
                  <c:v>Necessity</c:v>
                </c:pt>
                <c:pt idx="3">
                  <c:v>Values</c:v>
                </c:pt>
                <c:pt idx="4">
                  <c:v>Other</c:v>
                </c:pt>
              </c:strCache>
            </c:strRef>
          </c:cat>
          <c:val>
            <c:numRef>
              <c:f>Sheet1!$B$2:$F$2</c:f>
              <c:numCache>
                <c:formatCode>0%</c:formatCode>
                <c:ptCount val="5"/>
                <c:pt idx="0">
                  <c:v>0.42</c:v>
                </c:pt>
                <c:pt idx="1">
                  <c:v>0.31</c:v>
                </c:pt>
                <c:pt idx="2">
                  <c:v>0.14000000000000001</c:v>
                </c:pt>
                <c:pt idx="3">
                  <c:v>0.02</c:v>
                </c:pt>
                <c:pt idx="4">
                  <c:v>0.06</c:v>
                </c:pt>
              </c:numCache>
            </c:numRef>
          </c:val>
        </c:ser>
        <c:ser>
          <c:idx val="1"/>
          <c:order val="1"/>
          <c:tx>
            <c:strRef>
              <c:f>Sheet1!$A$3</c:f>
              <c:strCache>
                <c:ptCount val="1"/>
                <c:pt idx="0">
                  <c:v>Intercepts</c:v>
                </c:pt>
              </c:strCache>
            </c:strRef>
          </c:tx>
          <c:spPr>
            <a:solidFill>
              <a:schemeClr val="accent1"/>
            </a:solidFill>
            <a:ln w="10795" cap="flat" cmpd="sng" algn="ctr">
              <a:solidFill>
                <a:schemeClr val="accent1">
                  <a:shade val="50000"/>
                </a:schemeClr>
              </a:solidFill>
              <a:prstDash val="solid"/>
            </a:ln>
            <a:effectLst/>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Sheet1!$B$1:$F$1</c:f>
              <c:strCache>
                <c:ptCount val="5"/>
                <c:pt idx="0">
                  <c:v>Preference</c:v>
                </c:pt>
                <c:pt idx="1">
                  <c:v>Economic</c:v>
                </c:pt>
                <c:pt idx="2">
                  <c:v>Necessity</c:v>
                </c:pt>
                <c:pt idx="3">
                  <c:v>Values</c:v>
                </c:pt>
                <c:pt idx="4">
                  <c:v>Other</c:v>
                </c:pt>
              </c:strCache>
            </c:strRef>
          </c:cat>
          <c:val>
            <c:numRef>
              <c:f>Sheet1!$B$3:$F$3</c:f>
              <c:numCache>
                <c:formatCode>###0%</c:formatCode>
                <c:ptCount val="5"/>
                <c:pt idx="0">
                  <c:v>0.4136375239280855</c:v>
                </c:pt>
                <c:pt idx="1">
                  <c:v>0.25862061946370557</c:v>
                </c:pt>
                <c:pt idx="2">
                  <c:v>0.19168833630283877</c:v>
                </c:pt>
                <c:pt idx="3">
                  <c:v>3.3958040367426681E-2</c:v>
                </c:pt>
                <c:pt idx="4">
                  <c:v>9.8773528904553681E-2</c:v>
                </c:pt>
              </c:numCache>
            </c:numRef>
          </c:val>
        </c:ser>
        <c:dLbls>
          <c:showLegendKey val="0"/>
          <c:showVal val="0"/>
          <c:showCatName val="0"/>
          <c:showSerName val="0"/>
          <c:showPercent val="0"/>
          <c:showBubbleSize val="0"/>
        </c:dLbls>
        <c:gapWidth val="80"/>
        <c:axId val="44769664"/>
        <c:axId val="44771200"/>
      </c:barChart>
      <c:catAx>
        <c:axId val="44769664"/>
        <c:scaling>
          <c:orientation val="maxMin"/>
        </c:scaling>
        <c:delete val="0"/>
        <c:axPos val="l"/>
        <c:numFmt formatCode="General" sourceLinked="1"/>
        <c:majorTickMark val="out"/>
        <c:minorTickMark val="none"/>
        <c:tickLblPos val="nextTo"/>
        <c:txPr>
          <a:bodyPr/>
          <a:lstStyle/>
          <a:p>
            <a:pPr>
              <a:defRPr sz="2000" b="1"/>
            </a:pPr>
            <a:endParaRPr lang="en-US"/>
          </a:p>
        </c:txPr>
        <c:crossAx val="44771200"/>
        <c:crosses val="autoZero"/>
        <c:auto val="1"/>
        <c:lblAlgn val="ctr"/>
        <c:lblOffset val="50"/>
        <c:noMultiLvlLbl val="0"/>
      </c:catAx>
      <c:valAx>
        <c:axId val="44771200"/>
        <c:scaling>
          <c:orientation val="minMax"/>
          <c:max val="1"/>
          <c:min val="0"/>
        </c:scaling>
        <c:delete val="1"/>
        <c:axPos val="t"/>
        <c:numFmt formatCode="0%" sourceLinked="1"/>
        <c:majorTickMark val="out"/>
        <c:minorTickMark val="in"/>
        <c:tickLblPos val="nextTo"/>
        <c:crossAx val="44769664"/>
        <c:crosses val="autoZero"/>
        <c:crossBetween val="between"/>
      </c:valAx>
    </c:plotArea>
    <c:legend>
      <c:legendPos val="b"/>
      <c:layout>
        <c:manualLayout>
          <c:xMode val="edge"/>
          <c:yMode val="edge"/>
          <c:x val="0.19000071581961345"/>
          <c:y val="0.91841477598208565"/>
          <c:w val="0.47898234311620141"/>
          <c:h val="7.3721572549526479E-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5.9220066756686618E-2"/>
          <c:w val="0.8369621304057423"/>
          <c:h val="0.93778913736349412"/>
        </c:manualLayout>
      </c:layout>
      <c:barChart>
        <c:barDir val="bar"/>
        <c:grouping val="stacked"/>
        <c:varyColors val="0"/>
        <c:ser>
          <c:idx val="0"/>
          <c:order val="0"/>
          <c:tx>
            <c:strRef>
              <c:f>Sheet1!$B$1</c:f>
              <c:strCache>
                <c:ptCount val="1"/>
                <c:pt idx="0">
                  <c:v>A</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c:v>
                </c:pt>
                <c:pt idx="2">
                  <c:v>Intercepts</c:v>
                </c:pt>
                <c:pt idx="4">
                  <c:v>SoundWaves</c:v>
                </c:pt>
                <c:pt idx="5">
                  <c:v>Intercepts</c:v>
                </c:pt>
              </c:strCache>
            </c:strRef>
          </c:cat>
          <c:val>
            <c:numRef>
              <c:f>Sheet1!$B$2:$B$7</c:f>
              <c:numCache>
                <c:formatCode>###0%</c:formatCode>
                <c:ptCount val="6"/>
                <c:pt idx="1">
                  <c:v>0.33633306017282066</c:v>
                </c:pt>
                <c:pt idx="2">
                  <c:v>0.60117992910815465</c:v>
                </c:pt>
                <c:pt idx="4">
                  <c:v>0.37532999818264906</c:v>
                </c:pt>
                <c:pt idx="5">
                  <c:v>0.56974119282202051</c:v>
                </c:pt>
              </c:numCache>
            </c:numRef>
          </c:val>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1">
                  <c:v>SoundWaves</c:v>
                </c:pt>
                <c:pt idx="2">
                  <c:v>Intercepts</c:v>
                </c:pt>
                <c:pt idx="4">
                  <c:v>SoundWaves</c:v>
                </c:pt>
                <c:pt idx="5">
                  <c:v>Intercepts</c:v>
                </c:pt>
              </c:strCache>
            </c:strRef>
          </c:cat>
          <c:val>
            <c:numRef>
              <c:f>Sheet1!$C$2:$C$7</c:f>
              <c:numCache>
                <c:formatCode>General</c:formatCode>
                <c:ptCount val="6"/>
              </c:numCache>
            </c:numRef>
          </c:val>
        </c:ser>
        <c:ser>
          <c:idx val="2"/>
          <c:order val="2"/>
          <c:tx>
            <c:strRef>
              <c:f>Sheet1!$D$1</c:f>
              <c:strCache>
                <c:ptCount val="1"/>
                <c:pt idx="0">
                  <c:v>B</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c:v>
                </c:pt>
                <c:pt idx="2">
                  <c:v>Intercepts</c:v>
                </c:pt>
                <c:pt idx="4">
                  <c:v>SoundWaves</c:v>
                </c:pt>
                <c:pt idx="5">
                  <c:v>Intercepts</c:v>
                </c:pt>
              </c:strCache>
            </c:strRef>
          </c:cat>
          <c:val>
            <c:numRef>
              <c:f>Sheet1!$D$2:$D$7</c:f>
              <c:numCache>
                <c:formatCode>###0%</c:formatCode>
                <c:ptCount val="6"/>
                <c:pt idx="1">
                  <c:v>0.42758618706729573</c:v>
                </c:pt>
                <c:pt idx="2">
                  <c:v>0.28538275027915128</c:v>
                </c:pt>
                <c:pt idx="4">
                  <c:v>0.33510449308039925</c:v>
                </c:pt>
                <c:pt idx="5">
                  <c:v>0.2812895511910109</c:v>
                </c:pt>
              </c:numCache>
            </c:numRef>
          </c:val>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1">
                  <c:v>SoundWaves</c:v>
                </c:pt>
                <c:pt idx="2">
                  <c:v>Intercepts</c:v>
                </c:pt>
                <c:pt idx="4">
                  <c:v>SoundWaves</c:v>
                </c:pt>
                <c:pt idx="5">
                  <c:v>Intercepts</c:v>
                </c:pt>
              </c:strCache>
            </c:strRef>
          </c:cat>
          <c:val>
            <c:numRef>
              <c:f>Sheet1!$E$2:$E$7</c:f>
              <c:numCache>
                <c:formatCode>General</c:formatCode>
                <c:ptCount val="6"/>
              </c:numCache>
            </c:numRef>
          </c:val>
        </c:ser>
        <c:ser>
          <c:idx val="4"/>
          <c:order val="4"/>
          <c:tx>
            <c:strRef>
              <c:f>Sheet1!$F$1</c:f>
              <c:strCache>
                <c:ptCount val="1"/>
                <c:pt idx="0">
                  <c:v>C or lower</c:v>
                </c:pt>
              </c:strCache>
            </c:strRef>
          </c:tx>
          <c:spPr>
            <a:solidFill>
              <a:schemeClr val="accent5"/>
            </a:solidFill>
          </c:spPr>
          <c:invertIfNegative val="0"/>
          <c:dLbls>
            <c:spPr>
              <a:noFill/>
              <a:ln>
                <a:noFill/>
              </a:ln>
              <a:effectLst/>
            </c:spPr>
            <c:txPr>
              <a:bodyPr/>
              <a:lstStyle/>
              <a:p>
                <a:pPr>
                  <a:defRPr sz="20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1">
                  <c:v>SoundWaves</c:v>
                </c:pt>
                <c:pt idx="2">
                  <c:v>Intercepts</c:v>
                </c:pt>
                <c:pt idx="4">
                  <c:v>SoundWaves</c:v>
                </c:pt>
                <c:pt idx="5">
                  <c:v>Intercepts</c:v>
                </c:pt>
              </c:strCache>
            </c:strRef>
          </c:cat>
          <c:val>
            <c:numRef>
              <c:f>Sheet1!$F$2:$F$7</c:f>
              <c:numCache>
                <c:formatCode>###0%</c:formatCode>
                <c:ptCount val="6"/>
                <c:pt idx="1">
                  <c:v>0.23608075275988374</c:v>
                </c:pt>
                <c:pt idx="2">
                  <c:v>0.11343732061269948</c:v>
                </c:pt>
                <c:pt idx="4">
                  <c:v>0.28956550873695147</c:v>
                </c:pt>
                <c:pt idx="5">
                  <c:v>0.14896925598697469</c:v>
                </c:pt>
              </c:numCache>
            </c:numRef>
          </c:val>
        </c:ser>
        <c:dLbls>
          <c:showLegendKey val="0"/>
          <c:showVal val="0"/>
          <c:showCatName val="0"/>
          <c:showSerName val="0"/>
          <c:showPercent val="0"/>
          <c:showBubbleSize val="0"/>
        </c:dLbls>
        <c:gapWidth val="18"/>
        <c:overlap val="100"/>
        <c:axId val="137044352"/>
        <c:axId val="137045888"/>
      </c:barChart>
      <c:catAx>
        <c:axId val="137044352"/>
        <c:scaling>
          <c:orientation val="maxMin"/>
        </c:scaling>
        <c:delete val="0"/>
        <c:axPos val="l"/>
        <c:numFmt formatCode="General" sourceLinked="1"/>
        <c:majorTickMark val="out"/>
        <c:minorTickMark val="none"/>
        <c:tickLblPos val="nextTo"/>
        <c:txPr>
          <a:bodyPr/>
          <a:lstStyle/>
          <a:p>
            <a:pPr>
              <a:defRPr sz="1600"/>
            </a:pPr>
            <a:endParaRPr lang="en-US"/>
          </a:p>
        </c:txPr>
        <c:crossAx val="137045888"/>
        <c:crosses val="autoZero"/>
        <c:auto val="1"/>
        <c:lblAlgn val="ctr"/>
        <c:lblOffset val="100"/>
        <c:noMultiLvlLbl val="0"/>
      </c:catAx>
      <c:valAx>
        <c:axId val="137045888"/>
        <c:scaling>
          <c:orientation val="minMax"/>
          <c:max val="1.1000000000000001"/>
          <c:min val="0"/>
        </c:scaling>
        <c:delete val="1"/>
        <c:axPos val="t"/>
        <c:numFmt formatCode="###0%" sourceLinked="1"/>
        <c:majorTickMark val="out"/>
        <c:minorTickMark val="none"/>
        <c:tickLblPos val="nextTo"/>
        <c:crossAx val="137044352"/>
        <c:crosses val="autoZero"/>
        <c:crossBetween val="between"/>
      </c:valAx>
      <c:spPr>
        <a:noFill/>
        <a:ln w="25400">
          <a:noFill/>
        </a:ln>
      </c:spPr>
    </c:plotArea>
    <c:legend>
      <c:legendPos val="t"/>
      <c:legendEntry>
        <c:idx val="1"/>
        <c:delete val="1"/>
      </c:legendEntry>
      <c:legendEntry>
        <c:idx val="3"/>
        <c:delete val="1"/>
      </c:legendEntry>
      <c:layout>
        <c:manualLayout>
          <c:xMode val="edge"/>
          <c:yMode val="edge"/>
          <c:x val="0.28414025531754766"/>
          <c:y val="0"/>
          <c:w val="0.5407397999981185"/>
          <c:h val="7.5768886410488151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0.37196464738418017"/>
          <c:w val="0.8369621304057423"/>
          <c:h val="0.62504435628583577"/>
        </c:manualLayout>
      </c:layout>
      <c:barChart>
        <c:barDir val="bar"/>
        <c:grouping val="stacked"/>
        <c:varyColors val="0"/>
        <c:ser>
          <c:idx val="0"/>
          <c:order val="0"/>
          <c:tx>
            <c:strRef>
              <c:f>Sheet1!$B$1</c:f>
              <c:strCache>
                <c:ptCount val="1"/>
                <c:pt idx="0">
                  <c:v>No concerns</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Sheet1!$B$2:$B$4</c:f>
              <c:numCache>
                <c:formatCode>###0%</c:formatCode>
                <c:ptCount val="2"/>
                <c:pt idx="0">
                  <c:v>0.51821431401621143</c:v>
                </c:pt>
                <c:pt idx="1">
                  <c:v>0.73812986323653362</c:v>
                </c:pt>
              </c:numCache>
            </c:numRef>
          </c:val>
        </c:ser>
        <c:ser>
          <c:idx val="2"/>
          <c:order val="1"/>
          <c:tx>
            <c:strRef>
              <c:f>Sheet1!$D$1</c:f>
              <c:strCache>
                <c:ptCount val="1"/>
                <c:pt idx="0">
                  <c:v>Occasional concerns/DK</c:v>
                </c:pt>
              </c:strCache>
            </c:strRef>
          </c:tx>
          <c:spPr>
            <a:solidFill>
              <a:schemeClr val="accent4"/>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Sheet1!$D$2:$D$4</c:f>
              <c:numCache>
                <c:formatCode>###0%</c:formatCode>
                <c:ptCount val="2"/>
                <c:pt idx="0">
                  <c:v>0.43280326550494264</c:v>
                </c:pt>
                <c:pt idx="1">
                  <c:v>0.22510067896910196</c:v>
                </c:pt>
              </c:numCache>
            </c:numRef>
          </c:val>
        </c:ser>
        <c:ser>
          <c:idx val="3"/>
          <c:order val="2"/>
          <c:tx>
            <c:strRef>
              <c:f>Sheet1!$C$1</c:f>
              <c:strCache>
                <c:ptCount val="1"/>
                <c:pt idx="0">
                  <c:v>Column3</c:v>
                </c:pt>
              </c:strCache>
            </c:strRef>
          </c:tx>
          <c:invertIfNegative val="0"/>
          <c:cat>
            <c:strRef>
              <c:f>Sheet1!$A$2:$A$4</c:f>
              <c:strCache>
                <c:ptCount val="2"/>
                <c:pt idx="0">
                  <c:v>SoundWaves</c:v>
                </c:pt>
                <c:pt idx="1">
                  <c:v>Intercepts</c:v>
                </c:pt>
              </c:strCache>
            </c:strRef>
          </c:cat>
          <c:val>
            <c:numRef>
              <c:f>Sheet1!$C$2:$C$4</c:f>
              <c:numCache>
                <c:formatCode>General</c:formatCode>
                <c:ptCount val="2"/>
              </c:numCache>
            </c:numRef>
          </c:val>
        </c:ser>
        <c:ser>
          <c:idx val="4"/>
          <c:order val="3"/>
          <c:tx>
            <c:strRef>
              <c:f>Sheet1!$F$1</c:f>
              <c:strCache>
                <c:ptCount val="1"/>
                <c:pt idx="0">
                  <c:v>Regularly concerned</c:v>
                </c:pt>
              </c:strCache>
            </c:strRef>
          </c:tx>
          <c:spPr>
            <a:solidFill>
              <a:schemeClr val="accent5"/>
            </a:solidFill>
          </c:spPr>
          <c:invertIfNegative val="0"/>
          <c:dLbls>
            <c:spPr>
              <a:noFill/>
              <a:ln>
                <a:noFill/>
              </a:ln>
              <a:effectLst/>
            </c:spPr>
            <c:txPr>
              <a:bodyPr/>
              <a:lstStyle/>
              <a:p>
                <a:pPr>
                  <a:defRPr sz="20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Sheet1!$F$2:$F$4</c:f>
              <c:numCache>
                <c:formatCode>###0%</c:formatCode>
                <c:ptCount val="2"/>
                <c:pt idx="0">
                  <c:v>4.8982420478846309E-2</c:v>
                </c:pt>
                <c:pt idx="1">
                  <c:v>3.6769457794368965E-2</c:v>
                </c:pt>
              </c:numCache>
            </c:numRef>
          </c:val>
        </c:ser>
        <c:dLbls>
          <c:showLegendKey val="0"/>
          <c:showVal val="0"/>
          <c:showCatName val="0"/>
          <c:showSerName val="0"/>
          <c:showPercent val="0"/>
          <c:showBubbleSize val="0"/>
        </c:dLbls>
        <c:gapWidth val="18"/>
        <c:overlap val="100"/>
        <c:axId val="52652672"/>
        <c:axId val="53011200"/>
      </c:barChart>
      <c:catAx>
        <c:axId val="52652672"/>
        <c:scaling>
          <c:orientation val="maxMin"/>
        </c:scaling>
        <c:delete val="0"/>
        <c:axPos val="l"/>
        <c:numFmt formatCode="General" sourceLinked="1"/>
        <c:majorTickMark val="out"/>
        <c:minorTickMark val="none"/>
        <c:tickLblPos val="nextTo"/>
        <c:txPr>
          <a:bodyPr/>
          <a:lstStyle/>
          <a:p>
            <a:pPr>
              <a:defRPr sz="1600"/>
            </a:pPr>
            <a:endParaRPr lang="en-US"/>
          </a:p>
        </c:txPr>
        <c:crossAx val="53011200"/>
        <c:crosses val="autoZero"/>
        <c:auto val="1"/>
        <c:lblAlgn val="ctr"/>
        <c:lblOffset val="100"/>
        <c:noMultiLvlLbl val="0"/>
      </c:catAx>
      <c:valAx>
        <c:axId val="53011200"/>
        <c:scaling>
          <c:orientation val="minMax"/>
          <c:max val="1.1000000000000001"/>
          <c:min val="0"/>
        </c:scaling>
        <c:delete val="1"/>
        <c:axPos val="t"/>
        <c:numFmt formatCode="###0%" sourceLinked="1"/>
        <c:majorTickMark val="out"/>
        <c:minorTickMark val="none"/>
        <c:tickLblPos val="nextTo"/>
        <c:crossAx val="52652672"/>
        <c:crosses val="autoZero"/>
        <c:crossBetween val="between"/>
      </c:valAx>
      <c:spPr>
        <a:noFill/>
        <a:ln w="25400">
          <a:noFill/>
        </a:ln>
      </c:spPr>
    </c:plotArea>
    <c:legend>
      <c:legendPos val="t"/>
      <c:legendEntry>
        <c:idx val="2"/>
        <c:delete val="1"/>
      </c:legendEntry>
      <c:layout>
        <c:manualLayout>
          <c:xMode val="edge"/>
          <c:yMode val="edge"/>
          <c:x val="0.14934289127837516"/>
          <c:y val="0"/>
          <c:w val="0.83273596176821985"/>
          <c:h val="0.12062971892392402"/>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7953242667230127"/>
          <c:y val="0.37196464738418017"/>
          <c:w val="0.8204675733276986"/>
          <c:h val="0.62504435628583577"/>
        </c:manualLayout>
      </c:layout>
      <c:barChart>
        <c:barDir val="bar"/>
        <c:grouping val="stacked"/>
        <c:varyColors val="0"/>
        <c:ser>
          <c:idx val="0"/>
          <c:order val="0"/>
          <c:tx>
            <c:strRef>
              <c:f>Sheet1!$B$1</c:f>
              <c:strCache>
                <c:ptCount val="1"/>
                <c:pt idx="0">
                  <c:v>Very safe</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Sheet1!$B$2:$B$4</c:f>
              <c:numCache>
                <c:formatCode>###0%</c:formatCode>
                <c:ptCount val="2"/>
                <c:pt idx="0">
                  <c:v>0.54638901118831595</c:v>
                </c:pt>
                <c:pt idx="1">
                  <c:v>0.77154294955490343</c:v>
                </c:pt>
              </c:numCache>
            </c:numRef>
          </c:val>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2"/>
                <c:pt idx="0">
                  <c:v>SoundWaves</c:v>
                </c:pt>
                <c:pt idx="1">
                  <c:v>Intercepts</c:v>
                </c:pt>
              </c:strCache>
            </c:strRef>
          </c:cat>
          <c:val>
            <c:numRef>
              <c:f>Sheet1!$C$2:$C$4</c:f>
              <c:numCache>
                <c:formatCode>General</c:formatCode>
                <c:ptCount val="2"/>
              </c:numCache>
            </c:numRef>
          </c:val>
        </c:ser>
        <c:ser>
          <c:idx val="2"/>
          <c:order val="2"/>
          <c:tx>
            <c:strRef>
              <c:f>Sheet1!$D$1</c:f>
              <c:strCache>
                <c:ptCount val="1"/>
                <c:pt idx="0">
                  <c:v>Mostly safe</c:v>
                </c:pt>
              </c:strCache>
            </c:strRef>
          </c:tx>
          <c:spPr>
            <a:solidFill>
              <a:schemeClr val="accent4"/>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Sheet1!$D$2:$D$4</c:f>
              <c:numCache>
                <c:formatCode>###0%</c:formatCode>
                <c:ptCount val="2"/>
                <c:pt idx="0">
                  <c:v>0.42721634141924769</c:v>
                </c:pt>
                <c:pt idx="1">
                  <c:v>0.21715140489183388</c:v>
                </c:pt>
              </c:numCache>
            </c:numRef>
          </c:val>
        </c:ser>
        <c:ser>
          <c:idx val="3"/>
          <c:order val="3"/>
          <c:tx>
            <c:strRef>
              <c:f>Sheet1!$E$1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2"/>
                <c:pt idx="0">
                  <c:v>SoundWaves</c:v>
                </c:pt>
                <c:pt idx="1">
                  <c:v>Intercepts</c:v>
                </c:pt>
              </c:strCache>
            </c:strRef>
          </c:cat>
          <c:val>
            <c:numRef>
              <c:f>Sheet1!$E$2:$E$4</c:f>
              <c:numCache>
                <c:formatCode>General</c:formatCode>
                <c:ptCount val="2"/>
              </c:numCache>
            </c:numRef>
          </c:val>
        </c:ser>
        <c:ser>
          <c:idx val="4"/>
          <c:order val="4"/>
          <c:tx>
            <c:strRef>
              <c:f>Sheet1!$F$1</c:f>
              <c:strCache>
                <c:ptCount val="1"/>
                <c:pt idx="0">
                  <c:v>Unsafe/DK</c:v>
                </c:pt>
              </c:strCache>
            </c:strRef>
          </c:tx>
          <c:spPr>
            <a:solidFill>
              <a:schemeClr val="accent5"/>
            </a:solidFill>
          </c:spPr>
          <c:invertIfNegative val="0"/>
          <c:dLbls>
            <c:spPr>
              <a:noFill/>
              <a:ln>
                <a:noFill/>
              </a:ln>
              <a:effectLst/>
            </c:spPr>
            <c:txPr>
              <a:bodyPr/>
              <a:lstStyle/>
              <a:p>
                <a:pPr>
                  <a:defRPr sz="20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2"/>
                <c:pt idx="0">
                  <c:v>SoundWaves</c:v>
                </c:pt>
                <c:pt idx="1">
                  <c:v>Intercepts</c:v>
                </c:pt>
              </c:strCache>
            </c:strRef>
          </c:cat>
          <c:val>
            <c:numRef>
              <c:f>Sheet1!$F$2:$F$4</c:f>
              <c:numCache>
                <c:formatCode>###0%</c:formatCode>
                <c:ptCount val="2"/>
                <c:pt idx="0">
                  <c:v>2.639464739243659E-2</c:v>
                </c:pt>
                <c:pt idx="1">
                  <c:v>1.1305645553267787E-2</c:v>
                </c:pt>
              </c:numCache>
            </c:numRef>
          </c:val>
        </c:ser>
        <c:dLbls>
          <c:showLegendKey val="0"/>
          <c:showVal val="0"/>
          <c:showCatName val="0"/>
          <c:showSerName val="0"/>
          <c:showPercent val="0"/>
          <c:showBubbleSize val="0"/>
        </c:dLbls>
        <c:gapWidth val="18"/>
        <c:overlap val="100"/>
        <c:axId val="139361280"/>
        <c:axId val="139703424"/>
      </c:barChart>
      <c:catAx>
        <c:axId val="139361280"/>
        <c:scaling>
          <c:orientation val="maxMin"/>
        </c:scaling>
        <c:delete val="0"/>
        <c:axPos val="l"/>
        <c:numFmt formatCode="General" sourceLinked="1"/>
        <c:majorTickMark val="out"/>
        <c:minorTickMark val="none"/>
        <c:tickLblPos val="nextTo"/>
        <c:txPr>
          <a:bodyPr/>
          <a:lstStyle/>
          <a:p>
            <a:pPr>
              <a:defRPr sz="1600"/>
            </a:pPr>
            <a:endParaRPr lang="en-US"/>
          </a:p>
        </c:txPr>
        <c:crossAx val="139703424"/>
        <c:crosses val="autoZero"/>
        <c:auto val="1"/>
        <c:lblAlgn val="ctr"/>
        <c:lblOffset val="100"/>
        <c:noMultiLvlLbl val="0"/>
      </c:catAx>
      <c:valAx>
        <c:axId val="139703424"/>
        <c:scaling>
          <c:orientation val="minMax"/>
          <c:max val="1.1000000000000001"/>
          <c:min val="0"/>
        </c:scaling>
        <c:delete val="1"/>
        <c:axPos val="t"/>
        <c:numFmt formatCode="###0%" sourceLinked="1"/>
        <c:majorTickMark val="out"/>
        <c:minorTickMark val="none"/>
        <c:tickLblPos val="nextTo"/>
        <c:crossAx val="139361280"/>
        <c:crosses val="autoZero"/>
        <c:crossBetween val="between"/>
      </c:valAx>
      <c:spPr>
        <a:noFill/>
        <a:ln w="25400">
          <a:noFill/>
        </a:ln>
      </c:spPr>
    </c:plotArea>
    <c:legend>
      <c:legendPos val="t"/>
      <c:legendEntry>
        <c:idx val="1"/>
        <c:delete val="1"/>
      </c:legendEntry>
      <c:legendEntry>
        <c:idx val="3"/>
        <c:delete val="1"/>
      </c:legendEntry>
      <c:layout>
        <c:manualLayout>
          <c:xMode val="edge"/>
          <c:yMode val="edge"/>
          <c:x val="0.12096774193548387"/>
          <c:y val="0"/>
          <c:w val="0.83273596176821985"/>
          <c:h val="0.12062971892392402"/>
        </c:manualLayout>
      </c:layout>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30378695942577"/>
          <c:y val="0.10689858287244022"/>
          <c:w val="0.8369621304057423"/>
          <c:h val="0.89310141712755975"/>
        </c:manualLayout>
      </c:layout>
      <c:barChart>
        <c:barDir val="bar"/>
        <c:grouping val="stacked"/>
        <c:varyColors val="0"/>
        <c:ser>
          <c:idx val="0"/>
          <c:order val="0"/>
          <c:tx>
            <c:strRef>
              <c:f>Sheet1!$B$1</c:f>
              <c:strCache>
                <c:ptCount val="1"/>
                <c:pt idx="0">
                  <c:v>Strongly Favor</c:v>
                </c:pt>
              </c:strCache>
            </c:strRef>
          </c:tx>
          <c:spPr>
            <a:solidFill>
              <a:schemeClr val="accent1"/>
            </a:solidFill>
          </c:spPr>
          <c:invertIfNegative val="0"/>
          <c:dLbls>
            <c:spPr>
              <a:noFill/>
              <a:ln>
                <a:noFill/>
              </a:ln>
              <a:effectLst/>
            </c:spPr>
            <c:txPr>
              <a:bodyPr/>
              <a:lstStyle/>
              <a:p>
                <a:pPr>
                  <a:defRPr sz="20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SoundWaves</c:v>
                </c:pt>
                <c:pt idx="1">
                  <c:v>Intercepts</c:v>
                </c:pt>
              </c:strCache>
            </c:strRef>
          </c:cat>
          <c:val>
            <c:numRef>
              <c:f>Sheet1!$B$2:$B$3</c:f>
              <c:numCache>
                <c:formatCode>###0%</c:formatCode>
                <c:ptCount val="2"/>
                <c:pt idx="0">
                  <c:v>0.49311576693848297</c:v>
                </c:pt>
                <c:pt idx="1">
                  <c:v>0.40896399842966447</c:v>
                </c:pt>
              </c:numCache>
            </c:numRef>
          </c:val>
        </c:ser>
        <c:ser>
          <c:idx val="1"/>
          <c:order val="1"/>
          <c:tx>
            <c:strRef>
              <c:f>Sheet1!$C$1</c:f>
              <c:strCache>
                <c:ptCount val="1"/>
                <c:pt idx="0">
                  <c:v> </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SoundWaves</c:v>
                </c:pt>
                <c:pt idx="1">
                  <c:v>Intercepts</c:v>
                </c:pt>
              </c:strCache>
            </c:strRef>
          </c:cat>
          <c:val>
            <c:numRef>
              <c:f>Sheet1!$C$2:$C$3</c:f>
              <c:numCache>
                <c:formatCode>General</c:formatCode>
                <c:ptCount val="2"/>
              </c:numCache>
            </c:numRef>
          </c:val>
        </c:ser>
        <c:ser>
          <c:idx val="2"/>
          <c:order val="2"/>
          <c:tx>
            <c:strRef>
              <c:f>Sheet1!$D$1</c:f>
              <c:strCache>
                <c:ptCount val="1"/>
                <c:pt idx="0">
                  <c:v>Somewhat Favor</c:v>
                </c:pt>
              </c:strCache>
            </c:strRef>
          </c:tx>
          <c:spPr>
            <a:solidFill>
              <a:schemeClr val="accent2"/>
            </a:solidFill>
            <a:ln w="17145" cap="flat" cmpd="sng" algn="ctr">
              <a:noFill/>
              <a:prstDash val="solid"/>
            </a:ln>
            <a:effectLst/>
          </c:spPr>
          <c:invertIfNegative val="0"/>
          <c:dLbls>
            <c:spPr>
              <a:noFill/>
              <a:ln>
                <a:noFill/>
              </a:ln>
              <a:effectLst/>
            </c:spPr>
            <c:txPr>
              <a:bodyPr/>
              <a:lstStyle/>
              <a:p>
                <a:pPr>
                  <a:defRPr sz="20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SoundWaves</c:v>
                </c:pt>
                <c:pt idx="1">
                  <c:v>Intercepts</c:v>
                </c:pt>
              </c:strCache>
            </c:strRef>
          </c:cat>
          <c:val>
            <c:numRef>
              <c:f>Sheet1!$D$2:$D$3</c:f>
              <c:numCache>
                <c:formatCode>###0%</c:formatCode>
                <c:ptCount val="2"/>
                <c:pt idx="0">
                  <c:v>0.34728271780844727</c:v>
                </c:pt>
                <c:pt idx="1">
                  <c:v>0.32324765783382425</c:v>
                </c:pt>
              </c:numCache>
            </c:numRef>
          </c:val>
        </c:ser>
        <c:ser>
          <c:idx val="3"/>
          <c:order val="3"/>
          <c:tx>
            <c:strRef>
              <c:f>Sheet1!$E$1</c:f>
              <c:strCache>
                <c:ptCount val="1"/>
                <c:pt idx="0">
                  <c:v>DK</c:v>
                </c:pt>
              </c:strCache>
            </c:strRef>
          </c:tx>
          <c:spPr>
            <a:solidFill>
              <a:schemeClr val="bg1">
                <a:lumMod val="75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SoundWaves</c:v>
                </c:pt>
                <c:pt idx="1">
                  <c:v>Intercepts</c:v>
                </c:pt>
              </c:strCache>
            </c:strRef>
          </c:cat>
          <c:val>
            <c:numRef>
              <c:f>Sheet1!$E$2:$E$3</c:f>
              <c:numCache>
                <c:formatCode>###0%</c:formatCode>
                <c:ptCount val="2"/>
                <c:pt idx="0">
                  <c:v>5.8855641283891515E-2</c:v>
                </c:pt>
                <c:pt idx="1">
                  <c:v>0.15529626332589624</c:v>
                </c:pt>
              </c:numCache>
            </c:numRef>
          </c:val>
        </c:ser>
        <c:ser>
          <c:idx val="4"/>
          <c:order val="4"/>
          <c:tx>
            <c:strRef>
              <c:f>Sheet1!$F$1</c:f>
              <c:strCache>
                <c:ptCount val="1"/>
                <c:pt idx="0">
                  <c:v>Oppose</c:v>
                </c:pt>
              </c:strCache>
            </c:strRef>
          </c:tx>
          <c:spPr>
            <a:solidFill>
              <a:schemeClr val="accent5"/>
            </a:solidFill>
          </c:spPr>
          <c:invertIfNegative val="0"/>
          <c:dLbls>
            <c:spPr>
              <a:noFill/>
              <a:ln>
                <a:noFill/>
              </a:ln>
              <a:effectLst/>
            </c:spPr>
            <c:txPr>
              <a:bodyPr/>
              <a:lstStyle/>
              <a:p>
                <a:pPr>
                  <a:defRPr sz="20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SoundWaves</c:v>
                </c:pt>
                <c:pt idx="1">
                  <c:v>Intercepts</c:v>
                </c:pt>
              </c:strCache>
            </c:strRef>
          </c:cat>
          <c:val>
            <c:numRef>
              <c:f>Sheet1!$F$2:$F$3</c:f>
              <c:numCache>
                <c:formatCode>###0%</c:formatCode>
                <c:ptCount val="2"/>
                <c:pt idx="0">
                  <c:v>0.10074587396917824</c:v>
                </c:pt>
                <c:pt idx="1">
                  <c:v>0.11249208041062309</c:v>
                </c:pt>
              </c:numCache>
            </c:numRef>
          </c:val>
        </c:ser>
        <c:ser>
          <c:idx val="5"/>
          <c:order val="5"/>
          <c:tx>
            <c:strRef>
              <c:f>Sheet1!$G$1</c:f>
              <c:strCache>
                <c:ptCount val="1"/>
                <c:pt idx="0">
                  <c:v>Total Favor</c:v>
                </c:pt>
              </c:strCache>
            </c:strRef>
          </c:tx>
          <c:spPr>
            <a:noFill/>
            <a:ln>
              <a:noFill/>
            </a:ln>
          </c:spPr>
          <c:invertIfNegative val="0"/>
          <c:dLbls>
            <c:spPr>
              <a:noFill/>
              <a:ln>
                <a:noFill/>
              </a:ln>
              <a:effectLst/>
            </c:spPr>
            <c:txPr>
              <a:bodyPr/>
              <a:lstStyle/>
              <a:p>
                <a:pPr>
                  <a:defRPr sz="2000" b="1" i="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SoundWaves</c:v>
                </c:pt>
                <c:pt idx="1">
                  <c:v>Intercepts</c:v>
                </c:pt>
              </c:strCache>
            </c:strRef>
          </c:cat>
          <c:val>
            <c:numRef>
              <c:f>Sheet1!$G$2:$G$3</c:f>
              <c:numCache>
                <c:formatCode>0%</c:formatCode>
                <c:ptCount val="2"/>
                <c:pt idx="0">
                  <c:v>0.84039848474693024</c:v>
                </c:pt>
                <c:pt idx="1">
                  <c:v>0.73221165626348872</c:v>
                </c:pt>
              </c:numCache>
            </c:numRef>
          </c:val>
        </c:ser>
        <c:dLbls>
          <c:showLegendKey val="0"/>
          <c:showVal val="0"/>
          <c:showCatName val="0"/>
          <c:showSerName val="0"/>
          <c:showPercent val="0"/>
          <c:showBubbleSize val="0"/>
        </c:dLbls>
        <c:gapWidth val="18"/>
        <c:overlap val="100"/>
        <c:axId val="2892928"/>
        <c:axId val="2894464"/>
      </c:barChart>
      <c:catAx>
        <c:axId val="2892928"/>
        <c:scaling>
          <c:orientation val="maxMin"/>
        </c:scaling>
        <c:delete val="0"/>
        <c:axPos val="l"/>
        <c:numFmt formatCode="General" sourceLinked="1"/>
        <c:majorTickMark val="out"/>
        <c:minorTickMark val="none"/>
        <c:tickLblPos val="nextTo"/>
        <c:txPr>
          <a:bodyPr/>
          <a:lstStyle/>
          <a:p>
            <a:pPr>
              <a:defRPr sz="1600"/>
            </a:pPr>
            <a:endParaRPr lang="en-US"/>
          </a:p>
        </c:txPr>
        <c:crossAx val="2894464"/>
        <c:crosses val="autoZero"/>
        <c:auto val="1"/>
        <c:lblAlgn val="ctr"/>
        <c:lblOffset val="100"/>
        <c:noMultiLvlLbl val="0"/>
      </c:catAx>
      <c:valAx>
        <c:axId val="2894464"/>
        <c:scaling>
          <c:orientation val="minMax"/>
          <c:max val="1.1000000000000001"/>
          <c:min val="0"/>
        </c:scaling>
        <c:delete val="1"/>
        <c:axPos val="t"/>
        <c:numFmt formatCode="###0%" sourceLinked="1"/>
        <c:majorTickMark val="out"/>
        <c:minorTickMark val="none"/>
        <c:tickLblPos val="nextTo"/>
        <c:crossAx val="2892928"/>
        <c:crosses val="autoZero"/>
        <c:crossBetween val="between"/>
      </c:valAx>
      <c:spPr>
        <a:noFill/>
        <a:ln w="25400">
          <a:noFill/>
        </a:ln>
      </c:spPr>
    </c:plotArea>
    <c:legend>
      <c:legendPos val="t"/>
      <c:legendEntry>
        <c:idx val="1"/>
        <c:delete val="1"/>
      </c:legendEntry>
      <c:legendEntry>
        <c:idx val="5"/>
        <c:delete val="1"/>
      </c:legendEntry>
      <c:layout>
        <c:manualLayout>
          <c:xMode val="edge"/>
          <c:yMode val="edge"/>
          <c:x val="0.14807982671520897"/>
          <c:y val="1.6593686385424734E-2"/>
          <c:w val="0.72624178026133834"/>
          <c:h val="7.6760172016860237E-2"/>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1.7262555575186646E-3"/>
          <c:w val="1"/>
          <c:h val="0.8885420575055496"/>
        </c:manualLayout>
      </c:layout>
      <c:barChart>
        <c:barDir val="col"/>
        <c:grouping val="clustered"/>
        <c:varyColors val="0"/>
        <c:ser>
          <c:idx val="0"/>
          <c:order val="0"/>
          <c:tx>
            <c:strRef>
              <c:f>Sheet1!$A$2</c:f>
              <c:strCache>
                <c:ptCount val="1"/>
                <c:pt idx="0">
                  <c:v>Online</c:v>
                </c:pt>
              </c:strCache>
            </c:strRef>
          </c:tx>
          <c:spPr>
            <a:solidFill>
              <a:schemeClr val="accent1"/>
            </a:solidFill>
            <a:ln>
              <a:noFill/>
            </a:ln>
            <a:effectLst/>
          </c:spPr>
          <c:invertIfNegative val="0"/>
          <c:dPt>
            <c:idx val="0"/>
            <c:invertIfNegative val="0"/>
            <c:bubble3D val="0"/>
            <c:spPr>
              <a:solidFill>
                <a:schemeClr val="accent1"/>
              </a:solidFill>
              <a:ln w="17145" cap="flat" cmpd="sng" algn="ctr">
                <a:solidFill>
                  <a:schemeClr val="lt1">
                    <a:shade val="95000"/>
                    <a:alpha val="50000"/>
                    <a:satMod val="150000"/>
                  </a:schemeClr>
                </a:solidFill>
                <a:prstDash val="solid"/>
              </a:ln>
              <a:effectLst/>
            </c:spPr>
          </c:dPt>
          <c:dPt>
            <c:idx val="1"/>
            <c:invertIfNegative val="0"/>
            <c:bubble3D val="0"/>
            <c:spPr>
              <a:solidFill>
                <a:schemeClr val="accent1"/>
              </a:solidFill>
              <a:ln w="17145" cap="flat" cmpd="sng" algn="ctr">
                <a:solidFill>
                  <a:schemeClr val="lt1">
                    <a:shade val="95000"/>
                    <a:alpha val="50000"/>
                    <a:satMod val="150000"/>
                  </a:schemeClr>
                </a:solidFill>
                <a:prstDash val="solid"/>
              </a:ln>
              <a:effectLst/>
            </c:spPr>
          </c:dPt>
          <c:dPt>
            <c:idx val="2"/>
            <c:invertIfNegative val="0"/>
            <c:bubble3D val="0"/>
            <c:spPr>
              <a:solidFill>
                <a:schemeClr val="accent1"/>
              </a:solidFill>
              <a:ln w="10795" cap="flat" cmpd="sng" algn="ctr">
                <a:solidFill>
                  <a:schemeClr val="accent6">
                    <a:shade val="50000"/>
                  </a:schemeClr>
                </a:solidFill>
                <a:prstDash val="solid"/>
              </a:ln>
              <a:effectLst/>
            </c:spPr>
          </c:dPt>
          <c:dPt>
            <c:idx val="3"/>
            <c:invertIfNegative val="0"/>
            <c:bubble3D val="0"/>
            <c:spPr>
              <a:solidFill>
                <a:schemeClr val="accent1"/>
              </a:solidFill>
              <a:ln w="17145" cap="flat" cmpd="sng" algn="ctr">
                <a:solidFill>
                  <a:schemeClr val="lt1">
                    <a:shade val="95000"/>
                    <a:alpha val="50000"/>
                    <a:satMod val="150000"/>
                  </a:schemeClr>
                </a:solidFill>
                <a:prstDash val="solid"/>
              </a:ln>
              <a:effectLst/>
            </c:spPr>
          </c:dPt>
          <c:dPt>
            <c:idx val="4"/>
            <c:invertIfNegative val="0"/>
            <c:bubble3D val="0"/>
            <c:spPr>
              <a:solidFill>
                <a:schemeClr val="accent1"/>
              </a:solidFill>
              <a:ln w="17145" cap="flat" cmpd="sng" algn="ctr">
                <a:solidFill>
                  <a:schemeClr val="lt1">
                    <a:shade val="95000"/>
                    <a:alpha val="50000"/>
                    <a:satMod val="150000"/>
                  </a:schemeClr>
                </a:solidFill>
                <a:prstDash val="solid"/>
              </a:ln>
              <a:effectLst/>
            </c:spPr>
          </c:dPt>
          <c:dPt>
            <c:idx val="5"/>
            <c:invertIfNegative val="0"/>
            <c:bubble3D val="0"/>
            <c:spPr>
              <a:solidFill>
                <a:schemeClr val="accent1"/>
              </a:solidFill>
              <a:ln w="17145" cap="flat" cmpd="sng" algn="ctr">
                <a:solidFill>
                  <a:schemeClr val="lt1">
                    <a:shade val="95000"/>
                    <a:alpha val="50000"/>
                    <a:satMod val="150000"/>
                  </a:schemeClr>
                </a:solidFill>
                <a:prstDash val="solid"/>
              </a:ln>
              <a:effectLst/>
            </c:spPr>
          </c:dPt>
          <c:dLbls>
            <c:spPr>
              <a:noFill/>
              <a:ln>
                <a:noFill/>
              </a:ln>
              <a:effectLst/>
            </c:spPr>
            <c:txPr>
              <a:bodyPr/>
              <a:lstStyle/>
              <a:p>
                <a:pPr>
                  <a:defRPr sz="1600" b="0"/>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Sheet1!$B$1:$C$1</c:f>
              <c:strCache>
                <c:ptCount val="2"/>
                <c:pt idx="0">
                  <c:v>SoundWaves</c:v>
                </c:pt>
                <c:pt idx="1">
                  <c:v>Intercepts</c:v>
                </c:pt>
              </c:strCache>
            </c:strRef>
          </c:cat>
          <c:val>
            <c:numRef>
              <c:f>Sheet1!$B$2:$C$2</c:f>
              <c:numCache>
                <c:formatCode>0%</c:formatCode>
                <c:ptCount val="2"/>
                <c:pt idx="0">
                  <c:v>0.84</c:v>
                </c:pt>
                <c:pt idx="1">
                  <c:v>0.56999999999999995</c:v>
                </c:pt>
              </c:numCache>
            </c:numRef>
          </c:val>
        </c:ser>
        <c:ser>
          <c:idx val="1"/>
          <c:order val="1"/>
          <c:tx>
            <c:strRef>
              <c:f>Sheet1!$A$3</c:f>
              <c:strCache>
                <c:ptCount val="1"/>
                <c:pt idx="0">
                  <c:v>On board/At station</c:v>
                </c:pt>
              </c:strCache>
            </c:strRef>
          </c:tx>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Sheet1!$B$1:$C$1</c:f>
              <c:strCache>
                <c:ptCount val="2"/>
                <c:pt idx="0">
                  <c:v>SoundWaves</c:v>
                </c:pt>
                <c:pt idx="1">
                  <c:v>Intercepts</c:v>
                </c:pt>
              </c:strCache>
            </c:strRef>
          </c:cat>
          <c:val>
            <c:numRef>
              <c:f>Sheet1!$B$3:$C$3</c:f>
              <c:numCache>
                <c:formatCode>0%</c:formatCode>
                <c:ptCount val="2"/>
                <c:pt idx="0">
                  <c:v>7.0000000000000007E-2</c:v>
                </c:pt>
                <c:pt idx="1">
                  <c:v>0.14000000000000001</c:v>
                </c:pt>
              </c:numCache>
            </c:numRef>
          </c:val>
        </c:ser>
        <c:ser>
          <c:idx val="2"/>
          <c:order val="2"/>
          <c:tx>
            <c:strRef>
              <c:f>Sheet1!$A$4</c:f>
              <c:strCache>
                <c:ptCount val="1"/>
                <c:pt idx="0">
                  <c:v>Multiple</c:v>
                </c:pt>
              </c:strCache>
            </c:strRef>
          </c:tx>
          <c:spPr>
            <a:solidFill>
              <a:schemeClr val="accent6"/>
            </a:solidFill>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Sheet1!$B$1:$C$1</c:f>
              <c:strCache>
                <c:ptCount val="2"/>
                <c:pt idx="0">
                  <c:v>SoundWaves</c:v>
                </c:pt>
                <c:pt idx="1">
                  <c:v>Intercepts</c:v>
                </c:pt>
              </c:strCache>
            </c:strRef>
          </c:cat>
          <c:val>
            <c:numRef>
              <c:f>Sheet1!$B$4:$C$4</c:f>
              <c:numCache>
                <c:formatCode>0%</c:formatCode>
                <c:ptCount val="2"/>
                <c:pt idx="0">
                  <c:v>0</c:v>
                </c:pt>
                <c:pt idx="1">
                  <c:v>0.13</c:v>
                </c:pt>
              </c:numCache>
            </c:numRef>
          </c:val>
        </c:ser>
        <c:ser>
          <c:idx val="3"/>
          <c:order val="3"/>
          <c:tx>
            <c:strRef>
              <c:f>Sheet1!$A$5</c:f>
              <c:strCache>
                <c:ptCount val="1"/>
                <c:pt idx="0">
                  <c:v>Printed schedule</c:v>
                </c:pt>
              </c:strCache>
            </c:strRef>
          </c:tx>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Sheet1!$B$1:$C$1</c:f>
              <c:strCache>
                <c:ptCount val="2"/>
                <c:pt idx="0">
                  <c:v>SoundWaves</c:v>
                </c:pt>
                <c:pt idx="1">
                  <c:v>Intercepts</c:v>
                </c:pt>
              </c:strCache>
            </c:strRef>
          </c:cat>
          <c:val>
            <c:numRef>
              <c:f>Sheet1!$B$5:$C$5</c:f>
              <c:numCache>
                <c:formatCode>0%</c:formatCode>
                <c:ptCount val="2"/>
                <c:pt idx="0">
                  <c:v>0.08</c:v>
                </c:pt>
                <c:pt idx="1">
                  <c:v>0.08</c:v>
                </c:pt>
              </c:numCache>
            </c:numRef>
          </c:val>
        </c:ser>
        <c:ser>
          <c:idx val="4"/>
          <c:order val="4"/>
          <c:tx>
            <c:strRef>
              <c:f>Sheet1!$A$6</c:f>
              <c:strCache>
                <c:ptCount val="1"/>
                <c:pt idx="0">
                  <c:v>Customer service phone line</c:v>
                </c:pt>
              </c:strCache>
            </c:strRef>
          </c:tx>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Sheet1!$B$1:$C$1</c:f>
              <c:strCache>
                <c:ptCount val="2"/>
                <c:pt idx="0">
                  <c:v>SoundWaves</c:v>
                </c:pt>
                <c:pt idx="1">
                  <c:v>Intercepts</c:v>
                </c:pt>
              </c:strCache>
            </c:strRef>
          </c:cat>
          <c:val>
            <c:numRef>
              <c:f>Sheet1!$B$6:$C$6</c:f>
              <c:numCache>
                <c:formatCode>0%</c:formatCode>
                <c:ptCount val="2"/>
                <c:pt idx="0">
                  <c:v>0</c:v>
                </c:pt>
                <c:pt idx="1">
                  <c:v>0.01</c:v>
                </c:pt>
              </c:numCache>
            </c:numRef>
          </c:val>
        </c:ser>
        <c:ser>
          <c:idx val="5"/>
          <c:order val="5"/>
          <c:tx>
            <c:strRef>
              <c:f>Sheet1!$A$7</c:f>
              <c:strCache>
                <c:ptCount val="1"/>
                <c:pt idx="0">
                  <c:v>(Don't know)</c:v>
                </c:pt>
              </c:strCache>
            </c:strRef>
          </c:tx>
          <c:spPr>
            <a:solidFill>
              <a:schemeClr val="bg1">
                <a:lumMod val="65000"/>
              </a:schemeClr>
            </a:solidFill>
          </c:spPr>
          <c:invertIfNegative val="0"/>
          <c:dLbls>
            <c:spPr>
              <a:noFill/>
              <a:ln>
                <a:noFill/>
              </a:ln>
              <a:effectLst/>
            </c:spPr>
            <c:txPr>
              <a:bodyPr wrap="square" lIns="38100" tIns="19050" rIns="38100" bIns="19050" anchor="ctr">
                <a:spAutoFit/>
              </a:bodyPr>
              <a:lstStyle/>
              <a:p>
                <a:pPr>
                  <a:defRPr sz="16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Sheet1!$B$1:$C$1</c:f>
              <c:strCache>
                <c:ptCount val="2"/>
                <c:pt idx="0">
                  <c:v>SoundWaves</c:v>
                </c:pt>
                <c:pt idx="1">
                  <c:v>Intercepts</c:v>
                </c:pt>
              </c:strCache>
            </c:strRef>
          </c:cat>
          <c:val>
            <c:numRef>
              <c:f>Sheet1!$B$7:$C$7</c:f>
              <c:numCache>
                <c:formatCode>0%</c:formatCode>
                <c:ptCount val="2"/>
                <c:pt idx="0">
                  <c:v>0.01</c:v>
                </c:pt>
                <c:pt idx="1">
                  <c:v>0.08</c:v>
                </c:pt>
              </c:numCache>
            </c:numRef>
          </c:val>
        </c:ser>
        <c:dLbls>
          <c:showLegendKey val="0"/>
          <c:showVal val="0"/>
          <c:showCatName val="0"/>
          <c:showSerName val="0"/>
          <c:showPercent val="0"/>
          <c:showBubbleSize val="0"/>
        </c:dLbls>
        <c:gapWidth val="80"/>
        <c:axId val="45283968"/>
        <c:axId val="45298048"/>
      </c:barChart>
      <c:catAx>
        <c:axId val="45283968"/>
        <c:scaling>
          <c:orientation val="minMax"/>
        </c:scaling>
        <c:delete val="0"/>
        <c:axPos val="b"/>
        <c:numFmt formatCode="General" sourceLinked="1"/>
        <c:majorTickMark val="out"/>
        <c:minorTickMark val="none"/>
        <c:tickLblPos val="nextTo"/>
        <c:txPr>
          <a:bodyPr/>
          <a:lstStyle/>
          <a:p>
            <a:pPr>
              <a:defRPr sz="2000" b="1"/>
            </a:pPr>
            <a:endParaRPr lang="en-US"/>
          </a:p>
        </c:txPr>
        <c:crossAx val="45298048"/>
        <c:crosses val="autoZero"/>
        <c:auto val="1"/>
        <c:lblAlgn val="ctr"/>
        <c:lblOffset val="50"/>
        <c:noMultiLvlLbl val="0"/>
      </c:catAx>
      <c:valAx>
        <c:axId val="45298048"/>
        <c:scaling>
          <c:orientation val="minMax"/>
          <c:max val="1"/>
          <c:min val="0"/>
        </c:scaling>
        <c:delete val="1"/>
        <c:axPos val="l"/>
        <c:numFmt formatCode="0%" sourceLinked="1"/>
        <c:majorTickMark val="out"/>
        <c:minorTickMark val="in"/>
        <c:tickLblPos val="nextTo"/>
        <c:crossAx val="45283968"/>
        <c:crosses val="autoZero"/>
        <c:crossBetween val="between"/>
      </c:valAx>
    </c:plotArea>
    <c:legend>
      <c:legendPos val="b"/>
      <c:layout>
        <c:manualLayout>
          <c:xMode val="edge"/>
          <c:yMode val="edge"/>
          <c:x val="0.18484848484848485"/>
          <c:y val="0.23548948385837162"/>
          <c:w val="0.31666666666666665"/>
          <c:h val="0.45886126647065639"/>
        </c:manualLayout>
      </c:layout>
      <c:overlay val="0"/>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0.32516</cdr:x>
      <cdr:y>0.12209</cdr:y>
    </cdr:from>
    <cdr:to>
      <cdr:x>0.69774</cdr:x>
      <cdr:y>0.2013</cdr:y>
    </cdr:to>
    <cdr:sp macro="" textlink="">
      <cdr:nvSpPr>
        <cdr:cNvPr id="2" name="TextBox 1"/>
        <cdr:cNvSpPr txBox="1"/>
      </cdr:nvSpPr>
      <cdr:spPr>
        <a:xfrm xmlns:a="http://schemas.openxmlformats.org/drawingml/2006/main">
          <a:off x="2765136" y="518463"/>
          <a:ext cx="3168384" cy="3363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800" b="1" dirty="0" smtClean="0"/>
            <a:t>Total Time Performance</a:t>
          </a:r>
          <a:endParaRPr lang="en-US" sz="18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0.32387</cdr:x>
      <cdr:y>0.2093</cdr:y>
    </cdr:from>
    <cdr:to>
      <cdr:x>0.69645</cdr:x>
      <cdr:y>0.36628</cdr:y>
    </cdr:to>
    <cdr:sp macro="" textlink="">
      <cdr:nvSpPr>
        <cdr:cNvPr id="2" name="TextBox 1"/>
        <cdr:cNvSpPr txBox="1"/>
      </cdr:nvSpPr>
      <cdr:spPr>
        <a:xfrm xmlns:a="http://schemas.openxmlformats.org/drawingml/2006/main">
          <a:off x="2754178" y="518463"/>
          <a:ext cx="3168390" cy="38885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800" b="1" dirty="0" smtClean="0"/>
            <a:t>Safety @ Stop/Station</a:t>
          </a:r>
          <a:endParaRPr lang="en-US" sz="18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0.32387</cdr:x>
      <cdr:y>0.2093</cdr:y>
    </cdr:from>
    <cdr:to>
      <cdr:x>0.69645</cdr:x>
      <cdr:y>0.36628</cdr:y>
    </cdr:to>
    <cdr:sp macro="" textlink="">
      <cdr:nvSpPr>
        <cdr:cNvPr id="2" name="TextBox 1"/>
        <cdr:cNvSpPr txBox="1"/>
      </cdr:nvSpPr>
      <cdr:spPr>
        <a:xfrm xmlns:a="http://schemas.openxmlformats.org/drawingml/2006/main">
          <a:off x="2754178" y="518463"/>
          <a:ext cx="3168390" cy="38885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800" b="1" dirty="0" smtClean="0"/>
            <a:t>Safety On-board</a:t>
          </a:r>
          <a:endParaRPr lang="en-US" sz="1800" b="1" dirty="0"/>
        </a:p>
      </cdr:txBody>
    </cdr:sp>
  </cdr:relSizeAnchor>
</c:userShapes>
</file>

<file path=ppt/drawings/drawing4.xml><?xml version="1.0" encoding="utf-8"?>
<c:userShapes xmlns:c="http://schemas.openxmlformats.org/drawingml/2006/chart">
  <cdr:relSizeAnchor xmlns:cdr="http://schemas.openxmlformats.org/drawingml/2006/chartDrawing">
    <cdr:from>
      <cdr:x>0.32516</cdr:x>
      <cdr:y>0.12209</cdr:y>
    </cdr:from>
    <cdr:to>
      <cdr:x>0.69774</cdr:x>
      <cdr:y>0.2013</cdr:y>
    </cdr:to>
    <cdr:sp macro="" textlink="">
      <cdr:nvSpPr>
        <cdr:cNvPr id="2" name="TextBox 1"/>
        <cdr:cNvSpPr txBox="1"/>
      </cdr:nvSpPr>
      <cdr:spPr>
        <a:xfrm xmlns:a="http://schemas.openxmlformats.org/drawingml/2006/main">
          <a:off x="2765136" y="518463"/>
          <a:ext cx="3168384" cy="3363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800" b="1" dirty="0" smtClean="0"/>
            <a:t>Sound Transit</a:t>
          </a:r>
          <a:endParaRPr lang="en-US" sz="18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CC180BB-882A-4413-ACFF-8C3A06C6F9CB}" type="datetimeFigureOut">
              <a:rPr lang="en-US" smtClean="0"/>
              <a:t>3/6/2014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48E7AE8-3416-42A9-A16F-27EAD8BD279D}" type="slidenum">
              <a:rPr lang="en-US" smtClean="0"/>
              <a:t>‹#›</a:t>
            </a:fld>
            <a:endParaRPr lang="en-US"/>
          </a:p>
        </p:txBody>
      </p:sp>
    </p:spTree>
    <p:extLst>
      <p:ext uri="{BB962C8B-B14F-4D97-AF65-F5344CB8AC3E}">
        <p14:creationId xmlns:p14="http://schemas.microsoft.com/office/powerpoint/2010/main" val="4076765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pPr/>
              <a:t>2</a:t>
            </a:fld>
            <a:endParaRPr lang="en-US" dirty="0"/>
          </a:p>
        </p:txBody>
      </p:sp>
    </p:spTree>
    <p:extLst>
      <p:ext uri="{BB962C8B-B14F-4D97-AF65-F5344CB8AC3E}">
        <p14:creationId xmlns:p14="http://schemas.microsoft.com/office/powerpoint/2010/main" val="2406224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36F4A-EDE5-4F60-A11B-CAAEC4B6B672}"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561286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36F4A-EDE5-4F60-A11B-CAAEC4B6B672}"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561286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36F4A-EDE5-4F60-A11B-CAAEC4B6B67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561286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592656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36F4A-EDE5-4F60-A11B-CAAEC4B6B67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561286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36F4A-EDE5-4F60-A11B-CAAEC4B6B672}"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561286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4</a:t>
            </a:fld>
            <a:endParaRPr lang="en-US" dirty="0"/>
          </a:p>
        </p:txBody>
      </p:sp>
    </p:spTree>
    <p:extLst>
      <p:ext uri="{BB962C8B-B14F-4D97-AF65-F5344CB8AC3E}">
        <p14:creationId xmlns:p14="http://schemas.microsoft.com/office/powerpoint/2010/main" val="2999325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5</a:t>
            </a:fld>
            <a:endParaRPr lang="en-US" dirty="0"/>
          </a:p>
        </p:txBody>
      </p:sp>
    </p:spTree>
    <p:extLst>
      <p:ext uri="{BB962C8B-B14F-4D97-AF65-F5344CB8AC3E}">
        <p14:creationId xmlns:p14="http://schemas.microsoft.com/office/powerpoint/2010/main" val="49979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6</a:t>
            </a:fld>
            <a:endParaRPr lang="en-US" dirty="0"/>
          </a:p>
        </p:txBody>
      </p:sp>
    </p:spTree>
    <p:extLst>
      <p:ext uri="{BB962C8B-B14F-4D97-AF65-F5344CB8AC3E}">
        <p14:creationId xmlns:p14="http://schemas.microsoft.com/office/powerpoint/2010/main" val="1669328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7</a:t>
            </a:fld>
            <a:endParaRPr lang="en-US" dirty="0"/>
          </a:p>
        </p:txBody>
      </p:sp>
    </p:spTree>
    <p:extLst>
      <p:ext uri="{BB962C8B-B14F-4D97-AF65-F5344CB8AC3E}">
        <p14:creationId xmlns:p14="http://schemas.microsoft.com/office/powerpoint/2010/main" val="1747100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8</a:t>
            </a:fld>
            <a:endParaRPr lang="en-US" dirty="0"/>
          </a:p>
        </p:txBody>
      </p:sp>
    </p:spTree>
    <p:extLst>
      <p:ext uri="{BB962C8B-B14F-4D97-AF65-F5344CB8AC3E}">
        <p14:creationId xmlns:p14="http://schemas.microsoft.com/office/powerpoint/2010/main" val="2900078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36867"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US" i="1"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230519-FAD2-4351-A9BA-2453E48DB4BF}" type="slidenum">
              <a:rPr lang="en-US"/>
              <a:pPr fontAlgn="base">
                <a:spcBef>
                  <a:spcPct val="0"/>
                </a:spcBef>
                <a:spcAft>
                  <a:spcPct val="0"/>
                </a:spcAft>
                <a:defRPr/>
              </a:pPr>
              <a:t>9</a:t>
            </a:fld>
            <a:endParaRPr lang="en-US" dirty="0"/>
          </a:p>
        </p:txBody>
      </p:sp>
    </p:spTree>
    <p:extLst>
      <p:ext uri="{BB962C8B-B14F-4D97-AF65-F5344CB8AC3E}">
        <p14:creationId xmlns:p14="http://schemas.microsoft.com/office/powerpoint/2010/main" val="776844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791C1-B678-409A-A5D0-196447C725D1}"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713289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MC_Chart">
    <p:spTree>
      <p:nvGrpSpPr>
        <p:cNvPr id="1" name=""/>
        <p:cNvGrpSpPr/>
        <p:nvPr/>
      </p:nvGrpSpPr>
      <p:grpSpPr>
        <a:xfrm>
          <a:off x="0" y="0"/>
          <a:ext cx="0" cy="0"/>
          <a:chOff x="0" y="0"/>
          <a:chExt cx="0" cy="0"/>
        </a:xfrm>
      </p:grpSpPr>
      <p:sp>
        <p:nvSpPr>
          <p:cNvPr id="2" name="Title 1"/>
          <p:cNvSpPr>
            <a:spLocks noGrp="1"/>
          </p:cNvSpPr>
          <p:nvPr>
            <p:ph type="title"/>
          </p:nvPr>
        </p:nvSpPr>
        <p:spPr>
          <a:xfrm>
            <a:off x="309082" y="113814"/>
            <a:ext cx="8503920" cy="492443"/>
          </a:xfrm>
        </p:spPr>
        <p:txBody>
          <a:bodyPr/>
          <a:lstStyle/>
          <a:p>
            <a:r>
              <a:rPr lang="en-US" dirty="0" smtClean="0"/>
              <a:t>Click to edit Master title style</a:t>
            </a:r>
            <a:endParaRPr lang="en-US" dirty="0"/>
          </a:p>
        </p:txBody>
      </p:sp>
      <p:sp>
        <p:nvSpPr>
          <p:cNvPr id="5" name="Chart Placeholder 3"/>
          <p:cNvSpPr>
            <a:spLocks noGrp="1"/>
          </p:cNvSpPr>
          <p:nvPr>
            <p:ph type="chart" sz="quarter" idx="10"/>
          </p:nvPr>
        </p:nvSpPr>
        <p:spPr>
          <a:xfrm>
            <a:off x="337704" y="1161593"/>
            <a:ext cx="8382000" cy="4629294"/>
          </a:xfrm>
          <a:prstGeom prst="rect">
            <a:avLst/>
          </a:prstGeom>
        </p:spPr>
        <p:txBody>
          <a:bodyPr/>
          <a:lstStyle>
            <a:lvl1pPr marL="0" indent="0">
              <a:buNone/>
              <a:defRPr/>
            </a:lvl1pPr>
          </a:lstStyle>
          <a:p>
            <a:endParaRPr lang="en-US" dirty="0"/>
          </a:p>
        </p:txBody>
      </p:sp>
      <p:sp>
        <p:nvSpPr>
          <p:cNvPr id="6" name="Text Placeholder 5"/>
          <p:cNvSpPr>
            <a:spLocks noGrp="1"/>
          </p:cNvSpPr>
          <p:nvPr>
            <p:ph type="body" sz="quarter" idx="12"/>
          </p:nvPr>
        </p:nvSpPr>
        <p:spPr>
          <a:xfrm>
            <a:off x="309082" y="721471"/>
            <a:ext cx="8503920" cy="295466"/>
          </a:xfrm>
          <a:prstGeom prst="rect">
            <a:avLst/>
          </a:prstGeom>
          <a:solidFill>
            <a:schemeClr val="bg2"/>
          </a:solidFill>
          <a:ln w="6350">
            <a:noFill/>
          </a:ln>
        </p:spPr>
        <p:txBody>
          <a:bodyPr lIns="91440" tIns="9144" rIns="91440" bIns="9144">
            <a:spAutoFit/>
          </a:bodyPr>
          <a:lstStyle>
            <a:lvl1pPr marL="0" indent="0" algn="ctr">
              <a:buNone/>
              <a:defRPr sz="1800" b="0" i="1">
                <a:ln>
                  <a:noFill/>
                </a:ln>
              </a:defRPr>
            </a:lvl1pPr>
          </a:lstStyle>
          <a:p>
            <a:pPr lvl="0"/>
            <a:endParaRPr lang="en-US" dirty="0"/>
          </a:p>
        </p:txBody>
      </p:sp>
      <p:sp>
        <p:nvSpPr>
          <p:cNvPr id="7" name="Text Placeholder 5"/>
          <p:cNvSpPr>
            <a:spLocks noGrp="1"/>
          </p:cNvSpPr>
          <p:nvPr>
            <p:ph type="body" sz="quarter" idx="11"/>
          </p:nvPr>
        </p:nvSpPr>
        <p:spPr>
          <a:xfrm>
            <a:off x="193868" y="6527933"/>
            <a:ext cx="5703093" cy="184666"/>
          </a:xfrm>
          <a:prstGeom prst="rect">
            <a:avLst/>
          </a:prstGeom>
          <a:noFill/>
          <a:ln>
            <a:noFill/>
          </a:ln>
          <a:effectLst/>
        </p:spPr>
        <p:style>
          <a:lnRef idx="1">
            <a:schemeClr val="dk1"/>
          </a:lnRef>
          <a:fillRef idx="2">
            <a:schemeClr val="dk1"/>
          </a:fillRef>
          <a:effectRef idx="1">
            <a:schemeClr val="dk1"/>
          </a:effectRef>
          <a:fontRef idx="none"/>
        </p:style>
        <p:txBody>
          <a:bodyPr wrap="square" lIns="45720" tIns="0" rIns="45720" bIns="0" anchor="b">
            <a:spAutoFit/>
          </a:bodyPr>
          <a:lstStyle>
            <a:lvl1pPr marL="0" indent="0" algn="l">
              <a:spcBef>
                <a:spcPts val="0"/>
              </a:spcBef>
              <a:buNone/>
              <a:defRPr sz="1200" b="0" i="1">
                <a:ln>
                  <a:noFill/>
                </a:ln>
                <a:solidFill>
                  <a:schemeClr val="tx1"/>
                </a:solidFill>
              </a:defRPr>
            </a:lvl1pPr>
          </a:lstStyle>
          <a:p>
            <a:pPr lvl="0"/>
            <a:r>
              <a:rPr lang="en-US" dirty="0" smtClean="0"/>
              <a:t>Click to edit Master text styles</a:t>
            </a:r>
          </a:p>
        </p:txBody>
      </p:sp>
    </p:spTree>
    <p:extLst>
      <p:ext uri="{BB962C8B-B14F-4D97-AF65-F5344CB8AC3E}">
        <p14:creationId xmlns:p14="http://schemas.microsoft.com/office/powerpoint/2010/main" val="25768324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EMC_Tex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309081" y="836685"/>
            <a:ext cx="8468229" cy="5184630"/>
          </a:xfrm>
          <a:prstGeom prst="rect">
            <a:avLst/>
          </a:prstGeom>
        </p:spPr>
        <p:txBody>
          <a:bodyPr/>
          <a:lstStyle>
            <a:lvl1pPr marL="463550" indent="-463550">
              <a:spcBef>
                <a:spcPts val="1800"/>
              </a:spcBef>
              <a:buClr>
                <a:srgbClr val="005C43"/>
              </a:buClr>
              <a:buSzPct val="75000"/>
              <a:buFont typeface="Wingdings 3" panose="05040102010807070707" pitchFamily="18" charset="2"/>
              <a:buChar char=""/>
              <a:defRPr sz="3200"/>
            </a:lvl1pPr>
            <a:lvl2pPr marL="914400" indent="-334963">
              <a:buClr>
                <a:srgbClr val="005C43"/>
              </a:buClr>
              <a:defRPr sz="2800"/>
            </a:lvl2pPr>
            <a:lvl3pPr marL="1377950" indent="-463550">
              <a:buClr>
                <a:srgbClr val="005C43"/>
              </a:buClr>
              <a:buSzPct val="125000"/>
              <a:defRPr sz="2400"/>
            </a:lvl3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p:txBody>
      </p:sp>
      <p:sp>
        <p:nvSpPr>
          <p:cNvPr id="6" name="Title 5"/>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29097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MC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468003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MC_Title">
    <p:spTree>
      <p:nvGrpSpPr>
        <p:cNvPr id="1" name=""/>
        <p:cNvGrpSpPr/>
        <p:nvPr/>
      </p:nvGrpSpPr>
      <p:grpSpPr>
        <a:xfrm>
          <a:off x="0" y="0"/>
          <a:ext cx="0" cy="0"/>
          <a:chOff x="0" y="0"/>
          <a:chExt cx="0" cy="0"/>
        </a:xfrm>
      </p:grpSpPr>
      <p:sp>
        <p:nvSpPr>
          <p:cNvPr id="2" name="Title 1"/>
          <p:cNvSpPr>
            <a:spLocks noGrp="1"/>
          </p:cNvSpPr>
          <p:nvPr>
            <p:ph type="title"/>
          </p:nvPr>
        </p:nvSpPr>
        <p:spPr>
          <a:xfrm>
            <a:off x="4053537" y="4581140"/>
            <a:ext cx="4896595" cy="1555389"/>
          </a:xfrm>
          <a:prstGeom prst="rect">
            <a:avLst/>
          </a:prstGeom>
        </p:spPr>
        <p:txBody>
          <a:bodyPr/>
          <a:lstStyle>
            <a:lvl1pPr>
              <a:defRPr sz="4000">
                <a:solidFill>
                  <a:schemeClr val="tx1"/>
                </a:solidFill>
              </a:defRPr>
            </a:lvl1pPr>
          </a:lstStyle>
          <a:p>
            <a:r>
              <a:rPr lang="en-US" dirty="0" smtClean="0"/>
              <a:t>Click to edit Master title style</a:t>
            </a:r>
            <a:endParaRPr lang="en-US" dirty="0"/>
          </a:p>
        </p:txBody>
      </p:sp>
      <p:pic>
        <p:nvPicPr>
          <p:cNvPr id="3" name="Picture 2" descr="C:\Users\Tom\Desktop\emc masthead_June 2013.jpg"/>
          <p:cNvPicPr>
            <a:picLocks noChangeAspect="1"/>
          </p:cNvPicPr>
          <p:nvPr userDrawn="1"/>
        </p:nvPicPr>
        <p:blipFill rotWithShape="1">
          <a:blip r:embed="rId2" cstate="print">
            <a:extLst>
              <a:ext uri="{28A0092B-C50C-407E-A947-70E740481C1C}">
                <a14:useLocalDpi xmlns:a14="http://schemas.microsoft.com/office/drawing/2010/main" val="0"/>
              </a:ext>
            </a:extLst>
          </a:blip>
          <a:srcRect l="2274" t="12787" r="60675" b="12989"/>
          <a:stretch/>
        </p:blipFill>
        <p:spPr bwMode="auto">
          <a:xfrm>
            <a:off x="78654" y="4798459"/>
            <a:ext cx="2832100" cy="762000"/>
          </a:xfrm>
          <a:prstGeom prst="rect">
            <a:avLst/>
          </a:prstGeom>
          <a:noFill/>
          <a:ln>
            <a:noFill/>
          </a:ln>
        </p:spPr>
      </p:pic>
    </p:spTree>
    <p:extLst>
      <p:ext uri="{BB962C8B-B14F-4D97-AF65-F5344CB8AC3E}">
        <p14:creationId xmlns:p14="http://schemas.microsoft.com/office/powerpoint/2010/main" val="1398861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MC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22682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Content Placeholder 7"/>
          <p:cNvSpPr txBox="1">
            <a:spLocks/>
          </p:cNvSpPr>
          <p:nvPr/>
        </p:nvSpPr>
        <p:spPr>
          <a:xfrm>
            <a:off x="457200" y="914400"/>
            <a:ext cx="8229600" cy="5242560"/>
          </a:xfrm>
          <a:prstGeom prst="rect">
            <a:avLst/>
          </a:prstGeom>
        </p:spPr>
        <p:txBody>
          <a:bodyPr lIns="91429" tIns="45714" rIns="91429" bIns="45714"/>
          <a:lstStyle/>
          <a:p>
            <a:pPr marL="274288" indent="-274288" defTabSz="914293">
              <a:spcBef>
                <a:spcPts val="600"/>
              </a:spcBef>
              <a:buClr>
                <a:srgbClr val="727CA3"/>
              </a:buClr>
              <a:buSzPct val="76000"/>
              <a:buFont typeface="Wingdings 3"/>
              <a:buNone/>
              <a:defRPr/>
            </a:pPr>
            <a:endParaRPr lang="en-US" sz="1600" dirty="0">
              <a:solidFill>
                <a:prstClr val="black"/>
              </a:solidFill>
            </a:endParaRPr>
          </a:p>
        </p:txBody>
      </p:sp>
      <p:sp>
        <p:nvSpPr>
          <p:cNvPr id="19" name="Title Placeholder 21"/>
          <p:cNvSpPr txBox="1">
            <a:spLocks/>
          </p:cNvSpPr>
          <p:nvPr/>
        </p:nvSpPr>
        <p:spPr>
          <a:xfrm rot="10800000">
            <a:off x="295764" y="618143"/>
            <a:ext cx="8503920" cy="45720"/>
          </a:xfrm>
          <a:prstGeom prst="rect">
            <a:avLst/>
          </a:prstGeom>
          <a:solidFill>
            <a:srgbClr val="005C43"/>
          </a:solidFill>
          <a:ln cmpd="sng">
            <a:noFill/>
          </a:ln>
        </p:spPr>
        <p:txBody>
          <a:bodyPr vert="horz" lIns="91429" tIns="45714" rIns="91429" bIns="45714" anchor="ctr" anchorCtr="0">
            <a:noAutofit/>
          </a:bodyPr>
          <a:lstStyle/>
          <a:p>
            <a:pPr defTabSz="914293">
              <a:spcBef>
                <a:spcPct val="0"/>
              </a:spcBef>
              <a:defRPr/>
            </a:pPr>
            <a:endParaRPr lang="en-US" sz="3200" b="1" dirty="0">
              <a:solidFill>
                <a:schemeClr val="tx1"/>
              </a:solidFill>
            </a:endParaRPr>
          </a:p>
        </p:txBody>
      </p:sp>
      <p:sp>
        <p:nvSpPr>
          <p:cNvPr id="27" name="Text Box 28"/>
          <p:cNvSpPr txBox="1">
            <a:spLocks noChangeArrowheads="1"/>
          </p:cNvSpPr>
          <p:nvPr/>
        </p:nvSpPr>
        <p:spPr bwMode="auto">
          <a:xfrm>
            <a:off x="5339695" y="6513077"/>
            <a:ext cx="3783258" cy="276987"/>
          </a:xfrm>
          <a:prstGeom prst="rect">
            <a:avLst/>
          </a:prstGeom>
          <a:noFill/>
          <a:ln w="9525" algn="ctr">
            <a:noFill/>
            <a:miter lim="800000"/>
            <a:headEnd/>
            <a:tailEnd/>
          </a:ln>
          <a:effectLst/>
        </p:spPr>
        <p:txBody>
          <a:bodyPr wrap="none" lIns="91429" tIns="45714" rIns="91429" bIns="45714" anchor="ctr">
            <a:spAutoFit/>
          </a:bodyPr>
          <a:lstStyle/>
          <a:p>
            <a:pPr marL="0" marR="0" indent="0" algn="r" defTabSz="914400" rtl="0" eaLnBrk="1" fontAlgn="auto" latinLnBrk="0" hangingPunct="1">
              <a:lnSpc>
                <a:spcPct val="100000"/>
              </a:lnSpc>
              <a:spcBef>
                <a:spcPts val="0"/>
              </a:spcBef>
              <a:spcAft>
                <a:spcPts val="0"/>
              </a:spcAft>
              <a:buClrTx/>
              <a:buSzTx/>
              <a:buFont typeface="Wingdings" pitchFamily="2" charset="2"/>
              <a:buNone/>
              <a:tabLst/>
              <a:defRPr/>
            </a:pPr>
            <a:r>
              <a:rPr lang="pt-BR" sz="1200" b="1" i="1" dirty="0" smtClean="0">
                <a:solidFill>
                  <a:schemeClr val="bg1">
                    <a:lumMod val="50000"/>
                  </a:schemeClr>
                </a:solidFill>
              </a:rPr>
              <a:t>2013 Sound Transit</a:t>
            </a:r>
            <a:r>
              <a:rPr lang="pt-BR" sz="1200" b="1" i="1" baseline="0" dirty="0" smtClean="0">
                <a:solidFill>
                  <a:schemeClr val="bg1">
                    <a:lumMod val="50000"/>
                  </a:schemeClr>
                </a:solidFill>
              </a:rPr>
              <a:t> Customer Satisfication Intercept </a:t>
            </a:r>
            <a:r>
              <a:rPr lang="pt-BR" sz="1200" b="1" i="0" dirty="0" smtClean="0">
                <a:solidFill>
                  <a:schemeClr val="bg1">
                    <a:lumMod val="50000"/>
                  </a:schemeClr>
                </a:solidFill>
              </a:rPr>
              <a:t>| </a:t>
            </a:r>
            <a:fld id="{3B2213E7-6213-4ED6-AC71-9F6521A23F81}" type="slidenum">
              <a:rPr lang="en-US" sz="1200" b="1" i="1" smtClean="0">
                <a:solidFill/>
                <a:cs typeface="Arial" charset="0"/>
              </a:rPr>
              <a:pPr marL="0" marR="0" indent="0" algn="r" defTabSz="914400" rtl="0" eaLnBrk="1" fontAlgn="auto" latinLnBrk="0" hangingPunct="1">
                <a:lnSpc>
                  <a:spcPct val="100000"/>
                </a:lnSpc>
                <a:spcBef>
                  <a:spcPts val="0"/>
                </a:spcBef>
                <a:spcAft>
                  <a:spcPts val="0"/>
                </a:spcAft>
                <a:buClrTx/>
                <a:buSzTx/>
                <a:buFont typeface="Wingdings" pitchFamily="2" charset="2"/>
                <a:buNone/>
                <a:tabLst/>
                <a:defRPr/>
              </a:pPr>
              <a:t>‹#›</a:t>
            </a:fld>
            <a:endParaRPr lang="en-US" sz="1200" b="1" i="1" dirty="0" smtClean="0">
              <a:solidFill>
                <a:schemeClr val="bg1">
                  <a:lumMod val="50000"/>
                </a:schemeClr>
              </a:solidFill>
              <a:cs typeface="Arial" charset="0"/>
            </a:endParaRPr>
          </a:p>
        </p:txBody>
      </p:sp>
      <p:sp>
        <p:nvSpPr>
          <p:cNvPr id="3" name="Title Placeholder 2"/>
          <p:cNvSpPr>
            <a:spLocks noGrp="1"/>
          </p:cNvSpPr>
          <p:nvPr>
            <p:ph type="title"/>
          </p:nvPr>
        </p:nvSpPr>
        <p:spPr>
          <a:xfrm>
            <a:off x="295763" y="72405"/>
            <a:ext cx="8503920" cy="553998"/>
          </a:xfrm>
          <a:prstGeom prst="rect">
            <a:avLst/>
          </a:prstGeom>
        </p:spPr>
        <p:txBody>
          <a:bodyPr vert="horz" wrap="square" lIns="0" tIns="0" rIns="0" bIns="0" rtlCol="0" anchor="ctr">
            <a:spAutoFit/>
          </a:bodyPr>
          <a:lstStyle/>
          <a:p>
            <a:r>
              <a:rPr lang="en-US" dirty="0" smtClean="0"/>
              <a:t>Click to edit Master title style</a:t>
            </a:r>
            <a:endParaRPr lang="en-US" dirty="0"/>
          </a:p>
        </p:txBody>
      </p:sp>
      <p:pic>
        <p:nvPicPr>
          <p:cNvPr id="8" name="Picture 22" descr="img2D"/>
          <p:cNvPicPr>
            <a:picLocks noChangeAspect="1" noChangeArrowheads="1"/>
          </p:cNvPicPr>
          <p:nvPr/>
        </p:nvPicPr>
        <p:blipFill>
          <a:blip r:embed="rId5" cstate="print"/>
          <a:srcRect/>
          <a:stretch>
            <a:fillRect/>
          </a:stretch>
        </p:blipFill>
        <p:spPr bwMode="auto">
          <a:xfrm>
            <a:off x="8234175" y="6225711"/>
            <a:ext cx="757238" cy="300038"/>
          </a:xfrm>
          <a:prstGeom prst="rect">
            <a:avLst/>
          </a:prstGeom>
          <a:noFill/>
          <a:ln w="9525">
            <a:noFill/>
            <a:miter lim="800000"/>
            <a:headEnd/>
            <a:tailEnd/>
          </a:ln>
          <a:effectLst/>
        </p:spPr>
      </p:pic>
    </p:spTree>
    <p:extLst>
      <p:ext uri="{BB962C8B-B14F-4D97-AF65-F5344CB8AC3E}">
        <p14:creationId xmlns:p14="http://schemas.microsoft.com/office/powerpoint/2010/main" val="29606529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6" r:id="rId3"/>
  </p:sldLayoutIdLst>
  <p:timing>
    <p:tnLst>
      <p:par>
        <p:cTn id="1" dur="indefinite" restart="never" nodeType="tmRoot"/>
      </p:par>
    </p:tnLst>
  </p:timing>
  <p:hf hdr="0" ftr="0" dt="0"/>
  <p:txStyles>
    <p:titleStyle>
      <a:lvl1pPr algn="l" defTabSz="914293" rtl="0" eaLnBrk="1" latinLnBrk="0" hangingPunct="1">
        <a:spcBef>
          <a:spcPct val="0"/>
        </a:spcBef>
        <a:buNone/>
        <a:defRPr sz="3600" kern="1200">
          <a:solidFill>
            <a:schemeClr val="tx1"/>
          </a:solidFill>
          <a:latin typeface="+mj-lt"/>
          <a:ea typeface="+mj-ea"/>
          <a:cs typeface="+mj-cs"/>
        </a:defRPr>
      </a:lvl1pPr>
    </p:titleStyle>
    <p:bodyStyle>
      <a:lvl1pPr marL="342860" indent="-342860" algn="l" defTabSz="91429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3" indent="-285717" algn="l" defTabSz="91429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67" indent="-228573" algn="l" defTabSz="91429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1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5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028028"/>
      </p:ext>
    </p:extLst>
  </p:cSld>
  <p:clrMap bg1="lt1" tx1="dk1" bg2="lt2" tx2="dk2" accent1="accent1" accent2="accent2" accent3="accent3" accent4="accent4" accent5="accent5" accent6="accent6" hlink="hlink" folHlink="folHlink"/>
  <p:sldLayoutIdLst>
    <p:sldLayoutId id="2147483701" r:id="rId1"/>
    <p:sldLayoutId id="2147483702" r:id="rId2"/>
  </p:sldLayoutIdLst>
  <p:timing>
    <p:tnLst>
      <p:par>
        <p:cTn id="1" dur="indefinite" restart="never" nodeType="tmRoot"/>
      </p:par>
    </p:tnLst>
  </p:timing>
  <p:txStyles>
    <p:titleStyle>
      <a:lvl1pPr algn="r" defTabSz="914293" rtl="0" eaLnBrk="1" latinLnBrk="0" hangingPunct="1">
        <a:spcBef>
          <a:spcPct val="0"/>
        </a:spcBef>
        <a:buNone/>
        <a:defRPr sz="5400" kern="1200">
          <a:solidFill>
            <a:schemeClr val="bg1"/>
          </a:solidFill>
          <a:latin typeface="+mj-lt"/>
          <a:ea typeface="+mj-ea"/>
          <a:cs typeface="+mj-cs"/>
        </a:defRPr>
      </a:lvl1pPr>
    </p:titleStyle>
    <p:bodyStyle>
      <a:lvl1pPr marL="342860" indent="-342860" algn="l" defTabSz="91429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3" indent="-285717" algn="l" defTabSz="91429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67" indent="-228573" algn="l" defTabSz="91429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1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5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6"/>
          <p:cNvSpPr txBox="1">
            <a:spLocks/>
          </p:cNvSpPr>
          <p:nvPr/>
        </p:nvSpPr>
        <p:spPr>
          <a:xfrm>
            <a:off x="3521652" y="4861992"/>
            <a:ext cx="5486087" cy="1754326"/>
          </a:xfrm>
          <a:prstGeom prst="rect">
            <a:avLst/>
          </a:prstGeom>
          <a:noFill/>
        </p:spPr>
        <p:txBody>
          <a:bodyPr wrap="square" anchor="ctr">
            <a:spAutoFit/>
          </a:bodyPr>
          <a:lstStyle/>
          <a:p>
            <a:pPr algn="r"/>
            <a:r>
              <a:rPr lang="en-US" sz="2800" b="1" dirty="0" smtClean="0">
                <a:latin typeface="Calibri" pitchFamily="34" charset="0"/>
              </a:rPr>
              <a:t>2013 Customer Satisfaction Survey</a:t>
            </a:r>
            <a:r>
              <a:rPr lang="en-US" sz="3600" b="1" dirty="0" smtClean="0">
                <a:latin typeface="Calibri" pitchFamily="34" charset="0"/>
              </a:rPr>
              <a:t/>
            </a:r>
            <a:br>
              <a:rPr lang="en-US" sz="3600" b="1" dirty="0" smtClean="0">
                <a:latin typeface="Calibri" pitchFamily="34" charset="0"/>
              </a:rPr>
            </a:br>
            <a:r>
              <a:rPr lang="en-US" sz="2400" b="1" dirty="0" smtClean="0">
                <a:latin typeface="Calibri" pitchFamily="34" charset="0"/>
              </a:rPr>
              <a:t>SoundWaves &amp;  On-board Intercept </a:t>
            </a:r>
            <a:endParaRPr lang="en-US" sz="2400" b="1" dirty="0">
              <a:latin typeface="Calibri" pitchFamily="34" charset="0"/>
            </a:endParaRPr>
          </a:p>
          <a:p>
            <a:pPr algn="r"/>
            <a:r>
              <a:rPr lang="en-US" sz="2400" b="1" dirty="0" smtClean="0">
                <a:latin typeface="Calibri" pitchFamily="34" charset="0"/>
              </a:rPr>
              <a:t>Survey Results </a:t>
            </a:r>
            <a:r>
              <a:rPr lang="en-US" sz="2400" b="1" dirty="0">
                <a:latin typeface="Calibri" pitchFamily="34" charset="0"/>
              </a:rPr>
              <a:t>C</a:t>
            </a:r>
            <a:r>
              <a:rPr lang="en-US" sz="2400" b="1" dirty="0" smtClean="0">
                <a:latin typeface="Calibri" pitchFamily="34" charset="0"/>
              </a:rPr>
              <a:t>omparison</a:t>
            </a:r>
            <a:endParaRPr lang="en-US" sz="2000" b="1" dirty="0" smtClean="0">
              <a:latin typeface="Calibri" pitchFamily="34" charset="0"/>
            </a:endParaRPr>
          </a:p>
          <a:p>
            <a:pPr algn="r"/>
            <a:endParaRPr lang="en-US" sz="1400" dirty="0">
              <a:latin typeface="Calibri" pitchFamily="34" charset="0"/>
            </a:endParaRPr>
          </a:p>
          <a:p>
            <a:pPr algn="r"/>
            <a:r>
              <a:rPr lang="en-US" b="1" dirty="0">
                <a:latin typeface="Calibri" pitchFamily="34" charset="0"/>
              </a:rPr>
              <a:t>EMC #</a:t>
            </a:r>
            <a:r>
              <a:rPr lang="en-US" b="1" dirty="0" smtClean="0">
                <a:latin typeface="Calibri" pitchFamily="34" charset="0"/>
              </a:rPr>
              <a:t>13-5018</a:t>
            </a:r>
            <a:endParaRPr lang="en-US" b="1" dirty="0">
              <a:latin typeface="Calibri" pitchFamily="34" charset="0"/>
            </a:endParaRPr>
          </a:p>
        </p:txBody>
      </p:sp>
      <p:pic>
        <p:nvPicPr>
          <p:cNvPr id="7" name="Picture 2" descr="C:\Users\BV\Pictures\Sound Transit Logo.gif"/>
          <p:cNvPicPr>
            <a:picLocks noChangeAspect="1" noChangeArrowheads="1"/>
          </p:cNvPicPr>
          <p:nvPr/>
        </p:nvPicPr>
        <p:blipFill>
          <a:blip r:embed="rId2" cstate="print"/>
          <a:srcRect/>
          <a:stretch>
            <a:fillRect/>
          </a:stretch>
        </p:blipFill>
        <p:spPr bwMode="auto">
          <a:xfrm>
            <a:off x="136262" y="5786250"/>
            <a:ext cx="2649922" cy="736090"/>
          </a:xfrm>
          <a:prstGeom prst="rect">
            <a:avLst/>
          </a:prstGeom>
          <a:noFill/>
        </p:spPr>
      </p:pic>
      <p:pic>
        <p:nvPicPr>
          <p:cNvPr id="1026" name="Picture 2" descr="http://www.nwdailymarker.com/wp-content/uploads/2012/01/SoundTransitLinkLightRa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2" y="-8803"/>
            <a:ext cx="9151962" cy="4681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438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9082" y="83037"/>
            <a:ext cx="8503920" cy="553998"/>
          </a:xfrm>
        </p:spPr>
        <p:txBody>
          <a:bodyPr/>
          <a:lstStyle/>
          <a:p>
            <a:r>
              <a:rPr lang="en-US" dirty="0"/>
              <a:t>Reasons for Riding – Overall, Year by Year</a:t>
            </a:r>
          </a:p>
        </p:txBody>
      </p:sp>
      <p:graphicFrame>
        <p:nvGraphicFramePr>
          <p:cNvPr id="9" name="Chart Placeholder 6"/>
          <p:cNvGraphicFramePr>
            <a:graphicFrameLocks noGrp="1"/>
          </p:cNvGraphicFramePr>
          <p:nvPr>
            <p:ph type="chart" sz="quarter" idx="10"/>
            <p:extLst>
              <p:ext uri="{D42A27DB-BD31-4B8C-83A1-F6EECF244321}">
                <p14:modId xmlns:p14="http://schemas.microsoft.com/office/powerpoint/2010/main" val="4135075250"/>
              </p:ext>
            </p:extLst>
          </p:nvPr>
        </p:nvGraphicFramePr>
        <p:xfrm>
          <a:off x="338138" y="1527968"/>
          <a:ext cx="8382000" cy="478138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type="body" sz="quarter" idx="12"/>
          </p:nvPr>
        </p:nvSpPr>
        <p:spPr>
          <a:xfrm>
            <a:off x="309082" y="721471"/>
            <a:ext cx="8503920" cy="510909"/>
          </a:xfrm>
        </p:spPr>
        <p:txBody>
          <a:bodyPr/>
          <a:lstStyle/>
          <a:p>
            <a:r>
              <a:rPr lang="en-US" sz="1600" dirty="0" smtClean="0"/>
              <a:t>Overall, the two groups are driven to ride ST by the same general types of motivations, even if a few of the specific reasons vary.</a:t>
            </a:r>
            <a:endParaRPr lang="en-US" sz="1600" dirty="0"/>
          </a:p>
        </p:txBody>
      </p:sp>
      <p:sp>
        <p:nvSpPr>
          <p:cNvPr id="2" name="Text Placeholder 1"/>
          <p:cNvSpPr>
            <a:spLocks noGrp="1"/>
          </p:cNvSpPr>
          <p:nvPr>
            <p:ph type="body" sz="quarter" idx="11"/>
          </p:nvPr>
        </p:nvSpPr>
        <p:spPr>
          <a:xfrm>
            <a:off x="78654" y="6251743"/>
            <a:ext cx="5703093" cy="369332"/>
          </a:xfrm>
        </p:spPr>
        <p:txBody>
          <a:bodyPr/>
          <a:lstStyle/>
          <a:p>
            <a:r>
              <a:rPr lang="en-US" dirty="0"/>
              <a:t>Q14. What are the main reasons you use this Sound Transit Express Bus/Train instead of getting to your destination some other way? (multiple responses; </a:t>
            </a:r>
            <a:r>
              <a:rPr lang="en-US" b="1" u="sng" dirty="0"/>
              <a:t>first</a:t>
            </a:r>
            <a:r>
              <a:rPr lang="en-US" b="1" dirty="0"/>
              <a:t> </a:t>
            </a:r>
            <a:r>
              <a:rPr lang="en-US" dirty="0"/>
              <a:t>response shown)</a:t>
            </a:r>
          </a:p>
        </p:txBody>
      </p:sp>
    </p:spTree>
    <p:extLst>
      <p:ext uri="{BB962C8B-B14F-4D97-AF65-F5344CB8AC3E}">
        <p14:creationId xmlns:p14="http://schemas.microsoft.com/office/powerpoint/2010/main" val="184096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graphicEl>
                                              <a:chart seriesIdx="0" categoryIdx="-4" bldStep="series"/>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graphicEl>
                                              <a:chart seriesIdx="1"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Chart bld="series"/>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Total Time &amp; On-Time Performance</a:t>
            </a:r>
            <a:endParaRPr lang="en-US" sz="3200" dirty="0"/>
          </a:p>
        </p:txBody>
      </p:sp>
      <p:sp>
        <p:nvSpPr>
          <p:cNvPr id="9" name="Text Placeholder 8"/>
          <p:cNvSpPr>
            <a:spLocks noGrp="1"/>
          </p:cNvSpPr>
          <p:nvPr>
            <p:ph type="body" sz="quarter" idx="12"/>
          </p:nvPr>
        </p:nvSpPr>
        <p:spPr>
          <a:xfrm>
            <a:off x="309082" y="721471"/>
            <a:ext cx="8503920" cy="264688"/>
          </a:xfrm>
        </p:spPr>
        <p:txBody>
          <a:bodyPr/>
          <a:lstStyle/>
          <a:p>
            <a:r>
              <a:rPr lang="en-US" sz="1600" dirty="0" smtClean="0"/>
              <a:t>Overall, intercept respondents are more satisfied with ST’s total trip time and on-time performance.</a:t>
            </a:r>
            <a:endParaRPr lang="en-US" sz="1600" dirty="0"/>
          </a:p>
        </p:txBody>
      </p:sp>
      <p:sp>
        <p:nvSpPr>
          <p:cNvPr id="6" name="Text Placeholder 4"/>
          <p:cNvSpPr>
            <a:spLocks noGrp="1"/>
          </p:cNvSpPr>
          <p:nvPr>
            <p:ph type="body" sz="quarter" idx="11"/>
          </p:nvPr>
        </p:nvSpPr>
        <p:spPr>
          <a:xfrm>
            <a:off x="136261" y="6043387"/>
            <a:ext cx="5703093" cy="553998"/>
          </a:xfrm>
        </p:spPr>
        <p:txBody>
          <a:bodyPr/>
          <a:lstStyle/>
          <a:p>
            <a:r>
              <a:rPr lang="en-US" dirty="0" smtClean="0">
                <a:solidFill>
                  <a:prstClr val="black"/>
                </a:solidFill>
              </a:rPr>
              <a:t>Q26</a:t>
            </a:r>
            <a:r>
              <a:rPr lang="en-US" dirty="0">
                <a:solidFill>
                  <a:prstClr val="black"/>
                </a:solidFill>
              </a:rPr>
              <a:t>. The total time it takes you to travel to your destination on Express </a:t>
            </a:r>
            <a:r>
              <a:rPr lang="en-US" dirty="0" smtClean="0">
                <a:solidFill>
                  <a:prstClr val="black"/>
                </a:solidFill>
              </a:rPr>
              <a:t>bus/Sounder/Link</a:t>
            </a:r>
          </a:p>
          <a:p>
            <a:endParaRPr lang="en-US" dirty="0" smtClean="0">
              <a:solidFill>
                <a:prstClr val="black"/>
              </a:solidFill>
            </a:endParaRPr>
          </a:p>
          <a:p>
            <a:r>
              <a:rPr lang="en-US" u="sng" dirty="0" smtClean="0">
                <a:solidFill>
                  <a:prstClr val="black"/>
                </a:solidFill>
              </a:rPr>
              <a:t>Q27</a:t>
            </a:r>
            <a:r>
              <a:rPr lang="en-US" u="sng" dirty="0">
                <a:solidFill>
                  <a:prstClr val="black"/>
                </a:solidFill>
              </a:rPr>
              <a:t>. The on-time performance of Express bus/Sounder/Link</a:t>
            </a:r>
          </a:p>
        </p:txBody>
      </p:sp>
      <p:graphicFrame>
        <p:nvGraphicFramePr>
          <p:cNvPr id="5" name="Chart 4"/>
          <p:cNvGraphicFramePr/>
          <p:nvPr>
            <p:extLst>
              <p:ext uri="{D42A27DB-BD31-4B8C-83A1-F6EECF244321}">
                <p14:modId xmlns:p14="http://schemas.microsoft.com/office/powerpoint/2010/main" val="1183408839"/>
              </p:ext>
            </p:extLst>
          </p:nvPr>
        </p:nvGraphicFramePr>
        <p:xfrm>
          <a:off x="309082" y="1124720"/>
          <a:ext cx="8503920" cy="4649715"/>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p:nvPr/>
        </p:nvSpPr>
        <p:spPr>
          <a:xfrm>
            <a:off x="3001590" y="3836890"/>
            <a:ext cx="3168384" cy="336357"/>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smtClean="0"/>
              <a:t>On-Time Performance</a:t>
            </a:r>
            <a:endParaRPr lang="en-US" sz="1800" b="1" dirty="0"/>
          </a:p>
        </p:txBody>
      </p:sp>
    </p:spTree>
    <p:extLst>
      <p:ext uri="{BB962C8B-B14F-4D97-AF65-F5344CB8AC3E}">
        <p14:creationId xmlns:p14="http://schemas.microsoft.com/office/powerpoint/2010/main" val="1588820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chart seriesIdx="-4" categoryIdx="2" bldStep="category"/>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graphicEl>
                                              <a:chart seriesIdx="-4" categoryIdx="3" bldStep="category"/>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graphicEl>
                                              <a:chart seriesIdx="-4" categoryIdx="4" bldStep="category"/>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chart seriesIdx="-4" categoryIdx="5"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Safety</a:t>
            </a:r>
            <a:endParaRPr lang="en-US" sz="3200" dirty="0"/>
          </a:p>
        </p:txBody>
      </p:sp>
      <p:sp>
        <p:nvSpPr>
          <p:cNvPr id="9" name="Text Placeholder 8"/>
          <p:cNvSpPr>
            <a:spLocks noGrp="1"/>
          </p:cNvSpPr>
          <p:nvPr>
            <p:ph type="body" sz="quarter" idx="12"/>
          </p:nvPr>
        </p:nvSpPr>
        <p:spPr>
          <a:xfrm>
            <a:off x="309082" y="721471"/>
            <a:ext cx="8503920" cy="510909"/>
          </a:xfrm>
        </p:spPr>
        <p:txBody>
          <a:bodyPr/>
          <a:lstStyle/>
          <a:p>
            <a:r>
              <a:rPr lang="en-US" sz="1600" dirty="0" smtClean="0"/>
              <a:t>Intercept survey respondents also have fewer safety concerns than SoundWaves respondents, though neither group is regularly concerned about safety, either on-board or at the stop/station.</a:t>
            </a:r>
            <a:endParaRPr lang="en-US" sz="1600" dirty="0"/>
          </a:p>
        </p:txBody>
      </p:sp>
      <p:sp>
        <p:nvSpPr>
          <p:cNvPr id="6" name="Text Placeholder 4"/>
          <p:cNvSpPr>
            <a:spLocks noGrp="1"/>
          </p:cNvSpPr>
          <p:nvPr>
            <p:ph type="body" sz="quarter" idx="11"/>
          </p:nvPr>
        </p:nvSpPr>
        <p:spPr>
          <a:xfrm>
            <a:off x="136261" y="5963708"/>
            <a:ext cx="7661731" cy="553998"/>
          </a:xfrm>
        </p:spPr>
        <p:txBody>
          <a:bodyPr/>
          <a:lstStyle/>
          <a:p>
            <a:r>
              <a:rPr lang="en-US" dirty="0">
                <a:solidFill>
                  <a:prstClr val="black"/>
                </a:solidFill>
              </a:rPr>
              <a:t>Q34. How would you rate your safety when waiting at the station/stop for the Sounder/Express Bus/Central Link light rail?</a:t>
            </a:r>
            <a:endParaRPr lang="en-US" dirty="0" smtClean="0">
              <a:solidFill>
                <a:prstClr val="black"/>
              </a:solidFill>
            </a:endParaRPr>
          </a:p>
          <a:p>
            <a:endParaRPr lang="en-US" u="sng" dirty="0" smtClean="0">
              <a:solidFill>
                <a:prstClr val="black"/>
              </a:solidFill>
            </a:endParaRPr>
          </a:p>
          <a:p>
            <a:r>
              <a:rPr lang="en-US" u="sng" dirty="0">
                <a:solidFill>
                  <a:prstClr val="black"/>
                </a:solidFill>
              </a:rPr>
              <a:t>Q35. How would you rate the safety of the ride on Sounder/the bus/Central Link light rail/Tacoma link light rail?</a:t>
            </a:r>
          </a:p>
        </p:txBody>
      </p:sp>
      <p:graphicFrame>
        <p:nvGraphicFramePr>
          <p:cNvPr id="5" name="Chart 4"/>
          <p:cNvGraphicFramePr/>
          <p:nvPr>
            <p:extLst>
              <p:ext uri="{D42A27DB-BD31-4B8C-83A1-F6EECF244321}">
                <p14:modId xmlns:p14="http://schemas.microsoft.com/office/powerpoint/2010/main" val="356327518"/>
              </p:ext>
            </p:extLst>
          </p:nvPr>
        </p:nvGraphicFramePr>
        <p:xfrm>
          <a:off x="320040" y="1355148"/>
          <a:ext cx="8503920" cy="22466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extLst>
              <p:ext uri="{D42A27DB-BD31-4B8C-83A1-F6EECF244321}">
                <p14:modId xmlns:p14="http://schemas.microsoft.com/office/powerpoint/2010/main" val="1047677937"/>
              </p:ext>
            </p:extLst>
          </p:nvPr>
        </p:nvGraphicFramePr>
        <p:xfrm>
          <a:off x="136261" y="3659428"/>
          <a:ext cx="8698657" cy="203683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29684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graphicEl>
                                              <a:chart seriesIdx="-3" categoryIdx="-3" bldStep="gridLegend"/>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graphicEl>
                                              <a:chart seriesIdx="-4" categoryIdx="0" bldStep="category"/>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graphicEl>
                                              <a:chart seriesIdx="-4" categoryIdx="1"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Graphic spid="11" grpId="0">
        <p:bldSub>
          <a:bldChart bld="category"/>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Funding Support</a:t>
            </a:r>
            <a:endParaRPr lang="en-US" sz="3200" dirty="0"/>
          </a:p>
        </p:txBody>
      </p:sp>
      <p:sp>
        <p:nvSpPr>
          <p:cNvPr id="9" name="Text Placeholder 8"/>
          <p:cNvSpPr>
            <a:spLocks noGrp="1"/>
          </p:cNvSpPr>
          <p:nvPr>
            <p:ph type="body" sz="quarter" idx="12"/>
          </p:nvPr>
        </p:nvSpPr>
        <p:spPr>
          <a:xfrm>
            <a:off x="309082" y="721471"/>
            <a:ext cx="8503920" cy="757130"/>
          </a:xfrm>
        </p:spPr>
        <p:txBody>
          <a:bodyPr/>
          <a:lstStyle/>
          <a:p>
            <a:r>
              <a:rPr lang="en-US" sz="1600" dirty="0" smtClean="0"/>
              <a:t>SoundWaves respondents also recognize that additional funding is required to make the improvements they’re asking for.  Both respondent groups overwhelmingly support further expansion.</a:t>
            </a:r>
            <a:endParaRPr lang="en-US" sz="1600" dirty="0"/>
          </a:p>
        </p:txBody>
      </p:sp>
      <p:sp>
        <p:nvSpPr>
          <p:cNvPr id="6" name="Text Placeholder 4"/>
          <p:cNvSpPr>
            <a:spLocks noGrp="1"/>
          </p:cNvSpPr>
          <p:nvPr>
            <p:ph type="body" sz="quarter" idx="11"/>
          </p:nvPr>
        </p:nvSpPr>
        <p:spPr>
          <a:xfrm>
            <a:off x="136261" y="5502852"/>
            <a:ext cx="7892159" cy="980937"/>
          </a:xfrm>
        </p:spPr>
        <p:txBody>
          <a:bodyPr/>
          <a:lstStyle/>
          <a:p>
            <a:r>
              <a:rPr lang="en-US" dirty="0" smtClean="0">
                <a:solidFill>
                  <a:prstClr val="black"/>
                </a:solidFill>
              </a:rPr>
              <a:t>Q46A. </a:t>
            </a:r>
            <a:r>
              <a:rPr lang="en-US" dirty="0"/>
              <a:t>In 2008, voters approved Sound Transit 2, a funding package to expand the regional transit system paid for by a 0.9 percent sales tax and 0.3 percent vehicle license fee.  The projects funded as part of ST2 are scheduled to be complete by 2023.  In general, do you strongly favor, somewhat favor, somewhat oppose or strongly oppose additional taxes for further expansion of the regional transit system?</a:t>
            </a:r>
            <a:endParaRPr lang="en-US" b="1" u="sng" dirty="0">
              <a:solidFill>
                <a:prstClr val="black"/>
              </a:solidFill>
            </a:endParaRPr>
          </a:p>
        </p:txBody>
      </p:sp>
      <p:graphicFrame>
        <p:nvGraphicFramePr>
          <p:cNvPr id="5" name="Chart 4"/>
          <p:cNvGraphicFramePr/>
          <p:nvPr>
            <p:extLst>
              <p:ext uri="{D42A27DB-BD31-4B8C-83A1-F6EECF244321}">
                <p14:modId xmlns:p14="http://schemas.microsoft.com/office/powerpoint/2010/main" val="3976985849"/>
              </p:ext>
            </p:extLst>
          </p:nvPr>
        </p:nvGraphicFramePr>
        <p:xfrm>
          <a:off x="309082" y="1548540"/>
          <a:ext cx="8503920" cy="389670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7682778" y="1504279"/>
            <a:ext cx="1324959" cy="369332"/>
          </a:xfrm>
          <a:prstGeom prst="rect">
            <a:avLst/>
          </a:prstGeom>
          <a:noFill/>
        </p:spPr>
        <p:txBody>
          <a:bodyPr wrap="square" rtlCol="0">
            <a:spAutoFit/>
          </a:bodyPr>
          <a:lstStyle/>
          <a:p>
            <a:pPr algn="r"/>
            <a:r>
              <a:rPr lang="en-US" b="1" i="1" u="sng" dirty="0" smtClean="0"/>
              <a:t>Total Favor</a:t>
            </a:r>
          </a:p>
        </p:txBody>
      </p:sp>
    </p:spTree>
    <p:extLst>
      <p:ext uri="{BB962C8B-B14F-4D97-AF65-F5344CB8AC3E}">
        <p14:creationId xmlns:p14="http://schemas.microsoft.com/office/powerpoint/2010/main" val="3043169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9082" y="113815"/>
            <a:ext cx="8503920" cy="492443"/>
          </a:xfrm>
        </p:spPr>
        <p:txBody>
          <a:bodyPr/>
          <a:lstStyle/>
          <a:p>
            <a:r>
              <a:rPr lang="en-US" sz="3200" dirty="0" smtClean="0"/>
              <a:t>Schedule &amp; Route Information</a:t>
            </a:r>
            <a:endParaRPr lang="en-US" sz="3200" dirty="0"/>
          </a:p>
        </p:txBody>
      </p:sp>
      <p:graphicFrame>
        <p:nvGraphicFramePr>
          <p:cNvPr id="9" name="Chart Placeholder 6"/>
          <p:cNvGraphicFramePr>
            <a:graphicFrameLocks noGrp="1"/>
          </p:cNvGraphicFramePr>
          <p:nvPr>
            <p:ph type="chart" sz="quarter" idx="10"/>
            <p:extLst>
              <p:ext uri="{D42A27DB-BD31-4B8C-83A1-F6EECF244321}">
                <p14:modId xmlns:p14="http://schemas.microsoft.com/office/powerpoint/2010/main" val="2223903507"/>
              </p:ext>
            </p:extLst>
          </p:nvPr>
        </p:nvGraphicFramePr>
        <p:xfrm>
          <a:off x="338138" y="1182327"/>
          <a:ext cx="8382000" cy="512702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type="body" sz="quarter" idx="12"/>
          </p:nvPr>
        </p:nvSpPr>
        <p:spPr>
          <a:xfrm>
            <a:off x="309082" y="721471"/>
            <a:ext cx="8503920" cy="510909"/>
          </a:xfrm>
        </p:spPr>
        <p:txBody>
          <a:bodyPr/>
          <a:lstStyle/>
          <a:p>
            <a:r>
              <a:rPr lang="en-US" sz="1600" dirty="0" smtClean="0"/>
              <a:t>SoundWaves respondents get a vast majority of their transit information online.  This is also true for Intercept respondents but they’re also more likely to use multiple sources.</a:t>
            </a:r>
            <a:endParaRPr lang="en-US" sz="1600" dirty="0"/>
          </a:p>
        </p:txBody>
      </p:sp>
      <p:sp>
        <p:nvSpPr>
          <p:cNvPr id="2" name="Text Placeholder 1"/>
          <p:cNvSpPr>
            <a:spLocks noGrp="1"/>
          </p:cNvSpPr>
          <p:nvPr>
            <p:ph type="body" sz="quarter" idx="11"/>
          </p:nvPr>
        </p:nvSpPr>
        <p:spPr>
          <a:xfrm>
            <a:off x="193868" y="6527933"/>
            <a:ext cx="5703093" cy="184666"/>
          </a:xfrm>
        </p:spPr>
        <p:txBody>
          <a:bodyPr/>
          <a:lstStyle/>
          <a:p>
            <a:pPr lvl="0"/>
            <a:r>
              <a:rPr lang="en-US" dirty="0" smtClean="0"/>
              <a:t>Q43. Where </a:t>
            </a:r>
            <a:r>
              <a:rPr lang="en-US" dirty="0"/>
              <a:t>do you usually get information about schedules and routes? Is it…</a:t>
            </a:r>
          </a:p>
        </p:txBody>
      </p:sp>
    </p:spTree>
    <p:extLst>
      <p:ext uri="{BB962C8B-B14F-4D97-AF65-F5344CB8AC3E}">
        <p14:creationId xmlns:p14="http://schemas.microsoft.com/office/powerpoint/2010/main" val="366294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graphicEl>
                                              <a:chart seriesIdx="0" categoryIdx="-4" bldStep="series"/>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graphicEl>
                                              <a:chart seriesIdx="1" categoryIdx="-4" bldStep="series"/>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graphicEl>
                                              <a:chart seriesIdx="2" categoryIdx="-4" bldStep="series"/>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graphicEl>
                                              <a:chart seriesIdx="3" categoryIdx="-4" bldStep="series"/>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graphicEl>
                                              <a:chart seriesIdx="4" categoryIdx="-4" bldStep="series"/>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graphicEl>
                                              <a:chart seriesIdx="5"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Chart bld="series"/>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ST &amp; One Bus Away Mobile Site/App Ratings</a:t>
            </a:r>
            <a:endParaRPr lang="en-US" sz="3200" dirty="0"/>
          </a:p>
        </p:txBody>
      </p:sp>
      <p:sp>
        <p:nvSpPr>
          <p:cNvPr id="9" name="Text Placeholder 8"/>
          <p:cNvSpPr>
            <a:spLocks noGrp="1"/>
          </p:cNvSpPr>
          <p:nvPr>
            <p:ph type="body" sz="quarter" idx="12"/>
          </p:nvPr>
        </p:nvSpPr>
        <p:spPr>
          <a:xfrm>
            <a:off x="309082" y="721471"/>
            <a:ext cx="8503920" cy="264688"/>
          </a:xfrm>
        </p:spPr>
        <p:txBody>
          <a:bodyPr/>
          <a:lstStyle/>
          <a:p>
            <a:endParaRPr lang="en-US" sz="1600" dirty="0"/>
          </a:p>
        </p:txBody>
      </p:sp>
      <p:sp>
        <p:nvSpPr>
          <p:cNvPr id="6" name="Text Placeholder 4"/>
          <p:cNvSpPr>
            <a:spLocks noGrp="1"/>
          </p:cNvSpPr>
          <p:nvPr>
            <p:ph type="body" sz="quarter" idx="11"/>
          </p:nvPr>
        </p:nvSpPr>
        <p:spPr>
          <a:xfrm>
            <a:off x="136261" y="5858721"/>
            <a:ext cx="5703093" cy="738664"/>
          </a:xfrm>
        </p:spPr>
        <p:txBody>
          <a:bodyPr/>
          <a:lstStyle/>
          <a:p>
            <a:r>
              <a:rPr lang="en-US" b="1" dirty="0" smtClean="0"/>
              <a:t>Q46. </a:t>
            </a:r>
            <a:r>
              <a:rPr lang="en-US" dirty="0" smtClean="0"/>
              <a:t>How </a:t>
            </a:r>
            <a:r>
              <a:rPr lang="en-US" dirty="0"/>
              <a:t>would you rate Sound Transit’s web site for schedules on your cell phone or tablet? </a:t>
            </a:r>
            <a:endParaRPr lang="en-US" dirty="0" smtClean="0"/>
          </a:p>
          <a:p>
            <a:endParaRPr lang="en-US" dirty="0" smtClean="0"/>
          </a:p>
          <a:p>
            <a:r>
              <a:rPr lang="en-US" b="1" dirty="0" smtClean="0"/>
              <a:t>Q46B. </a:t>
            </a:r>
            <a:r>
              <a:rPr lang="en-US" dirty="0" smtClean="0"/>
              <a:t>How </a:t>
            </a:r>
            <a:r>
              <a:rPr lang="en-US" dirty="0"/>
              <a:t>would you rate One Bus Away for schedules on your cell phone or tablet? </a:t>
            </a:r>
            <a:endParaRPr lang="en-US" u="sng" dirty="0">
              <a:solidFill>
                <a:prstClr val="black"/>
              </a:solidFill>
            </a:endParaRPr>
          </a:p>
        </p:txBody>
      </p:sp>
      <p:graphicFrame>
        <p:nvGraphicFramePr>
          <p:cNvPr id="5" name="Chart 4"/>
          <p:cNvGraphicFramePr/>
          <p:nvPr>
            <p:extLst>
              <p:ext uri="{D42A27DB-BD31-4B8C-83A1-F6EECF244321}">
                <p14:modId xmlns:p14="http://schemas.microsoft.com/office/powerpoint/2010/main" val="272679759"/>
              </p:ext>
            </p:extLst>
          </p:nvPr>
        </p:nvGraphicFramePr>
        <p:xfrm>
          <a:off x="309082" y="1124720"/>
          <a:ext cx="8503920" cy="4649715"/>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p:nvPr/>
        </p:nvSpPr>
        <p:spPr>
          <a:xfrm>
            <a:off x="3001590" y="3836890"/>
            <a:ext cx="3168384" cy="336357"/>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smtClean="0"/>
              <a:t>One Bus Away</a:t>
            </a:r>
            <a:endParaRPr lang="en-US" sz="1800" b="1" dirty="0"/>
          </a:p>
        </p:txBody>
      </p:sp>
      <p:sp>
        <p:nvSpPr>
          <p:cNvPr id="3" name="TextBox 2"/>
          <p:cNvSpPr txBox="1"/>
          <p:nvPr/>
        </p:nvSpPr>
        <p:spPr>
          <a:xfrm>
            <a:off x="1749257" y="5214817"/>
            <a:ext cx="2131459" cy="338554"/>
          </a:xfrm>
          <a:prstGeom prst="rect">
            <a:avLst/>
          </a:prstGeom>
          <a:noFill/>
        </p:spPr>
        <p:txBody>
          <a:bodyPr wrap="square" rtlCol="0">
            <a:spAutoFit/>
          </a:bodyPr>
          <a:lstStyle/>
          <a:p>
            <a:r>
              <a:rPr lang="en-US" sz="1600" b="1" i="1" dirty="0" smtClean="0"/>
              <a:t>[NOT RATED]</a:t>
            </a:r>
            <a:endParaRPr lang="en-US" sz="1600" b="1" i="1" dirty="0"/>
          </a:p>
        </p:txBody>
      </p:sp>
    </p:spTree>
    <p:extLst>
      <p:ext uri="{BB962C8B-B14F-4D97-AF65-F5344CB8AC3E}">
        <p14:creationId xmlns:p14="http://schemas.microsoft.com/office/powerpoint/2010/main" val="2257113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chart seriesIdx="-4" categoryIdx="2" bldStep="category"/>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graphicEl>
                                              <a:chart seriesIdx="-4" categoryIdx="3" bldStep="category"/>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graphicEl>
                                              <a:chart seriesIdx="-4" categoryIdx="4" bldStep="category"/>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chart seriesIdx="-4" categoryIdx="5"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3"/>
          <p:cNvSpPr txBox="1">
            <a:spLocks/>
          </p:cNvSpPr>
          <p:nvPr/>
        </p:nvSpPr>
        <p:spPr>
          <a:xfrm>
            <a:off x="2800392" y="5848494"/>
            <a:ext cx="3485606" cy="61555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square" tIns="91440" bIns="91440">
            <a:spAutoFit/>
          </a:bodyPr>
          <a:lstStyle/>
          <a:p>
            <a:pPr algn="ctr" fontAlgn="auto">
              <a:spcBef>
                <a:spcPts val="0"/>
              </a:spcBef>
              <a:spcAft>
                <a:spcPts val="0"/>
              </a:spcAft>
              <a:buClr>
                <a:schemeClr val="accent1"/>
              </a:buClr>
              <a:buSzPct val="76000"/>
              <a:buFont typeface="Wingdings 3"/>
              <a:buNone/>
              <a:defRPr/>
            </a:pPr>
            <a:r>
              <a:rPr lang="en-US" sz="1400" i="1" dirty="0"/>
              <a:t>Please note that due to rounding, some percentages may not add up to exactly 100%.</a:t>
            </a:r>
            <a:endParaRPr lang="en-US" sz="1400" dirty="0"/>
          </a:p>
        </p:txBody>
      </p:sp>
      <p:sp>
        <p:nvSpPr>
          <p:cNvPr id="13" name="Text Placeholder 12"/>
          <p:cNvSpPr>
            <a:spLocks noGrp="1"/>
          </p:cNvSpPr>
          <p:nvPr>
            <p:ph sz="quarter" idx="1"/>
          </p:nvPr>
        </p:nvSpPr>
        <p:spPr>
          <a:xfrm>
            <a:off x="309080" y="4062677"/>
            <a:ext cx="8698658" cy="1612996"/>
          </a:xfrm>
        </p:spPr>
        <p:txBody>
          <a:bodyPr/>
          <a:lstStyle/>
          <a:p>
            <a:pPr marL="0" indent="0">
              <a:spcBef>
                <a:spcPts val="0"/>
              </a:spcBef>
              <a:spcAft>
                <a:spcPts val="1200"/>
              </a:spcAft>
              <a:buNone/>
            </a:pPr>
            <a:r>
              <a:rPr lang="en-US" sz="2000" b="1" dirty="0" smtClean="0"/>
              <a:t>On-board Intercept Survey</a:t>
            </a:r>
            <a:endParaRPr lang="en-US" sz="1600" dirty="0"/>
          </a:p>
          <a:p>
            <a:pPr>
              <a:spcBef>
                <a:spcPts val="0"/>
              </a:spcBef>
              <a:spcAft>
                <a:spcPts val="1200"/>
              </a:spcAft>
            </a:pPr>
            <a:r>
              <a:rPr lang="en-US" sz="1600" dirty="0" smtClean="0"/>
              <a:t>A </a:t>
            </a:r>
            <a:r>
              <a:rPr lang="en-US" sz="1600" dirty="0"/>
              <a:t>total of 1,552 interviews were conducted </a:t>
            </a:r>
            <a:r>
              <a:rPr lang="en-US" sz="1600" dirty="0" smtClean="0"/>
              <a:t>on-board Sound Transit’s system-wide services between </a:t>
            </a:r>
            <a:r>
              <a:rPr lang="en-US" sz="1600" dirty="0"/>
              <a:t>November </a:t>
            </a:r>
            <a:r>
              <a:rPr lang="en-US" sz="1600" dirty="0" smtClean="0"/>
              <a:t>15</a:t>
            </a:r>
            <a:r>
              <a:rPr lang="en-US" sz="1600" baseline="30000" dirty="0" smtClean="0"/>
              <a:t>th </a:t>
            </a:r>
            <a:r>
              <a:rPr lang="en-US" sz="1600" dirty="0"/>
              <a:t>and December 19</a:t>
            </a:r>
            <a:r>
              <a:rPr lang="en-US" sz="1600" baseline="30000" dirty="0"/>
              <a:t>nd</a:t>
            </a:r>
            <a:r>
              <a:rPr lang="en-US" sz="1600" dirty="0"/>
              <a:t> </a:t>
            </a:r>
            <a:r>
              <a:rPr lang="en-US" sz="1600" dirty="0" smtClean="0"/>
              <a:t>2013, stratified by the </a:t>
            </a:r>
            <a:r>
              <a:rPr lang="en-US" sz="1600" dirty="0"/>
              <a:t>size and frequency of routes. </a:t>
            </a:r>
          </a:p>
          <a:p>
            <a:pPr>
              <a:spcBef>
                <a:spcPts val="0"/>
              </a:spcBef>
              <a:spcAft>
                <a:spcPts val="1200"/>
              </a:spcAft>
            </a:pPr>
            <a:r>
              <a:rPr lang="en-US" sz="1600" dirty="0"/>
              <a:t>Data was </a:t>
            </a:r>
            <a:r>
              <a:rPr lang="en-US" sz="1600" dirty="0" smtClean="0"/>
              <a:t>weighted </a:t>
            </a:r>
            <a:r>
              <a:rPr lang="en-US" sz="1600" dirty="0"/>
              <a:t>to reflect actual distribution of ST’s riders, based on annual ridership figures provided by Sound Transit. </a:t>
            </a:r>
            <a:endParaRPr lang="en-US" sz="1600" b="1" i="1" dirty="0"/>
          </a:p>
        </p:txBody>
      </p:sp>
      <p:sp>
        <p:nvSpPr>
          <p:cNvPr id="12" name="Title 11"/>
          <p:cNvSpPr>
            <a:spLocks noGrp="1"/>
          </p:cNvSpPr>
          <p:nvPr>
            <p:ph type="title"/>
          </p:nvPr>
        </p:nvSpPr>
        <p:spPr>
          <a:xfrm>
            <a:off x="295763" y="103183"/>
            <a:ext cx="8503920" cy="492443"/>
          </a:xfrm>
        </p:spPr>
        <p:txBody>
          <a:bodyPr/>
          <a:lstStyle/>
          <a:p>
            <a:pPr lvl="0"/>
            <a:r>
              <a:rPr lang="en-US" sz="3200" dirty="0" smtClean="0"/>
              <a:t>Methodology</a:t>
            </a:r>
            <a:endParaRPr lang="en-US" sz="3200" dirty="0"/>
          </a:p>
        </p:txBody>
      </p:sp>
      <p:graphicFrame>
        <p:nvGraphicFramePr>
          <p:cNvPr id="3" name="Table 2"/>
          <p:cNvGraphicFramePr>
            <a:graphicFrameLocks noGrp="1"/>
          </p:cNvGraphicFramePr>
          <p:nvPr>
            <p:extLst>
              <p:ext uri="{D42A27DB-BD31-4B8C-83A1-F6EECF244321}">
                <p14:modId xmlns:p14="http://schemas.microsoft.com/office/powerpoint/2010/main" val="2004305137"/>
              </p:ext>
            </p:extLst>
          </p:nvPr>
        </p:nvGraphicFramePr>
        <p:xfrm>
          <a:off x="366688" y="2564895"/>
          <a:ext cx="8410621" cy="1341120"/>
        </p:xfrm>
        <a:graphic>
          <a:graphicData uri="http://schemas.openxmlformats.org/drawingml/2006/table">
            <a:tbl>
              <a:tblPr firstRow="1" bandRow="1">
                <a:tableStyleId>{5C22544A-7EE6-4342-B048-85BDC9FD1C3A}</a:tableStyleId>
              </a:tblPr>
              <a:tblGrid>
                <a:gridCol w="3225993"/>
                <a:gridCol w="1382568"/>
                <a:gridCol w="1273191"/>
                <a:gridCol w="1250228"/>
                <a:gridCol w="1278641"/>
              </a:tblGrid>
              <a:tr h="146499">
                <a:tc>
                  <a:txBody>
                    <a:bodyPr/>
                    <a:lstStyle/>
                    <a:p>
                      <a:endParaRPr lang="en-US" sz="1600" dirty="0"/>
                    </a:p>
                  </a:txBody>
                  <a:tcPr/>
                </a:tc>
                <a:tc>
                  <a:txBody>
                    <a:bodyPr/>
                    <a:lstStyle/>
                    <a:p>
                      <a:pPr algn="ctr"/>
                      <a:r>
                        <a:rPr lang="en-US" sz="1600" dirty="0" smtClean="0"/>
                        <a:t>Express bus</a:t>
                      </a:r>
                      <a:endParaRPr lang="en-US" sz="1600" dirty="0"/>
                    </a:p>
                  </a:txBody>
                  <a:tcPr/>
                </a:tc>
                <a:tc>
                  <a:txBody>
                    <a:bodyPr/>
                    <a:lstStyle/>
                    <a:p>
                      <a:pPr algn="ctr"/>
                      <a:r>
                        <a:rPr lang="en-US" sz="1600" dirty="0" smtClean="0"/>
                        <a:t>Sounder</a:t>
                      </a:r>
                      <a:endParaRPr lang="en-US" sz="1600" dirty="0"/>
                    </a:p>
                  </a:txBody>
                  <a:tcPr/>
                </a:tc>
                <a:tc>
                  <a:txBody>
                    <a:bodyPr/>
                    <a:lstStyle/>
                    <a:p>
                      <a:pPr algn="ctr"/>
                      <a:r>
                        <a:rPr lang="en-US" sz="1600" dirty="0" smtClean="0"/>
                        <a:t>Central Link</a:t>
                      </a:r>
                      <a:endParaRPr lang="en-US" sz="1600" dirty="0"/>
                    </a:p>
                  </a:txBody>
                  <a:tcPr/>
                </a:tc>
                <a:tc>
                  <a:txBody>
                    <a:bodyPr/>
                    <a:lstStyle/>
                    <a:p>
                      <a:pPr algn="ctr"/>
                      <a:r>
                        <a:rPr lang="en-US" sz="1600" dirty="0" smtClean="0"/>
                        <a:t>Tacoma</a:t>
                      </a:r>
                      <a:r>
                        <a:rPr lang="en-US" sz="1600" baseline="0" dirty="0" smtClean="0"/>
                        <a:t> </a:t>
                      </a:r>
                      <a:r>
                        <a:rPr lang="en-US" sz="1600" dirty="0" smtClean="0"/>
                        <a:t>Link</a:t>
                      </a:r>
                      <a:endParaRPr lang="en-US" sz="1600" dirty="0"/>
                    </a:p>
                  </a:txBody>
                  <a:tcPr/>
                </a:tc>
              </a:tr>
              <a:tr h="157179">
                <a:tc>
                  <a:txBody>
                    <a:bodyPr/>
                    <a:lstStyle/>
                    <a:p>
                      <a:r>
                        <a:rPr lang="en-US" sz="1600" dirty="0" smtClean="0"/>
                        <a:t>SoundWaves</a:t>
                      </a:r>
                      <a:r>
                        <a:rPr lang="en-US" sz="1600" baseline="0" dirty="0" smtClean="0"/>
                        <a:t> interviews (n)</a:t>
                      </a:r>
                      <a:endParaRPr lang="en-US" sz="1600" dirty="0"/>
                    </a:p>
                  </a:txBody>
                  <a:tcPr/>
                </a:tc>
                <a:tc>
                  <a:txBody>
                    <a:bodyPr/>
                    <a:lstStyle/>
                    <a:p>
                      <a:pPr algn="ctr"/>
                      <a:r>
                        <a:rPr lang="en-US" sz="1600" dirty="0" smtClean="0"/>
                        <a:t>194n</a:t>
                      </a:r>
                      <a:endParaRPr lang="en-US" sz="1600" dirty="0"/>
                    </a:p>
                  </a:txBody>
                  <a:tcPr/>
                </a:tc>
                <a:tc>
                  <a:txBody>
                    <a:bodyPr/>
                    <a:lstStyle/>
                    <a:p>
                      <a:pPr algn="ctr"/>
                      <a:r>
                        <a:rPr lang="en-US" sz="1600" dirty="0" smtClean="0"/>
                        <a:t>128n</a:t>
                      </a:r>
                      <a:endParaRPr lang="en-US" sz="1600" dirty="0"/>
                    </a:p>
                  </a:txBody>
                  <a:tcPr/>
                </a:tc>
                <a:tc>
                  <a:txBody>
                    <a:bodyPr/>
                    <a:lstStyle/>
                    <a:p>
                      <a:pPr algn="ctr"/>
                      <a:r>
                        <a:rPr lang="en-US" sz="1600" dirty="0" smtClean="0"/>
                        <a:t>70n</a:t>
                      </a:r>
                      <a:endParaRPr lang="en-US" sz="1600" dirty="0"/>
                    </a:p>
                  </a:txBody>
                  <a:tcPr/>
                </a:tc>
                <a:tc>
                  <a:txBody>
                    <a:bodyPr/>
                    <a:lstStyle/>
                    <a:p>
                      <a:pPr algn="ctr"/>
                      <a:r>
                        <a:rPr lang="en-US" sz="1600" dirty="0" smtClean="0"/>
                        <a:t>3n</a:t>
                      </a:r>
                      <a:endParaRPr lang="en-US" sz="1600" dirty="0"/>
                    </a:p>
                  </a:txBody>
                  <a:tcPr/>
                </a:tc>
              </a:tr>
              <a:tr h="157179">
                <a:tc>
                  <a:txBody>
                    <a:bodyPr/>
                    <a:lstStyle/>
                    <a:p>
                      <a:pPr algn="r"/>
                      <a:r>
                        <a:rPr lang="en-US" sz="1600" b="1" i="1" dirty="0" smtClean="0"/>
                        <a:t>Weighted</a:t>
                      </a:r>
                      <a:r>
                        <a:rPr lang="en-US" sz="1600" b="1" i="1" baseline="0" dirty="0" smtClean="0"/>
                        <a:t> %</a:t>
                      </a:r>
                    </a:p>
                  </a:txBody>
                  <a:tcPr/>
                </a:tc>
                <a:tc>
                  <a:txBody>
                    <a:bodyPr/>
                    <a:lstStyle/>
                    <a:p>
                      <a:pPr algn="ctr"/>
                      <a:r>
                        <a:rPr lang="en-US" sz="1600" b="1" i="1" dirty="0" smtClean="0"/>
                        <a:t>56%</a:t>
                      </a:r>
                      <a:endParaRPr lang="en-US" sz="1600" b="1" i="1" dirty="0"/>
                    </a:p>
                  </a:txBody>
                  <a:tcPr/>
                </a:tc>
                <a:tc>
                  <a:txBody>
                    <a:bodyPr/>
                    <a:lstStyle/>
                    <a:p>
                      <a:pPr algn="ctr"/>
                      <a:r>
                        <a:rPr lang="en-US" sz="1600" b="1" i="1" dirty="0" smtClean="0"/>
                        <a:t>10%</a:t>
                      </a:r>
                      <a:endParaRPr lang="en-US" sz="1600" b="1" i="1" dirty="0"/>
                    </a:p>
                  </a:txBody>
                  <a:tcPr/>
                </a:tc>
                <a:tc>
                  <a:txBody>
                    <a:bodyPr/>
                    <a:lstStyle/>
                    <a:p>
                      <a:pPr algn="ctr"/>
                      <a:r>
                        <a:rPr lang="en-US" sz="1600" b="1" i="1" dirty="0" smtClean="0"/>
                        <a:t>32%</a:t>
                      </a:r>
                      <a:endParaRPr lang="en-US" sz="1600" b="1" i="1" dirty="0"/>
                    </a:p>
                  </a:txBody>
                  <a:tcPr/>
                </a:tc>
                <a:tc>
                  <a:txBody>
                    <a:bodyPr/>
                    <a:lstStyle/>
                    <a:p>
                      <a:pPr algn="ctr"/>
                      <a:r>
                        <a:rPr lang="en-US" sz="1600" b="1" i="1" dirty="0" smtClean="0"/>
                        <a:t>2%</a:t>
                      </a:r>
                      <a:endParaRPr lang="en-US" sz="1600" b="1" i="1" dirty="0"/>
                    </a:p>
                  </a:txBody>
                  <a:tcPr/>
                </a:tc>
              </a:tr>
              <a:tr h="157179">
                <a:tc>
                  <a:txBody>
                    <a:bodyPr/>
                    <a:lstStyle/>
                    <a:p>
                      <a:r>
                        <a:rPr lang="en-US" sz="1600" dirty="0" smtClean="0"/>
                        <a:t>Intercept interviews (n)</a:t>
                      </a:r>
                      <a:endParaRPr lang="en-US" sz="1600" dirty="0"/>
                    </a:p>
                  </a:txBody>
                  <a:tcPr/>
                </a:tc>
                <a:tc>
                  <a:txBody>
                    <a:bodyPr/>
                    <a:lstStyle/>
                    <a:p>
                      <a:pPr algn="ctr"/>
                      <a:r>
                        <a:rPr lang="en-US" sz="1600" dirty="0" smtClean="0"/>
                        <a:t>600n</a:t>
                      </a:r>
                      <a:endParaRPr lang="en-US" sz="1600" dirty="0"/>
                    </a:p>
                  </a:txBody>
                  <a:tcPr/>
                </a:tc>
                <a:tc>
                  <a:txBody>
                    <a:bodyPr/>
                    <a:lstStyle/>
                    <a:p>
                      <a:pPr algn="ctr"/>
                      <a:r>
                        <a:rPr lang="en-US" sz="1600" dirty="0" smtClean="0"/>
                        <a:t>444n</a:t>
                      </a:r>
                      <a:endParaRPr lang="en-US" sz="1600" dirty="0"/>
                    </a:p>
                  </a:txBody>
                  <a:tcPr/>
                </a:tc>
                <a:tc>
                  <a:txBody>
                    <a:bodyPr/>
                    <a:lstStyle/>
                    <a:p>
                      <a:pPr algn="ctr"/>
                      <a:r>
                        <a:rPr lang="en-US" sz="1600" dirty="0" smtClean="0"/>
                        <a:t>356n</a:t>
                      </a:r>
                      <a:endParaRPr lang="en-US" sz="1600" dirty="0"/>
                    </a:p>
                  </a:txBody>
                  <a:tcPr/>
                </a:tc>
                <a:tc>
                  <a:txBody>
                    <a:bodyPr/>
                    <a:lstStyle/>
                    <a:p>
                      <a:pPr algn="ctr"/>
                      <a:r>
                        <a:rPr lang="en-US" sz="1600" dirty="0" smtClean="0"/>
                        <a:t>127n</a:t>
                      </a:r>
                      <a:endParaRPr lang="en-US" sz="1600" dirty="0"/>
                    </a:p>
                  </a:txBody>
                  <a:tcPr/>
                </a:tc>
              </a:tr>
            </a:tbl>
          </a:graphicData>
        </a:graphic>
      </p:graphicFrame>
      <p:sp>
        <p:nvSpPr>
          <p:cNvPr id="8" name="Text Placeholder 12"/>
          <p:cNvSpPr txBox="1">
            <a:spLocks/>
          </p:cNvSpPr>
          <p:nvPr/>
        </p:nvSpPr>
        <p:spPr>
          <a:xfrm>
            <a:off x="309080" y="779078"/>
            <a:ext cx="8468229" cy="1612996"/>
          </a:xfrm>
          <a:prstGeom prst="rect">
            <a:avLst/>
          </a:prstGeom>
        </p:spPr>
        <p:txBody>
          <a:bodyPr/>
          <a:lstStyle>
            <a:lvl1pPr marL="463550" indent="-463550" algn="l" defTabSz="914293" rtl="0" eaLnBrk="1" latinLnBrk="0" hangingPunct="1">
              <a:spcBef>
                <a:spcPts val="1800"/>
              </a:spcBef>
              <a:buClr>
                <a:srgbClr val="005C43"/>
              </a:buClr>
              <a:buSzPct val="75000"/>
              <a:buFont typeface="Wingdings 3" panose="05040102010807070707" pitchFamily="18" charset="2"/>
              <a:buChar char=""/>
              <a:defRPr sz="3200" kern="1200">
                <a:solidFill>
                  <a:schemeClr val="tx1"/>
                </a:solidFill>
                <a:latin typeface="+mn-lt"/>
                <a:ea typeface="+mn-ea"/>
                <a:cs typeface="+mn-cs"/>
              </a:defRPr>
            </a:lvl1pPr>
            <a:lvl2pPr marL="914400" indent="-334963" algn="l" defTabSz="914293" rtl="0" eaLnBrk="1" latinLnBrk="0" hangingPunct="1">
              <a:spcBef>
                <a:spcPct val="20000"/>
              </a:spcBef>
              <a:buClr>
                <a:srgbClr val="005C43"/>
              </a:buClr>
              <a:buFont typeface="Arial" pitchFamily="34" charset="0"/>
              <a:buChar char="–"/>
              <a:defRPr sz="2800" kern="1200">
                <a:solidFill>
                  <a:schemeClr val="tx1"/>
                </a:solidFill>
                <a:latin typeface="+mn-lt"/>
                <a:ea typeface="+mn-ea"/>
                <a:cs typeface="+mn-cs"/>
              </a:defRPr>
            </a:lvl2pPr>
            <a:lvl3pPr marL="1377950" indent="-463550" algn="l" defTabSz="914293" rtl="0" eaLnBrk="1" latinLnBrk="0" hangingPunct="1">
              <a:spcBef>
                <a:spcPct val="20000"/>
              </a:spcBef>
              <a:buClr>
                <a:srgbClr val="005C43"/>
              </a:buClr>
              <a:buSzPct val="125000"/>
              <a:buFont typeface="Arial" pitchFamily="34" charset="0"/>
              <a:buChar char="•"/>
              <a:defRPr sz="2400" kern="1200">
                <a:solidFill>
                  <a:schemeClr val="tx1"/>
                </a:solidFill>
                <a:latin typeface="+mn-lt"/>
                <a:ea typeface="+mn-ea"/>
                <a:cs typeface="+mn-cs"/>
              </a:defRPr>
            </a:lvl3pPr>
            <a:lvl4pPr marL="160001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5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1200"/>
              </a:spcAft>
              <a:buFont typeface="Wingdings 3" panose="05040102010807070707" pitchFamily="18" charset="2"/>
              <a:buNone/>
            </a:pPr>
            <a:r>
              <a:rPr lang="en-US" sz="2000" b="1" dirty="0" smtClean="0"/>
              <a:t>SoundWaves Online Survey</a:t>
            </a:r>
            <a:endParaRPr lang="en-US" sz="1600" dirty="0" smtClean="0"/>
          </a:p>
          <a:p>
            <a:pPr>
              <a:spcBef>
                <a:spcPts val="0"/>
              </a:spcBef>
              <a:spcAft>
                <a:spcPts val="1200"/>
              </a:spcAft>
            </a:pPr>
            <a:r>
              <a:rPr lang="en-US" sz="1600" dirty="0" smtClean="0"/>
              <a:t>A total of 395 online interviews were conducted with members of the SoundWaves rider opinion panel between December 19</a:t>
            </a:r>
            <a:r>
              <a:rPr lang="en-US" sz="1600" baseline="30000" dirty="0" smtClean="0"/>
              <a:t>th</a:t>
            </a:r>
            <a:r>
              <a:rPr lang="en-US" sz="1600" dirty="0" smtClean="0"/>
              <a:t> 2013 and January 17</a:t>
            </a:r>
            <a:r>
              <a:rPr lang="en-US" sz="1600" baseline="30000" dirty="0" smtClean="0"/>
              <a:t>th</a:t>
            </a:r>
            <a:r>
              <a:rPr lang="en-US" sz="1600" dirty="0" smtClean="0"/>
              <a:t> 2014.</a:t>
            </a:r>
          </a:p>
          <a:p>
            <a:pPr>
              <a:spcBef>
                <a:spcPts val="0"/>
              </a:spcBef>
              <a:spcAft>
                <a:spcPts val="1200"/>
              </a:spcAft>
            </a:pPr>
            <a:r>
              <a:rPr lang="en-US" sz="1600" dirty="0" smtClean="0"/>
              <a:t>Data was weighted to reflect the observed ridership and demographic profile of the intercept survey.</a:t>
            </a:r>
            <a:endParaRPr lang="en-US" sz="1600" b="1" i="1" dirty="0"/>
          </a:p>
        </p:txBody>
      </p:sp>
    </p:spTree>
    <p:extLst>
      <p:ext uri="{BB962C8B-B14F-4D97-AF65-F5344CB8AC3E}">
        <p14:creationId xmlns:p14="http://schemas.microsoft.com/office/powerpoint/2010/main" val="318970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Overall Sound </a:t>
            </a:r>
            <a:r>
              <a:rPr lang="en-US" sz="3200" dirty="0"/>
              <a:t>Transit </a:t>
            </a:r>
            <a:r>
              <a:rPr lang="en-US" sz="3200" dirty="0" smtClean="0"/>
              <a:t>Grade</a:t>
            </a:r>
            <a:endParaRPr lang="en-US" sz="3200" dirty="0"/>
          </a:p>
        </p:txBody>
      </p:sp>
      <p:sp>
        <p:nvSpPr>
          <p:cNvPr id="9" name="Text Placeholder 8"/>
          <p:cNvSpPr>
            <a:spLocks noGrp="1"/>
          </p:cNvSpPr>
          <p:nvPr>
            <p:ph type="body" sz="quarter" idx="12"/>
          </p:nvPr>
        </p:nvSpPr>
        <p:spPr>
          <a:xfrm>
            <a:off x="309082" y="721471"/>
            <a:ext cx="8503920" cy="1249573"/>
          </a:xfrm>
        </p:spPr>
        <p:txBody>
          <a:bodyPr/>
          <a:lstStyle/>
          <a:p>
            <a:r>
              <a:rPr lang="en-US" sz="1600" dirty="0" smtClean="0"/>
              <a:t>Intercept respondents give ST a higher overall grade than SoundWaves respondents.  Investigating the reasons for those grades reveals that SoundWaves respondents have a more disparate mix of issues that are important to them, which may be reasons some of them joined the panel to begin with.  Also, SoundWaves respondents’ improvement priorities are more likely to be predicated on expanding the service, which they overwhelmingly support.</a:t>
            </a:r>
            <a:endParaRPr lang="en-US" sz="1600" dirty="0"/>
          </a:p>
        </p:txBody>
      </p:sp>
      <p:sp>
        <p:nvSpPr>
          <p:cNvPr id="6" name="Text Placeholder 4"/>
          <p:cNvSpPr>
            <a:spLocks noGrp="1"/>
          </p:cNvSpPr>
          <p:nvPr>
            <p:ph type="body" sz="quarter" idx="11"/>
          </p:nvPr>
        </p:nvSpPr>
        <p:spPr>
          <a:xfrm>
            <a:off x="193868" y="6158601"/>
            <a:ext cx="5703093" cy="553998"/>
          </a:xfrm>
        </p:spPr>
        <p:txBody>
          <a:bodyPr/>
          <a:lstStyle/>
          <a:p>
            <a:r>
              <a:rPr lang="en-US" dirty="0">
                <a:solidFill>
                  <a:prstClr val="black"/>
                </a:solidFill>
              </a:rPr>
              <a:t>Q6. If you were giving Sound Transit an overall report card, where A means excellent, C means average, and F means failing, what overall grade would you give them? </a:t>
            </a:r>
          </a:p>
          <a:p>
            <a:endParaRPr lang="en-US" b="1" u="sng" dirty="0">
              <a:solidFill>
                <a:prstClr val="black"/>
              </a:solidFill>
            </a:endParaRPr>
          </a:p>
        </p:txBody>
      </p:sp>
      <p:graphicFrame>
        <p:nvGraphicFramePr>
          <p:cNvPr id="5" name="Chart 4"/>
          <p:cNvGraphicFramePr/>
          <p:nvPr>
            <p:extLst>
              <p:ext uri="{D42A27DB-BD31-4B8C-83A1-F6EECF244321}">
                <p14:modId xmlns:p14="http://schemas.microsoft.com/office/powerpoint/2010/main" val="3049749210"/>
              </p:ext>
            </p:extLst>
          </p:nvPr>
        </p:nvGraphicFramePr>
        <p:xfrm>
          <a:off x="320040" y="1995912"/>
          <a:ext cx="8503920" cy="418177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143634" y="1931218"/>
            <a:ext cx="691282" cy="338554"/>
          </a:xfrm>
          <a:prstGeom prst="rect">
            <a:avLst/>
          </a:prstGeom>
          <a:noFill/>
        </p:spPr>
        <p:txBody>
          <a:bodyPr wrap="square" rtlCol="0">
            <a:spAutoFit/>
          </a:bodyPr>
          <a:lstStyle/>
          <a:p>
            <a:r>
              <a:rPr lang="en-US" sz="1600" b="1" u="sng" dirty="0" smtClean="0"/>
              <a:t>Mean</a:t>
            </a:r>
            <a:endParaRPr lang="en-US" sz="1600" b="1" u="sng" dirty="0"/>
          </a:p>
        </p:txBody>
      </p:sp>
    </p:spTree>
    <p:extLst>
      <p:ext uri="{BB962C8B-B14F-4D97-AF65-F5344CB8AC3E}">
        <p14:creationId xmlns:p14="http://schemas.microsoft.com/office/powerpoint/2010/main" val="3288581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a:t>Grade in Focus: A Grade</a:t>
            </a:r>
            <a:endParaRPr lang="en-US" dirty="0" smtClean="0"/>
          </a:p>
        </p:txBody>
      </p:sp>
      <p:sp>
        <p:nvSpPr>
          <p:cNvPr id="3" name="Text Placeholder 2"/>
          <p:cNvSpPr>
            <a:spLocks noGrp="1"/>
          </p:cNvSpPr>
          <p:nvPr>
            <p:ph type="body" sz="quarter" idx="12"/>
          </p:nvPr>
        </p:nvSpPr>
        <p:spPr>
          <a:xfrm>
            <a:off x="309082" y="721471"/>
            <a:ext cx="8503920" cy="510909"/>
          </a:xfrm>
        </p:spPr>
        <p:txBody>
          <a:bodyPr/>
          <a:lstStyle/>
          <a:p>
            <a:r>
              <a:rPr lang="en-US" sz="1600" dirty="0" smtClean="0"/>
              <a:t>Respondents giving ‘A’ grades from both groups value the reliability and traffic-avoidance benefits of riding ST while SoundWaves respondents also praise its cleanliness and </a:t>
            </a:r>
            <a:r>
              <a:rPr lang="en-US" sz="1600" dirty="0" smtClean="0"/>
              <a:t>coverage.</a:t>
            </a:r>
            <a:endParaRPr lang="en-US" sz="1600" dirty="0"/>
          </a:p>
        </p:txBody>
      </p:sp>
      <p:sp>
        <p:nvSpPr>
          <p:cNvPr id="12" name="Text Placeholder 11"/>
          <p:cNvSpPr>
            <a:spLocks noGrp="1"/>
          </p:cNvSpPr>
          <p:nvPr>
            <p:ph type="body" sz="quarter" idx="11"/>
          </p:nvPr>
        </p:nvSpPr>
        <p:spPr>
          <a:xfrm>
            <a:off x="193868" y="6461764"/>
            <a:ext cx="5703093" cy="369332"/>
          </a:xfrm>
        </p:spPr>
        <p:txBody>
          <a:bodyPr/>
          <a:lstStyle/>
          <a:p>
            <a:r>
              <a:rPr lang="en-US" dirty="0"/>
              <a:t>Q7. What are your reasons for that grade? </a:t>
            </a:r>
          </a:p>
          <a:p>
            <a:r>
              <a:rPr lang="en-US" dirty="0"/>
              <a:t>(multiple responses; first response </a:t>
            </a:r>
            <a:r>
              <a:rPr lang="en-US" dirty="0" smtClean="0"/>
              <a:t>shown)</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4246455924"/>
              </p:ext>
            </p:extLst>
          </p:nvPr>
        </p:nvGraphicFramePr>
        <p:xfrm>
          <a:off x="78654" y="5041996"/>
          <a:ext cx="288035" cy="10545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765779889"/>
              </p:ext>
            </p:extLst>
          </p:nvPr>
        </p:nvGraphicFramePr>
        <p:xfrm>
          <a:off x="251475" y="1355151"/>
          <a:ext cx="8525836" cy="4666158"/>
        </p:xfrm>
        <a:graphic>
          <a:graphicData uri="http://schemas.openxmlformats.org/drawingml/2006/table">
            <a:tbl>
              <a:tblPr firstRow="1" firstCol="1" bandRow="1">
                <a:tableStyleId>{5C22544A-7EE6-4342-B048-85BDC9FD1C3A}</a:tableStyleId>
              </a:tblPr>
              <a:tblGrid>
                <a:gridCol w="422956"/>
                <a:gridCol w="4717971"/>
                <a:gridCol w="1663769"/>
                <a:gridCol w="1721140"/>
              </a:tblGrid>
              <a:tr h="333297">
                <a:tc>
                  <a:txBody>
                    <a:bodyPr/>
                    <a:lstStyle/>
                    <a:p>
                      <a:pPr algn="l" fontAlgn="b"/>
                      <a:endParaRPr lang="en-US" sz="1600" b="1" i="1" u="none" strike="noStrike" dirty="0">
                        <a:solidFill>
                          <a:schemeClr val="bg1"/>
                        </a:solidFill>
                        <a:effectLst/>
                        <a:latin typeface="+mn-lt"/>
                      </a:endParaRPr>
                    </a:p>
                  </a:txBody>
                  <a:tcPr marL="9525" marR="9525" marT="9525" marB="0" anchor="b"/>
                </a:tc>
                <a:tc>
                  <a:txBody>
                    <a:bodyPr/>
                    <a:lstStyle/>
                    <a:p>
                      <a:pPr algn="l" fontAlgn="b"/>
                      <a:r>
                        <a:rPr lang="en-US" sz="1600" b="1" i="1" u="none" strike="noStrike" dirty="0" smtClean="0">
                          <a:solidFill>
                            <a:schemeClr val="bg1"/>
                          </a:solidFill>
                          <a:effectLst/>
                          <a:latin typeface="+mn-lt"/>
                        </a:rPr>
                        <a:t>Q7. Top Reasons for A Grade</a:t>
                      </a:r>
                      <a:endParaRPr lang="en-US" sz="1600" b="1" i="1" u="none" strike="noStrike" dirty="0">
                        <a:solidFill>
                          <a:schemeClr val="bg1"/>
                        </a:solidFill>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bg1"/>
                          </a:solidFill>
                          <a:effectLst/>
                          <a:latin typeface="+mn-lt"/>
                        </a:rPr>
                        <a:t>Intercepts</a:t>
                      </a:r>
                    </a:p>
                  </a:txBody>
                  <a:tcPr marL="9525" marR="9525" marT="9525"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bg1"/>
                          </a:solidFill>
                          <a:effectLst/>
                          <a:latin typeface="+mn-lt"/>
                        </a:rPr>
                        <a:t>SoundWaves</a:t>
                      </a:r>
                    </a:p>
                  </a:txBody>
                  <a:tcPr marL="9525" marR="9525" marT="9525" marB="0" anchor="ctr"/>
                </a:tc>
              </a:tr>
              <a:tr h="33329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Reliable/ Prompt/ Runs often</a:t>
                      </a:r>
                    </a:p>
                  </a:txBody>
                  <a:tcPr marL="9525" marR="9525" marT="9525" marB="0" anchor="ctr"/>
                </a:tc>
                <a:tc>
                  <a:txBody>
                    <a:bodyPr/>
                    <a:lstStyle/>
                    <a:p>
                      <a:pPr algn="ctr" fontAlgn="t"/>
                      <a:r>
                        <a:rPr lang="en-US" sz="1600" b="1" i="0" u="none" strike="noStrike" dirty="0">
                          <a:solidFill>
                            <a:schemeClr val="accent1">
                              <a:lumMod val="60000"/>
                              <a:lumOff val="40000"/>
                            </a:schemeClr>
                          </a:solidFill>
                          <a:effectLst/>
                          <a:latin typeface="+mn-lt"/>
                        </a:rPr>
                        <a:t>32%</a:t>
                      </a:r>
                    </a:p>
                  </a:txBody>
                  <a:tcPr marL="9525" marR="9525" marT="9525" marB="0" anchor="ctr"/>
                </a:tc>
                <a:tc>
                  <a:txBody>
                    <a:bodyPr/>
                    <a:lstStyle/>
                    <a:p>
                      <a:pPr algn="ctr" fontAlgn="ctr"/>
                      <a:r>
                        <a:rPr lang="en-US" sz="1600" b="1" i="0" u="none" strike="noStrike" dirty="0">
                          <a:solidFill>
                            <a:schemeClr val="accent1">
                              <a:lumMod val="60000"/>
                              <a:lumOff val="40000"/>
                            </a:schemeClr>
                          </a:solidFill>
                          <a:effectLst/>
                          <a:latin typeface="Calibri" panose="020F0502020204030204" pitchFamily="34" charset="0"/>
                        </a:rPr>
                        <a:t>19%</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General positives (Nice/ Fun/ No complaints)</a:t>
                      </a:r>
                    </a:p>
                  </a:txBody>
                  <a:tcPr marL="9525" marR="9525" marT="9525" marB="0" anchor="ctr"/>
                </a:tc>
                <a:tc>
                  <a:txBody>
                    <a:bodyPr/>
                    <a:lstStyle/>
                    <a:p>
                      <a:pPr algn="ctr" fontAlgn="t"/>
                      <a:r>
                        <a:rPr lang="en-US" sz="1600" b="1" i="0" u="none" strike="noStrike" dirty="0">
                          <a:solidFill>
                            <a:schemeClr val="accent1">
                              <a:lumMod val="60000"/>
                              <a:lumOff val="40000"/>
                            </a:schemeClr>
                          </a:solidFill>
                          <a:effectLst/>
                          <a:latin typeface="+mn-lt"/>
                        </a:rPr>
                        <a:t>19%</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4%</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Convenient</a:t>
                      </a:r>
                    </a:p>
                  </a:txBody>
                  <a:tcPr marL="9525" marR="9525" marT="9525" marB="0" anchor="ctr"/>
                </a:tc>
                <a:tc>
                  <a:txBody>
                    <a:bodyPr/>
                    <a:lstStyle/>
                    <a:p>
                      <a:pPr algn="ctr" fontAlgn="t"/>
                      <a:r>
                        <a:rPr lang="en-US" sz="1600" b="1" i="0" u="none" strike="noStrike" dirty="0">
                          <a:solidFill>
                            <a:schemeClr val="accent1">
                              <a:lumMod val="60000"/>
                              <a:lumOff val="40000"/>
                            </a:schemeClr>
                          </a:solidFill>
                          <a:effectLst/>
                          <a:latin typeface="+mn-lt"/>
                        </a:rPr>
                        <a:t>15%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10%</a:t>
                      </a:r>
                    </a:p>
                  </a:txBody>
                  <a:tcPr marL="9525" marR="9525" marT="9525" marB="0" anchor="ctr"/>
                </a:tc>
              </a:tr>
              <a:tr h="33329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Fast/ Avoids traffic</a:t>
                      </a:r>
                    </a:p>
                  </a:txBody>
                  <a:tcPr marL="9525" marR="9525" marT="9525" marB="0" anchor="ctr"/>
                </a:tc>
                <a:tc>
                  <a:txBody>
                    <a:bodyPr/>
                    <a:lstStyle/>
                    <a:p>
                      <a:pPr algn="ctr" fontAlgn="t"/>
                      <a:r>
                        <a:rPr lang="en-US" sz="1600" b="0" i="0" u="none" strike="noStrike" dirty="0">
                          <a:solidFill>
                            <a:srgbClr val="000000"/>
                          </a:solidFill>
                          <a:effectLst/>
                          <a:latin typeface="+mn-lt"/>
                        </a:rPr>
                        <a:t>13%</a:t>
                      </a:r>
                    </a:p>
                  </a:txBody>
                  <a:tcPr marL="9525" marR="9525" marT="9525" marB="0" anchor="ctr"/>
                </a:tc>
                <a:tc>
                  <a:txBody>
                    <a:bodyPr/>
                    <a:lstStyle/>
                    <a:p>
                      <a:pPr algn="ctr" fontAlgn="ctr"/>
                      <a:r>
                        <a:rPr lang="en-US" sz="1600" b="1" i="0" u="none" strike="noStrike" dirty="0">
                          <a:solidFill>
                            <a:schemeClr val="accent1">
                              <a:lumMod val="60000"/>
                              <a:lumOff val="40000"/>
                            </a:schemeClr>
                          </a:solidFill>
                          <a:effectLst/>
                          <a:latin typeface="Calibri" panose="020F0502020204030204" pitchFamily="34" charset="0"/>
                        </a:rPr>
                        <a:t>18%</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Other positives</a:t>
                      </a:r>
                    </a:p>
                  </a:txBody>
                  <a:tcPr marL="9525" marR="9525" marT="9525" marB="0" anchor="ctr"/>
                </a:tc>
                <a:tc>
                  <a:txBody>
                    <a:bodyPr/>
                    <a:lstStyle/>
                    <a:p>
                      <a:pPr algn="ctr" fontAlgn="t"/>
                      <a:r>
                        <a:rPr lang="en-US" sz="1600" b="0" i="0" u="none" strike="noStrike" dirty="0">
                          <a:solidFill>
                            <a:srgbClr val="000000"/>
                          </a:solidFill>
                          <a:effectLst/>
                          <a:latin typeface="+mn-lt"/>
                        </a:rPr>
                        <a:t>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Comfortable/ Relaxing</a:t>
                      </a:r>
                    </a:p>
                  </a:txBody>
                  <a:tcPr marL="9525" marR="9525" marT="9525" marB="0" anchor="ctr"/>
                </a:tc>
                <a:tc>
                  <a:txBody>
                    <a:bodyPr/>
                    <a:lstStyle/>
                    <a:p>
                      <a:pPr algn="ctr" fontAlgn="t"/>
                      <a:r>
                        <a:rPr lang="en-US" sz="1600" b="0" i="0" u="none" strike="noStrike" dirty="0">
                          <a:solidFill>
                            <a:srgbClr val="000000"/>
                          </a:solidFill>
                          <a:effectLst/>
                          <a:latin typeface="+mn-lt"/>
                        </a:rPr>
                        <a:t>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Good coverage/ Goes to destination</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13%</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Clean/ Nice</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1" i="0" u="none" strike="noStrike" dirty="0">
                          <a:solidFill>
                            <a:schemeClr val="accent1">
                              <a:lumMod val="60000"/>
                              <a:lumOff val="40000"/>
                            </a:schemeClr>
                          </a:solidFill>
                          <a:effectLst/>
                          <a:latin typeface="Calibri" panose="020F0502020204030204" pitchFamily="34" charset="0"/>
                        </a:rPr>
                        <a:t>19%</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Friendly/ helpful operators &amp; personnel</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Neutral reasons (OK/ Average)</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Affordable fare/ Free parking</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All other reasons</a:t>
                      </a:r>
                    </a:p>
                  </a:txBody>
                  <a:tcPr marL="9525" marR="9525" marT="9525" marB="0" anchor="ctr"/>
                </a:tc>
                <a:tc>
                  <a:txBody>
                    <a:bodyPr/>
                    <a:lstStyle/>
                    <a:p>
                      <a:pPr algn="ctr" fontAlgn="t"/>
                      <a:r>
                        <a:rPr lang="en-US" sz="1600" b="0" i="0" u="none" strike="noStrike" dirty="0">
                          <a:solidFill>
                            <a:srgbClr val="000000"/>
                          </a:solidFill>
                          <a:effectLst/>
                          <a:latin typeface="+mn-lt"/>
                        </a:rPr>
                        <a:t>1</a:t>
                      </a:r>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mn-lt"/>
                      </a:endParaRP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8%</a:t>
                      </a:r>
                    </a:p>
                  </a:txBody>
                  <a:tcPr marL="9525" marR="9525" marT="9525" marB="0" anchor="ctr"/>
                </a:tc>
              </a:tr>
              <a:tr h="33329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Don't know/ NA/ First time rider</a:t>
                      </a:r>
                    </a:p>
                  </a:txBody>
                  <a:tcPr marL="9525" marR="9525" marT="9525" marB="0" anchor="ctr"/>
                </a:tc>
                <a:tc>
                  <a:txBody>
                    <a:bodyPr/>
                    <a:lstStyle/>
                    <a:p>
                      <a:pPr algn="ctr" fontAlgn="t"/>
                      <a:r>
                        <a:rPr lang="en-US" sz="1600" b="0" i="0" u="none" strike="noStrike" dirty="0" smtClean="0">
                          <a:solidFill>
                            <a:srgbClr val="000000"/>
                          </a:solidFill>
                          <a:effectLst/>
                          <a:latin typeface="+mn-lt"/>
                        </a:rPr>
                        <a:t>0%</a:t>
                      </a:r>
                      <a:endParaRPr lang="en-US" sz="1600" b="0" i="0" u="none" strike="noStrike" dirty="0">
                        <a:solidFill>
                          <a:srgbClr val="000000"/>
                        </a:solidFill>
                        <a:effectLst/>
                        <a:latin typeface="+mn-lt"/>
                      </a:endParaRP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bl>
          </a:graphicData>
        </a:graphic>
      </p:graphicFrame>
    </p:spTree>
    <p:extLst>
      <p:ext uri="{BB962C8B-B14F-4D97-AF65-F5344CB8AC3E}">
        <p14:creationId xmlns:p14="http://schemas.microsoft.com/office/powerpoint/2010/main" val="4221979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a:t>Grade in Focus: </a:t>
            </a:r>
            <a:r>
              <a:rPr lang="en-US" dirty="0" smtClean="0"/>
              <a:t>B </a:t>
            </a:r>
            <a:r>
              <a:rPr lang="en-US" dirty="0"/>
              <a:t>Grade</a:t>
            </a:r>
            <a:endParaRPr lang="en-US" dirty="0" smtClean="0"/>
          </a:p>
        </p:txBody>
      </p:sp>
      <p:sp>
        <p:nvSpPr>
          <p:cNvPr id="3" name="Text Placeholder 2"/>
          <p:cNvSpPr>
            <a:spLocks noGrp="1"/>
          </p:cNvSpPr>
          <p:nvPr>
            <p:ph type="body" sz="quarter" idx="12"/>
          </p:nvPr>
        </p:nvSpPr>
        <p:spPr>
          <a:xfrm>
            <a:off x="309082" y="721471"/>
            <a:ext cx="8503920" cy="510909"/>
          </a:xfrm>
        </p:spPr>
        <p:txBody>
          <a:bodyPr/>
          <a:lstStyle/>
          <a:p>
            <a:r>
              <a:rPr lang="en-US" sz="1600" dirty="0" smtClean="0"/>
              <a:t>Nearly a third of SoundWaves respondents cite reliability as a positive reason for giving ST a ‘B’ grade.</a:t>
            </a:r>
            <a:endParaRPr lang="en-US" sz="1600" dirty="0"/>
          </a:p>
        </p:txBody>
      </p:sp>
      <p:sp>
        <p:nvSpPr>
          <p:cNvPr id="12" name="Text Placeholder 11"/>
          <p:cNvSpPr>
            <a:spLocks noGrp="1"/>
          </p:cNvSpPr>
          <p:nvPr>
            <p:ph type="body" sz="quarter" idx="11"/>
          </p:nvPr>
        </p:nvSpPr>
        <p:spPr>
          <a:xfrm>
            <a:off x="193868" y="6343267"/>
            <a:ext cx="5703093" cy="369332"/>
          </a:xfrm>
        </p:spPr>
        <p:txBody>
          <a:bodyPr/>
          <a:lstStyle/>
          <a:p>
            <a:r>
              <a:rPr lang="en-US" dirty="0"/>
              <a:t>Q7. What are your reasons for that grade? </a:t>
            </a:r>
          </a:p>
          <a:p>
            <a:r>
              <a:rPr lang="en-US" dirty="0"/>
              <a:t>(multiple responses; first response shown</a:t>
            </a:r>
          </a:p>
        </p:txBody>
      </p:sp>
      <p:graphicFrame>
        <p:nvGraphicFramePr>
          <p:cNvPr id="8" name="Chart 7"/>
          <p:cNvGraphicFramePr>
            <a:graphicFrameLocks/>
          </p:cNvGraphicFramePr>
          <p:nvPr>
            <p:extLst/>
          </p:nvPr>
        </p:nvGraphicFramePr>
        <p:xfrm>
          <a:off x="-439809" y="2104039"/>
          <a:ext cx="4993216" cy="42519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52442739"/>
              </p:ext>
            </p:extLst>
          </p:nvPr>
        </p:nvGraphicFramePr>
        <p:xfrm>
          <a:off x="309082" y="1412754"/>
          <a:ext cx="8468228" cy="4608560"/>
        </p:xfrm>
        <a:graphic>
          <a:graphicData uri="http://schemas.openxmlformats.org/drawingml/2006/table">
            <a:tbl>
              <a:tblPr firstRow="1" firstCol="1" bandRow="1">
                <a:tableStyleId>{7DF18680-E054-41AD-8BC1-D1AEF772440D}</a:tableStyleId>
              </a:tblPr>
              <a:tblGrid>
                <a:gridCol w="420098"/>
                <a:gridCol w="4012935"/>
                <a:gridCol w="1989181"/>
                <a:gridCol w="2046014"/>
              </a:tblGrid>
              <a:tr h="345840">
                <a:tc>
                  <a:txBody>
                    <a:bodyPr/>
                    <a:lstStyle/>
                    <a:p>
                      <a:pPr algn="l" fontAlgn="b"/>
                      <a:endParaRPr lang="en-US" sz="1600" b="1" i="1" u="none" strike="noStrike" dirty="0">
                        <a:solidFill>
                          <a:schemeClr val="bg1"/>
                        </a:solidFill>
                        <a:effectLst/>
                        <a:latin typeface="+mn-lt"/>
                      </a:endParaRPr>
                    </a:p>
                  </a:txBody>
                  <a:tcPr marL="9525" marR="9525" marT="9525" marB="0" anchor="b"/>
                </a:tc>
                <a:tc>
                  <a:txBody>
                    <a:bodyPr/>
                    <a:lstStyle/>
                    <a:p>
                      <a:pPr algn="l" fontAlgn="b"/>
                      <a:r>
                        <a:rPr lang="en-US" sz="1600" u="none" strike="noStrike" dirty="0" smtClean="0">
                          <a:effectLst/>
                        </a:rPr>
                        <a:t>Q7. Top Positive Reasons for B Grade</a:t>
                      </a:r>
                      <a:endParaRPr lang="en-US" sz="1600" b="1" i="1" u="none" strike="noStrike" dirty="0">
                        <a:solidFill>
                          <a:schemeClr val="bg1"/>
                        </a:solidFill>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u="none" strike="noStrike" dirty="0" smtClean="0">
                          <a:effectLst/>
                        </a:rPr>
                        <a:t>Intercepts</a:t>
                      </a:r>
                      <a:endParaRPr lang="en-US" sz="1600" b="1" i="1" u="none" strike="noStrike" dirty="0" smtClean="0">
                        <a:solidFill>
                          <a:schemeClr val="bg1"/>
                        </a:solidFill>
                        <a:effectLst/>
                        <a:latin typeface="+mn-lt"/>
                      </a:endParaRPr>
                    </a:p>
                  </a:txBody>
                  <a:tcPr marL="9525" marR="9525" marT="9525"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bg1"/>
                          </a:solidFill>
                          <a:effectLst/>
                          <a:latin typeface="+mn-lt"/>
                        </a:rPr>
                        <a:t>SoundWaves</a:t>
                      </a:r>
                    </a:p>
                  </a:txBody>
                  <a:tcPr marL="9525" marR="9525" marT="9525" marB="0" anchor="ctr"/>
                </a:tc>
              </a:tr>
              <a:tr h="345840">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Reliable/ Prompt/ Runs often</a:t>
                      </a:r>
                    </a:p>
                  </a:txBody>
                  <a:tcPr marL="9525" marR="9525" marT="9525" marB="0" anchor="ctr"/>
                </a:tc>
                <a:tc>
                  <a:txBody>
                    <a:bodyPr/>
                    <a:lstStyle/>
                    <a:p>
                      <a:pPr algn="ctr" fontAlgn="t"/>
                      <a:r>
                        <a:rPr lang="en-US" sz="1600" b="0" i="0" u="none" strike="noStrike" dirty="0">
                          <a:solidFill>
                            <a:srgbClr val="000000"/>
                          </a:solidFill>
                          <a:effectLst/>
                          <a:latin typeface="+mn-lt"/>
                        </a:rPr>
                        <a:t>16%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31%</a:t>
                      </a:r>
                    </a:p>
                  </a:txBody>
                  <a:tcPr marL="9525" marR="9525" marT="9525" marB="0" anchor="ctr"/>
                </a:tc>
              </a:tr>
              <a:tr h="614826">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General positives (Nice/ Fun/ No complaints)</a:t>
                      </a:r>
                    </a:p>
                  </a:txBody>
                  <a:tcPr marL="9525" marR="9525" marT="9525" marB="0" anchor="ctr"/>
                </a:tc>
                <a:tc>
                  <a:txBody>
                    <a:bodyPr/>
                    <a:lstStyle/>
                    <a:p>
                      <a:pPr algn="ctr" fontAlgn="t"/>
                      <a:r>
                        <a:rPr lang="en-US" sz="1600" b="0" i="0" u="none" strike="noStrike" dirty="0">
                          <a:solidFill>
                            <a:srgbClr val="000000"/>
                          </a:solidFill>
                          <a:effectLst/>
                          <a:latin typeface="+mn-lt"/>
                        </a:rPr>
                        <a:t>16%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r h="612188">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Convenient</a:t>
                      </a:r>
                    </a:p>
                  </a:txBody>
                  <a:tcPr marL="9525" marR="9525" marT="9525" marB="0" anchor="ctr"/>
                </a:tc>
                <a:tc>
                  <a:txBody>
                    <a:bodyPr/>
                    <a:lstStyle/>
                    <a:p>
                      <a:pPr algn="ctr" fontAlgn="t"/>
                      <a:r>
                        <a:rPr lang="en-US" sz="1600" b="0" i="0" u="none" strike="noStrike" dirty="0">
                          <a:solidFill>
                            <a:srgbClr val="000000"/>
                          </a:solidFill>
                          <a:effectLst/>
                          <a:latin typeface="+mn-lt"/>
                        </a:rPr>
                        <a:t>6%</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8%</a:t>
                      </a:r>
                    </a:p>
                  </a:txBody>
                  <a:tcPr marL="9525" marR="9525" marT="9525" marB="0" anchor="ctr"/>
                </a:tc>
              </a:tr>
              <a:tr h="345840">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Good coverage/ Goes to destination</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r h="34584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Other positives</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8%</a:t>
                      </a:r>
                    </a:p>
                  </a:txBody>
                  <a:tcPr marL="9525" marR="9525" marT="9525" marB="0" anchor="ctr"/>
                </a:tc>
              </a:tr>
              <a:tr h="34584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Fast/ Avoids traffic</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4%</a:t>
                      </a:r>
                    </a:p>
                  </a:txBody>
                  <a:tcPr marL="9525" marR="9525" marT="9525" marB="0" anchor="ctr"/>
                </a:tc>
              </a:tr>
              <a:tr h="34584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Comfortable/ Relaxing</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r h="614826">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Friendly/ helpful operators &amp; personnel</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tr>
              <a:tr h="34584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All other reasons</a:t>
                      </a:r>
                    </a:p>
                  </a:txBody>
                  <a:tcPr marL="9525" marR="9525" marT="9525" marB="0" anchor="ctr"/>
                </a:tc>
                <a:tc>
                  <a:txBody>
                    <a:bodyPr/>
                    <a:lstStyle/>
                    <a:p>
                      <a:pPr algn="ctr" fontAlgn="t"/>
                      <a:r>
                        <a:rPr lang="en-US" sz="1600" b="0" i="0" u="none" strike="noStrike" dirty="0" smtClean="0">
                          <a:solidFill>
                            <a:srgbClr val="000000"/>
                          </a:solidFill>
                          <a:effectLst/>
                          <a:latin typeface="+mn-lt"/>
                        </a:rPr>
                        <a:t>2%</a:t>
                      </a:r>
                      <a:endParaRPr lang="en-US" sz="1600" b="0" i="0" u="none" strike="noStrike" dirty="0">
                        <a:solidFill>
                          <a:srgbClr val="000000"/>
                        </a:solidFill>
                        <a:effectLst/>
                        <a:latin typeface="+mn-lt"/>
                      </a:endParaRP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6%</a:t>
                      </a:r>
                    </a:p>
                  </a:txBody>
                  <a:tcPr marL="9525" marR="9525" marT="9525" marB="0" anchor="ctr"/>
                </a:tc>
              </a:tr>
              <a:tr h="34584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Don't know/ NA/ First time rider</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bl>
          </a:graphicData>
        </a:graphic>
      </p:graphicFrame>
    </p:spTree>
    <p:extLst>
      <p:ext uri="{BB962C8B-B14F-4D97-AF65-F5344CB8AC3E}">
        <p14:creationId xmlns:p14="http://schemas.microsoft.com/office/powerpoint/2010/main" val="11881095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a:t>Grade in Focus: </a:t>
            </a:r>
            <a:r>
              <a:rPr lang="en-US" dirty="0" smtClean="0"/>
              <a:t>B </a:t>
            </a:r>
            <a:r>
              <a:rPr lang="en-US" dirty="0"/>
              <a:t>Grade</a:t>
            </a:r>
            <a:endParaRPr lang="en-US" dirty="0" smtClean="0"/>
          </a:p>
        </p:txBody>
      </p:sp>
      <p:sp>
        <p:nvSpPr>
          <p:cNvPr id="3" name="Text Placeholder 2"/>
          <p:cNvSpPr>
            <a:spLocks noGrp="1"/>
          </p:cNvSpPr>
          <p:nvPr>
            <p:ph type="body" sz="quarter" idx="12"/>
          </p:nvPr>
        </p:nvSpPr>
        <p:spPr>
          <a:xfrm>
            <a:off x="309082" y="721471"/>
            <a:ext cx="8503920" cy="510909"/>
          </a:xfrm>
        </p:spPr>
        <p:txBody>
          <a:bodyPr/>
          <a:lstStyle/>
          <a:p>
            <a:r>
              <a:rPr lang="en-US" sz="1600" dirty="0" smtClean="0"/>
              <a:t>No specific negatives mentions stand out for SoundWaves respondents, though lateness is a frequently-cited reason for Intercept survey respondents.</a:t>
            </a:r>
            <a:endParaRPr lang="en-US" sz="1600" dirty="0"/>
          </a:p>
        </p:txBody>
      </p:sp>
      <p:sp>
        <p:nvSpPr>
          <p:cNvPr id="12" name="Text Placeholder 11"/>
          <p:cNvSpPr>
            <a:spLocks noGrp="1"/>
          </p:cNvSpPr>
          <p:nvPr>
            <p:ph type="body" sz="quarter" idx="11"/>
          </p:nvPr>
        </p:nvSpPr>
        <p:spPr>
          <a:xfrm>
            <a:off x="193868" y="6343267"/>
            <a:ext cx="5703093" cy="369332"/>
          </a:xfrm>
        </p:spPr>
        <p:txBody>
          <a:bodyPr/>
          <a:lstStyle/>
          <a:p>
            <a:r>
              <a:rPr lang="en-US" dirty="0"/>
              <a:t>Q7. What are your reasons for that grade? </a:t>
            </a:r>
          </a:p>
          <a:p>
            <a:r>
              <a:rPr lang="en-US" dirty="0"/>
              <a:t>(multiple responses; first response shown</a:t>
            </a:r>
          </a:p>
        </p:txBody>
      </p:sp>
      <p:graphicFrame>
        <p:nvGraphicFramePr>
          <p:cNvPr id="9" name="Table 8"/>
          <p:cNvGraphicFramePr>
            <a:graphicFrameLocks noGrp="1"/>
          </p:cNvGraphicFramePr>
          <p:nvPr>
            <p:extLst>
              <p:ext uri="{D42A27DB-BD31-4B8C-83A1-F6EECF244321}">
                <p14:modId xmlns:p14="http://schemas.microsoft.com/office/powerpoint/2010/main" val="2097206385"/>
              </p:ext>
            </p:extLst>
          </p:nvPr>
        </p:nvGraphicFramePr>
        <p:xfrm>
          <a:off x="305684" y="1355152"/>
          <a:ext cx="8471626" cy="4504359"/>
        </p:xfrm>
        <a:graphic>
          <a:graphicData uri="http://schemas.openxmlformats.org/drawingml/2006/table">
            <a:tbl>
              <a:tblPr firstRow="1" firstCol="1" bandRow="1">
                <a:tableStyleId>{7DF18680-E054-41AD-8BC1-D1AEF772440D}</a:tableStyleId>
              </a:tblPr>
              <a:tblGrid>
                <a:gridCol w="420266"/>
                <a:gridCol w="3903657"/>
                <a:gridCol w="2073852"/>
                <a:gridCol w="2073851"/>
              </a:tblGrid>
              <a:tr h="314425">
                <a:tc>
                  <a:txBody>
                    <a:bodyPr/>
                    <a:lstStyle/>
                    <a:p>
                      <a:pPr algn="l" fontAlgn="b"/>
                      <a:endParaRPr lang="en-US" sz="1600" b="1" i="1" u="none" strike="noStrike" dirty="0">
                        <a:solidFill>
                          <a:schemeClr val="bg1"/>
                        </a:solidFill>
                        <a:effectLst/>
                        <a:latin typeface="+mn-lt"/>
                      </a:endParaRPr>
                    </a:p>
                  </a:txBody>
                  <a:tcPr marL="9525" marR="9525" marT="9525" marB="0" anchor="b"/>
                </a:tc>
                <a:tc>
                  <a:txBody>
                    <a:bodyPr/>
                    <a:lstStyle/>
                    <a:p>
                      <a:pPr algn="l" fontAlgn="b"/>
                      <a:r>
                        <a:rPr lang="en-US" sz="1600" u="none" strike="noStrike" dirty="0" smtClean="0">
                          <a:effectLst/>
                        </a:rPr>
                        <a:t>Q7. Top Negative reasons</a:t>
                      </a:r>
                      <a:r>
                        <a:rPr lang="en-US" sz="1600" u="none" strike="noStrike" baseline="0" dirty="0" smtClean="0">
                          <a:effectLst/>
                        </a:rPr>
                        <a:t> </a:t>
                      </a:r>
                      <a:r>
                        <a:rPr lang="en-US" sz="1600" u="none" strike="noStrike" dirty="0" smtClean="0">
                          <a:effectLst/>
                        </a:rPr>
                        <a:t>for B Grade</a:t>
                      </a:r>
                      <a:endParaRPr lang="en-US" sz="1600" b="1" i="1" u="none" strike="noStrike" dirty="0">
                        <a:solidFill>
                          <a:schemeClr val="bg1"/>
                        </a:solidFill>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lt1"/>
                          </a:solidFill>
                          <a:effectLst/>
                          <a:latin typeface="+mn-lt"/>
                        </a:rPr>
                        <a:t>Intercepts</a:t>
                      </a:r>
                      <a:endParaRPr lang="en-US" sz="1600" b="1" i="1" u="none" strike="noStrike" dirty="0" smtClean="0">
                        <a:solidFill>
                          <a:schemeClr val="bg1"/>
                        </a:solidFill>
                        <a:effectLst/>
                        <a:latin typeface="+mn-lt"/>
                      </a:endParaRPr>
                    </a:p>
                  </a:txBody>
                  <a:tcPr marL="9525" marR="9525" marT="9525"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bg1"/>
                          </a:solidFill>
                          <a:effectLst/>
                          <a:latin typeface="+mn-lt"/>
                        </a:rPr>
                        <a:t>SoundWaves</a:t>
                      </a:r>
                    </a:p>
                  </a:txBody>
                  <a:tcPr marL="9525" marR="9525" marT="9525" marB="0" anchor="ctr"/>
                </a:tc>
              </a:tr>
              <a:tr h="314425">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Late at times/ Always late</a:t>
                      </a:r>
                    </a:p>
                  </a:txBody>
                  <a:tcPr marL="9525" marR="9525" marT="9525" marB="0" anchor="ctr"/>
                </a:tc>
                <a:tc>
                  <a:txBody>
                    <a:bodyPr/>
                    <a:lstStyle/>
                    <a:p>
                      <a:pPr algn="ctr" fontAlgn="t"/>
                      <a:r>
                        <a:rPr lang="en-US" sz="1600" b="0" i="0" u="none" strike="noStrike" dirty="0">
                          <a:solidFill>
                            <a:srgbClr val="000000"/>
                          </a:solidFill>
                          <a:effectLst/>
                          <a:latin typeface="+mn-lt"/>
                        </a:rPr>
                        <a:t>13%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5%</a:t>
                      </a:r>
                    </a:p>
                  </a:txBody>
                  <a:tcPr marL="9525" marR="9525" marT="9525" marB="0" anchor="ctr"/>
                </a:tc>
              </a:tr>
              <a:tr h="55897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Crowded/ Larger buses/trains</a:t>
                      </a:r>
                    </a:p>
                  </a:txBody>
                  <a:tcPr marL="9525" marR="9525" marT="9525" marB="0" anchor="ctr"/>
                </a:tc>
                <a:tc>
                  <a:txBody>
                    <a:bodyPr/>
                    <a:lstStyle/>
                    <a:p>
                      <a:pPr algn="ctr" fontAlgn="t"/>
                      <a:r>
                        <a:rPr lang="en-US" sz="1600" b="0" i="0" u="none" strike="noStrike" dirty="0">
                          <a:solidFill>
                            <a:srgbClr val="000000"/>
                          </a:solidFill>
                          <a:effectLst/>
                          <a:latin typeface="+mn-lt"/>
                        </a:rPr>
                        <a:t>5%</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6%</a:t>
                      </a:r>
                    </a:p>
                  </a:txBody>
                  <a:tcPr marL="9525" marR="9525" marT="9525" marB="0" anchor="ctr"/>
                </a:tc>
              </a:tr>
              <a:tr h="556580">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More service/ routes/ buses</a:t>
                      </a:r>
                    </a:p>
                  </a:txBody>
                  <a:tcPr marL="9525" marR="9525" marT="9525" marB="0" anchor="ctr"/>
                </a:tc>
                <a:tc>
                  <a:txBody>
                    <a:bodyPr/>
                    <a:lstStyle/>
                    <a:p>
                      <a:pPr algn="ctr" fontAlgn="t"/>
                      <a:r>
                        <a:rPr lang="en-US" sz="1600" b="0" i="0" u="none" strike="noStrike" dirty="0">
                          <a:solidFill>
                            <a:srgbClr val="000000"/>
                          </a:solidFill>
                          <a:effectLst/>
                          <a:latin typeface="+mn-lt"/>
                        </a:rPr>
                        <a:t>4%</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7%</a:t>
                      </a:r>
                    </a:p>
                  </a:txBody>
                  <a:tcPr marL="9525" marR="9525" marT="9525" marB="0" anchor="ctr"/>
                </a:tc>
              </a:tr>
              <a:tr h="314425">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Improve/ Expand schedule</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2%</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Slow/ Too many stops/ More express</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3%</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Need more parking</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6%</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Rude drivers &amp; personnel</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r>
              <a:tr h="55897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Too expensive</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Too early/ Doesn't wait</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Other negatives</a:t>
                      </a:r>
                    </a:p>
                  </a:txBody>
                  <a:tcPr marL="9525" marR="9525" marT="9525" marB="0" anchor="ctr"/>
                </a:tc>
                <a:tc>
                  <a:txBody>
                    <a:bodyPr/>
                    <a:lstStyle/>
                    <a:p>
                      <a:pPr algn="ctr" fontAlgn="t"/>
                      <a:r>
                        <a:rPr lang="en-US" sz="1600" b="0" i="0" u="none" strike="noStrike" dirty="0">
                          <a:solidFill>
                            <a:srgbClr val="000000"/>
                          </a:solidFill>
                          <a:effectLst/>
                          <a:latin typeface="+mn-lt"/>
                        </a:rPr>
                        <a:t>8%</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5%</a:t>
                      </a:r>
                    </a:p>
                  </a:txBody>
                  <a:tcPr marL="9525" marR="9525" marT="9525" marB="0" anchor="ctr"/>
                </a:tc>
              </a:tr>
              <a:tr h="314425">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Don't know/ NA/ First time rider</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9525" marR="9525" marT="9525" marB="0" anchor="ctr"/>
                </a:tc>
              </a:tr>
            </a:tbl>
          </a:graphicData>
        </a:graphic>
      </p:graphicFrame>
    </p:spTree>
    <p:extLst>
      <p:ext uri="{BB962C8B-B14F-4D97-AF65-F5344CB8AC3E}">
        <p14:creationId xmlns:p14="http://schemas.microsoft.com/office/powerpoint/2010/main" val="17350071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a:t>Grade in Focus: </a:t>
            </a:r>
            <a:r>
              <a:rPr lang="en-US" dirty="0" smtClean="0"/>
              <a:t>C </a:t>
            </a:r>
            <a:r>
              <a:rPr lang="en-US" dirty="0"/>
              <a:t>Grade</a:t>
            </a:r>
            <a:endParaRPr lang="en-US" dirty="0" smtClean="0"/>
          </a:p>
        </p:txBody>
      </p:sp>
      <p:sp>
        <p:nvSpPr>
          <p:cNvPr id="3" name="Text Placeholder 2"/>
          <p:cNvSpPr>
            <a:spLocks noGrp="1"/>
          </p:cNvSpPr>
          <p:nvPr>
            <p:ph type="body" sz="quarter" idx="12"/>
          </p:nvPr>
        </p:nvSpPr>
        <p:spPr>
          <a:xfrm>
            <a:off x="309082" y="721471"/>
            <a:ext cx="8503920" cy="1003352"/>
          </a:xfrm>
        </p:spPr>
        <p:txBody>
          <a:bodyPr/>
          <a:lstStyle/>
          <a:p>
            <a:r>
              <a:rPr lang="en-US" sz="1600" dirty="0" smtClean="0"/>
              <a:t>While intercept respondents’ criticisms largely involve volume-related issues like on-time performance and service frequency, SoundWaves respondents have a wide mix of suggestions including decreasing trip times, expanding the schedule, personnel complaints and a mix of unique suggestions. </a:t>
            </a:r>
            <a:endParaRPr lang="en-US" sz="1600" dirty="0"/>
          </a:p>
        </p:txBody>
      </p:sp>
      <p:sp>
        <p:nvSpPr>
          <p:cNvPr id="12" name="Text Placeholder 11"/>
          <p:cNvSpPr>
            <a:spLocks noGrp="1"/>
          </p:cNvSpPr>
          <p:nvPr>
            <p:ph type="body" sz="quarter" idx="11"/>
          </p:nvPr>
        </p:nvSpPr>
        <p:spPr>
          <a:xfrm>
            <a:off x="193868" y="6343267"/>
            <a:ext cx="5703093" cy="369332"/>
          </a:xfrm>
        </p:spPr>
        <p:txBody>
          <a:bodyPr/>
          <a:lstStyle/>
          <a:p>
            <a:r>
              <a:rPr lang="en-US" dirty="0"/>
              <a:t>Q7. What are your reasons for that grade? </a:t>
            </a:r>
          </a:p>
          <a:p>
            <a:r>
              <a:rPr lang="en-US" dirty="0"/>
              <a:t>(multiple responses; first response shown</a:t>
            </a:r>
          </a:p>
        </p:txBody>
      </p:sp>
      <p:graphicFrame>
        <p:nvGraphicFramePr>
          <p:cNvPr id="9" name="Table 8"/>
          <p:cNvGraphicFramePr>
            <a:graphicFrameLocks noGrp="1"/>
          </p:cNvGraphicFramePr>
          <p:nvPr>
            <p:extLst>
              <p:ext uri="{D42A27DB-BD31-4B8C-83A1-F6EECF244321}">
                <p14:modId xmlns:p14="http://schemas.microsoft.com/office/powerpoint/2010/main" val="3845339848"/>
              </p:ext>
            </p:extLst>
          </p:nvPr>
        </p:nvGraphicFramePr>
        <p:xfrm>
          <a:off x="405067" y="1854263"/>
          <a:ext cx="8372243" cy="4051838"/>
        </p:xfrm>
        <a:graphic>
          <a:graphicData uri="http://schemas.openxmlformats.org/drawingml/2006/table">
            <a:tbl>
              <a:tblPr firstRow="1" firstCol="1" bandRow="1">
                <a:tableStyleId>{F5AB1C69-6EDB-4FF4-983F-18BD219EF322}</a:tableStyleId>
              </a:tblPr>
              <a:tblGrid>
                <a:gridCol w="415336"/>
                <a:gridCol w="3809204"/>
                <a:gridCol w="2073852"/>
                <a:gridCol w="2073851"/>
              </a:tblGrid>
              <a:tr h="289417">
                <a:tc>
                  <a:txBody>
                    <a:bodyPr/>
                    <a:lstStyle/>
                    <a:p>
                      <a:pPr algn="l" fontAlgn="b"/>
                      <a:endParaRPr lang="en-US" sz="1600" b="1" i="1" u="none" strike="noStrike" dirty="0">
                        <a:solidFill>
                          <a:schemeClr val="bg1"/>
                        </a:solidFill>
                        <a:effectLst/>
                        <a:latin typeface="+mn-lt"/>
                      </a:endParaRPr>
                    </a:p>
                  </a:txBody>
                  <a:tcPr marL="9525" marR="9525" marT="9525" marB="0" anchor="b"/>
                </a:tc>
                <a:tc>
                  <a:txBody>
                    <a:bodyPr/>
                    <a:lstStyle/>
                    <a:p>
                      <a:pPr algn="l" fontAlgn="b"/>
                      <a:r>
                        <a:rPr lang="en-US" sz="1600" u="none" strike="noStrike" dirty="0" smtClean="0">
                          <a:effectLst/>
                        </a:rPr>
                        <a:t>Q7. Top Negative Reasons</a:t>
                      </a:r>
                      <a:endParaRPr lang="en-US" sz="1600" b="1" i="1" u="none" strike="noStrike" dirty="0">
                        <a:solidFill>
                          <a:schemeClr val="bg1"/>
                        </a:solidFill>
                        <a:effectLst/>
                        <a:latin typeface="+mn-lt"/>
                      </a:endParaRPr>
                    </a:p>
                  </a:txBody>
                  <a:tcPr marR="45720" marT="9144"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i="0" u="none" strike="noStrike" dirty="0" smtClean="0">
                          <a:effectLst/>
                        </a:rPr>
                        <a:t>Intercepts</a:t>
                      </a:r>
                      <a:endParaRPr lang="en-US" sz="1600" b="1" i="0" u="none" strike="noStrike" dirty="0" smtClean="0">
                        <a:solidFill>
                          <a:schemeClr val="bg1"/>
                        </a:solidFill>
                        <a:effectLst/>
                        <a:latin typeface="+mn-lt"/>
                      </a:endParaRPr>
                    </a:p>
                  </a:txBody>
                  <a:tcPr marL="9525" marR="9525" marT="9525" marB="0" anchor="ctr"/>
                </a:tc>
                <a:tc>
                  <a:txBody>
                    <a:bodyPr/>
                    <a:lstStyle/>
                    <a:p>
                      <a:pPr marL="0" marR="0" indent="0" algn="ctr" defTabSz="914293" rtl="0" eaLnBrk="1" fontAlgn="b" latinLnBrk="0" hangingPunct="1">
                        <a:lnSpc>
                          <a:spcPct val="100000"/>
                        </a:lnSpc>
                        <a:spcBef>
                          <a:spcPts val="0"/>
                        </a:spcBef>
                        <a:spcAft>
                          <a:spcPts val="0"/>
                        </a:spcAft>
                        <a:buClrTx/>
                        <a:buSzTx/>
                        <a:buFontTx/>
                        <a:buNone/>
                        <a:tabLst/>
                        <a:defRPr/>
                      </a:pPr>
                      <a:r>
                        <a:rPr lang="en-US" sz="1600" b="1" i="0" u="none" strike="noStrike" dirty="0" smtClean="0">
                          <a:solidFill>
                            <a:schemeClr val="bg1"/>
                          </a:solidFill>
                          <a:effectLst/>
                          <a:latin typeface="+mn-lt"/>
                        </a:rPr>
                        <a:t>SoundWaves</a:t>
                      </a:r>
                    </a:p>
                  </a:txBody>
                  <a:tcPr marL="9525" marR="9525" marT="9525" marB="0" anchor="ctr"/>
                </a:tc>
              </a:tr>
              <a:tr h="28941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Late at </a:t>
                      </a:r>
                      <a:r>
                        <a:rPr lang="en-US" sz="1600" b="0" i="0" u="none" strike="noStrike" dirty="0" smtClean="0">
                          <a:solidFill>
                            <a:srgbClr val="000000"/>
                          </a:solidFill>
                          <a:effectLst/>
                          <a:latin typeface="+mn-lt"/>
                        </a:rPr>
                        <a:t>times/Always </a:t>
                      </a:r>
                      <a:r>
                        <a:rPr lang="en-US" sz="1600" b="0" i="0" u="none" strike="noStrike" dirty="0">
                          <a:solidFill>
                            <a:srgbClr val="000000"/>
                          </a:solidFill>
                          <a:effectLst/>
                          <a:latin typeface="+mn-lt"/>
                        </a:rPr>
                        <a:t>late</a:t>
                      </a:r>
                    </a:p>
                  </a:txBody>
                  <a:tcPr marL="9525" marR="9525" marT="9525" marB="0" anchor="ctr"/>
                </a:tc>
                <a:tc>
                  <a:txBody>
                    <a:bodyPr/>
                    <a:lstStyle/>
                    <a:p>
                      <a:pPr algn="ctr" fontAlgn="t"/>
                      <a:r>
                        <a:rPr lang="en-US" sz="1600" b="0" i="0" u="none" strike="noStrike" dirty="0">
                          <a:solidFill>
                            <a:srgbClr val="000000"/>
                          </a:solidFill>
                          <a:effectLst/>
                          <a:latin typeface="+mn-lt"/>
                        </a:rPr>
                        <a:t>19%</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12%</a:t>
                      </a:r>
                    </a:p>
                  </a:txBody>
                  <a:tcPr marL="9525" marR="9525" marT="9525" marB="0" anchor="ctr"/>
                </a:tc>
              </a:tr>
              <a:tr h="28941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More </a:t>
                      </a:r>
                      <a:r>
                        <a:rPr lang="en-US" sz="1600" b="0" i="0" u="none" strike="noStrike" dirty="0" smtClean="0">
                          <a:solidFill>
                            <a:srgbClr val="000000"/>
                          </a:solidFill>
                          <a:effectLst/>
                          <a:latin typeface="+mn-lt"/>
                        </a:rPr>
                        <a:t>service/routes</a:t>
                      </a:r>
                      <a:r>
                        <a:rPr lang="en-US" sz="1600" b="0" i="0" u="none" strike="noStrike" dirty="0">
                          <a:solidFill>
                            <a:srgbClr val="000000"/>
                          </a:solidFill>
                          <a:effectLst/>
                          <a:latin typeface="+mn-lt"/>
                        </a:rPr>
                        <a:t>/ buses</a:t>
                      </a:r>
                    </a:p>
                  </a:txBody>
                  <a:tcPr marL="9525" marR="9525" marT="9525" marB="0" anchor="ctr"/>
                </a:tc>
                <a:tc>
                  <a:txBody>
                    <a:bodyPr/>
                    <a:lstStyle/>
                    <a:p>
                      <a:pPr algn="ctr" fontAlgn="t"/>
                      <a:r>
                        <a:rPr lang="en-US" sz="1600" b="0" i="0" u="none" strike="noStrike" dirty="0">
                          <a:solidFill>
                            <a:srgbClr val="000000"/>
                          </a:solidFill>
                          <a:effectLst/>
                          <a:latin typeface="+mn-lt"/>
                        </a:rPr>
                        <a:t>13%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5%</a:t>
                      </a:r>
                    </a:p>
                  </a:txBody>
                  <a:tcPr marL="9525" marR="9525" marT="9525" marB="0" anchor="ctr"/>
                </a:tc>
              </a:tr>
              <a:tr h="28941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a:solidFill>
                            <a:srgbClr val="000000"/>
                          </a:solidFill>
                          <a:effectLst/>
                          <a:latin typeface="+mn-lt"/>
                        </a:rPr>
                        <a:t>Crowded/ Larger buses/trains</a:t>
                      </a:r>
                    </a:p>
                  </a:txBody>
                  <a:tcPr marL="9525" marR="9525" marT="9525" marB="0" anchor="ctr"/>
                </a:tc>
                <a:tc>
                  <a:txBody>
                    <a:bodyPr/>
                    <a:lstStyle/>
                    <a:p>
                      <a:pPr algn="ctr" fontAlgn="t"/>
                      <a:r>
                        <a:rPr lang="en-US" sz="1600" b="0" i="0" u="none" strike="noStrike" dirty="0">
                          <a:solidFill>
                            <a:srgbClr val="000000"/>
                          </a:solidFill>
                          <a:effectLst/>
                          <a:latin typeface="+mn-lt"/>
                        </a:rPr>
                        <a:t>13%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12%</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Other negatives</a:t>
                      </a:r>
                    </a:p>
                  </a:txBody>
                  <a:tcPr marL="9525" marR="9525" marT="9525" marB="0" anchor="ctr"/>
                </a:tc>
                <a:tc>
                  <a:txBody>
                    <a:bodyPr/>
                    <a:lstStyle/>
                    <a:p>
                      <a:pPr algn="ctr" fontAlgn="t"/>
                      <a:r>
                        <a:rPr lang="en-US" sz="1600" b="0" i="0" u="none" strike="noStrike" dirty="0">
                          <a:solidFill>
                            <a:srgbClr val="000000"/>
                          </a:solidFill>
                          <a:effectLst/>
                          <a:latin typeface="+mn-lt"/>
                        </a:rPr>
                        <a:t>11%</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17%</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Neutral reasons (</a:t>
                      </a:r>
                      <a:r>
                        <a:rPr lang="en-US" sz="1600" b="0" i="0" u="none" strike="noStrike" dirty="0" smtClean="0">
                          <a:solidFill>
                            <a:srgbClr val="000000"/>
                          </a:solidFill>
                          <a:effectLst/>
                          <a:latin typeface="+mn-lt"/>
                        </a:rPr>
                        <a:t>OK/Average</a:t>
                      </a:r>
                      <a:r>
                        <a:rPr lang="en-US" sz="1600" b="0" i="0" u="none" strike="noStrike" dirty="0">
                          <a:solidFill>
                            <a:srgbClr val="000000"/>
                          </a:solidFill>
                          <a:effectLst/>
                          <a:latin typeface="+mn-lt"/>
                        </a:rPr>
                        <a:t>)</a:t>
                      </a:r>
                    </a:p>
                  </a:txBody>
                  <a:tcPr marL="9525" marR="9525" marT="9525" marB="0" anchor="ctr"/>
                </a:tc>
                <a:tc>
                  <a:txBody>
                    <a:bodyPr/>
                    <a:lstStyle/>
                    <a:p>
                      <a:pPr algn="ctr" fontAlgn="t"/>
                      <a:r>
                        <a:rPr lang="en-US" sz="1600" b="0" i="0" u="none" strike="noStrike" dirty="0">
                          <a:solidFill>
                            <a:srgbClr val="000000"/>
                          </a:solidFill>
                          <a:effectLst/>
                          <a:latin typeface="+mn-lt"/>
                        </a:rPr>
                        <a:t>9%</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2%</a:t>
                      </a:r>
                    </a:p>
                  </a:txBody>
                  <a:tcPr marL="9525" marR="9525" marT="9525" marB="0" anchor="ctr"/>
                </a:tc>
              </a:tr>
              <a:tr h="289417">
                <a:tc>
                  <a:txBody>
                    <a:bodyPr/>
                    <a:lstStyle/>
                    <a:p>
                      <a:pPr algn="l" fontAlgn="b"/>
                      <a:endParaRPr lang="en-US" sz="1600" b="1" i="0" u="none" strike="noStrike" dirty="0">
                        <a:solidFill>
                          <a:srgbClr val="000000"/>
                        </a:solidFill>
                        <a:effectLst/>
                        <a:latin typeface="+mn-lt"/>
                      </a:endParaRPr>
                    </a:p>
                  </a:txBody>
                  <a:tcPr marL="9525" marR="9525" marT="9525" marB="0" anchor="b"/>
                </a:tc>
                <a:tc>
                  <a:txBody>
                    <a:bodyPr/>
                    <a:lstStyle/>
                    <a:p>
                      <a:pPr algn="l" fontAlgn="t"/>
                      <a:r>
                        <a:rPr lang="en-US" sz="1600" b="0" i="0" u="none" strike="noStrike" dirty="0" smtClean="0">
                          <a:solidFill>
                            <a:srgbClr val="000000"/>
                          </a:solidFill>
                          <a:effectLst/>
                          <a:latin typeface="+mn-lt"/>
                        </a:rPr>
                        <a:t>Improve/Expand </a:t>
                      </a:r>
                      <a:r>
                        <a:rPr lang="en-US" sz="1600" b="0" i="0" u="none" strike="noStrike" dirty="0">
                          <a:solidFill>
                            <a:srgbClr val="000000"/>
                          </a:solidFill>
                          <a:effectLst/>
                          <a:latin typeface="+mn-lt"/>
                        </a:rPr>
                        <a:t>schedule</a:t>
                      </a:r>
                    </a:p>
                  </a:txBody>
                  <a:tcPr marL="9525" marR="9525" marT="9525" marB="0" anchor="ctr"/>
                </a:tc>
                <a:tc>
                  <a:txBody>
                    <a:bodyPr/>
                    <a:lstStyle/>
                    <a:p>
                      <a:pPr algn="ctr" fontAlgn="t"/>
                      <a:r>
                        <a:rPr lang="en-US" sz="1600" b="0" i="0" u="none" strike="noStrike" dirty="0">
                          <a:solidFill>
                            <a:srgbClr val="000000"/>
                          </a:solidFill>
                          <a:effectLst/>
                          <a:latin typeface="+mn-lt"/>
                        </a:rPr>
                        <a:t>6%</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17%</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Too expensive</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Slow/ Too many </a:t>
                      </a:r>
                      <a:r>
                        <a:rPr lang="en-US" sz="1600" b="0" i="0" u="none" strike="noStrike" dirty="0" smtClean="0">
                          <a:solidFill>
                            <a:srgbClr val="000000"/>
                          </a:solidFill>
                          <a:effectLst/>
                          <a:latin typeface="+mn-lt"/>
                        </a:rPr>
                        <a:t>stops/More </a:t>
                      </a:r>
                      <a:r>
                        <a:rPr lang="en-US" sz="1600" b="0" i="0" u="none" strike="noStrike" dirty="0">
                          <a:solidFill>
                            <a:srgbClr val="000000"/>
                          </a:solidFill>
                          <a:effectLst/>
                          <a:latin typeface="+mn-lt"/>
                        </a:rPr>
                        <a:t>express</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17%</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Need more parking</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3%</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Rude drivers &amp; personnel</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11%</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Too </a:t>
                      </a:r>
                      <a:r>
                        <a:rPr lang="en-US" sz="1600" b="0" i="0" u="none" strike="noStrike" dirty="0" smtClean="0">
                          <a:solidFill>
                            <a:srgbClr val="000000"/>
                          </a:solidFill>
                          <a:effectLst/>
                          <a:latin typeface="+mn-lt"/>
                        </a:rPr>
                        <a:t>early/Doesn't </a:t>
                      </a:r>
                      <a:r>
                        <a:rPr lang="en-US" sz="1600" b="0" i="0" u="none" strike="noStrike" dirty="0">
                          <a:solidFill>
                            <a:srgbClr val="000000"/>
                          </a:solidFill>
                          <a:effectLst/>
                          <a:latin typeface="+mn-lt"/>
                        </a:rPr>
                        <a:t>wait</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0%</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a:solidFill>
                            <a:srgbClr val="000000"/>
                          </a:solidFill>
                          <a:effectLst/>
                          <a:latin typeface="+mn-lt"/>
                        </a:rPr>
                        <a:t>Other positives</a:t>
                      </a:r>
                    </a:p>
                  </a:txBody>
                  <a:tcPr marL="9525"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0%</a:t>
                      </a:r>
                    </a:p>
                  </a:txBody>
                  <a:tcPr marL="9525" marR="9525" marT="9525" marB="0" anchor="ctr"/>
                </a:tc>
              </a:tr>
              <a:tr h="289417">
                <a:tc>
                  <a:txBody>
                    <a:bodyPr/>
                    <a:lstStyle/>
                    <a:p>
                      <a:pPr algn="l" fontAlgn="t"/>
                      <a:endParaRPr lang="en-US" sz="1600" b="1" i="0" u="none" strike="noStrike" dirty="0">
                        <a:solidFill>
                          <a:srgbClr val="000000"/>
                        </a:solidFill>
                        <a:effectLst/>
                        <a:latin typeface="+mn-lt"/>
                      </a:endParaRPr>
                    </a:p>
                  </a:txBody>
                  <a:tcPr marL="9525" marR="9525" marT="9525" marB="0"/>
                </a:tc>
                <a:tc>
                  <a:txBody>
                    <a:bodyPr/>
                    <a:lstStyle/>
                    <a:p>
                      <a:pPr algn="l" fontAlgn="t"/>
                      <a:r>
                        <a:rPr lang="en-US" sz="1600" b="0" i="0" u="none" strike="noStrike" dirty="0">
                          <a:solidFill>
                            <a:srgbClr val="000000"/>
                          </a:solidFill>
                          <a:effectLst/>
                          <a:latin typeface="+mn-lt"/>
                        </a:rPr>
                        <a:t>Don't </a:t>
                      </a:r>
                      <a:r>
                        <a:rPr lang="en-US" sz="1600" b="0" i="0" u="none" strike="noStrike" dirty="0" smtClean="0">
                          <a:solidFill>
                            <a:srgbClr val="000000"/>
                          </a:solidFill>
                          <a:effectLst/>
                          <a:latin typeface="+mn-lt"/>
                        </a:rPr>
                        <a:t>know NA/First </a:t>
                      </a:r>
                      <a:r>
                        <a:rPr lang="en-US" sz="1600" b="0" i="0" u="none" strike="noStrike" dirty="0">
                          <a:solidFill>
                            <a:srgbClr val="000000"/>
                          </a:solidFill>
                          <a:effectLst/>
                          <a:latin typeface="+mn-lt"/>
                        </a:rPr>
                        <a:t>time rider</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ctr"/>
                      <a:r>
                        <a:rPr lang="en-US" sz="1600" b="0" i="0" u="none" strike="noStrike" dirty="0">
                          <a:solidFill>
                            <a:schemeClr val="tx1"/>
                          </a:solidFill>
                          <a:effectLst/>
                          <a:latin typeface="Calibri" panose="020F0502020204030204" pitchFamily="34" charset="0"/>
                        </a:rPr>
                        <a:t>0%</a:t>
                      </a:r>
                    </a:p>
                  </a:txBody>
                  <a:tcPr marL="9525" marR="9525" marT="9525" marB="0" anchor="ctr"/>
                </a:tc>
              </a:tr>
            </a:tbl>
          </a:graphicData>
        </a:graphic>
      </p:graphicFrame>
    </p:spTree>
    <p:extLst>
      <p:ext uri="{BB962C8B-B14F-4D97-AF65-F5344CB8AC3E}">
        <p14:creationId xmlns:p14="http://schemas.microsoft.com/office/powerpoint/2010/main" val="4671106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a:t>Improving Grade – by Rating</a:t>
            </a:r>
            <a:endParaRPr lang="en-US" dirty="0" smtClean="0"/>
          </a:p>
        </p:txBody>
      </p:sp>
      <p:sp>
        <p:nvSpPr>
          <p:cNvPr id="3" name="Text Placeholder 2"/>
          <p:cNvSpPr>
            <a:spLocks noGrp="1"/>
          </p:cNvSpPr>
          <p:nvPr>
            <p:ph type="body" sz="quarter" idx="12"/>
          </p:nvPr>
        </p:nvSpPr>
        <p:spPr>
          <a:xfrm>
            <a:off x="309082" y="721471"/>
            <a:ext cx="8503920" cy="757130"/>
          </a:xfrm>
        </p:spPr>
        <p:txBody>
          <a:bodyPr/>
          <a:lstStyle/>
          <a:p>
            <a:r>
              <a:rPr lang="en-US" sz="1600" dirty="0" smtClean="0"/>
              <a:t>While SoundWaves is more critical of the service, a vast majority of the improvements they want to see can only be solved through expanding the service to increase trip frequency, additional routes and expanded schedules.</a:t>
            </a:r>
            <a:endParaRPr lang="en-US" sz="1600" dirty="0"/>
          </a:p>
        </p:txBody>
      </p:sp>
      <p:sp>
        <p:nvSpPr>
          <p:cNvPr id="12" name="Text Placeholder 11"/>
          <p:cNvSpPr>
            <a:spLocks noGrp="1"/>
          </p:cNvSpPr>
          <p:nvPr>
            <p:ph type="body" sz="quarter" idx="11"/>
          </p:nvPr>
        </p:nvSpPr>
        <p:spPr>
          <a:xfrm>
            <a:off x="193868" y="6343267"/>
            <a:ext cx="5703093" cy="369332"/>
          </a:xfrm>
        </p:spPr>
        <p:txBody>
          <a:bodyPr/>
          <a:lstStyle/>
          <a:p>
            <a:r>
              <a:rPr lang="en-US" dirty="0"/>
              <a:t>Q8. What could Sound Transit do to improve the grade you gave? </a:t>
            </a:r>
          </a:p>
          <a:p>
            <a:r>
              <a:rPr lang="en-US" dirty="0"/>
              <a:t>(multiple responses; </a:t>
            </a:r>
            <a:r>
              <a:rPr lang="en-US" b="1" u="sng" dirty="0"/>
              <a:t>first</a:t>
            </a:r>
            <a:r>
              <a:rPr lang="en-US" b="1" dirty="0"/>
              <a:t> </a:t>
            </a:r>
            <a:r>
              <a:rPr lang="en-US" dirty="0"/>
              <a:t>response shown)</a:t>
            </a:r>
          </a:p>
        </p:txBody>
      </p:sp>
      <p:graphicFrame>
        <p:nvGraphicFramePr>
          <p:cNvPr id="10" name="Table 9"/>
          <p:cNvGraphicFramePr>
            <a:graphicFrameLocks noGrp="1"/>
          </p:cNvGraphicFramePr>
          <p:nvPr>
            <p:extLst>
              <p:ext uri="{D42A27DB-BD31-4B8C-83A1-F6EECF244321}">
                <p14:modId xmlns:p14="http://schemas.microsoft.com/office/powerpoint/2010/main" val="2221895485"/>
              </p:ext>
            </p:extLst>
          </p:nvPr>
        </p:nvGraphicFramePr>
        <p:xfrm>
          <a:off x="333195" y="1656503"/>
          <a:ext cx="8444117" cy="4307205"/>
        </p:xfrm>
        <a:graphic>
          <a:graphicData uri="http://schemas.openxmlformats.org/drawingml/2006/table">
            <a:tbl>
              <a:tblPr firstRow="1" bandRow="1">
                <a:tableStyleId>{284E427A-3D55-4303-BF80-6455036E1DE7}</a:tableStyleId>
              </a:tblPr>
              <a:tblGrid>
                <a:gridCol w="4814875"/>
                <a:gridCol w="1814621"/>
                <a:gridCol w="1814621"/>
              </a:tblGrid>
              <a:tr h="42333">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600" b="1" i="1" u="none" strike="noStrike" dirty="0" smtClean="0">
                          <a:solidFill>
                            <a:schemeClr val="tx1"/>
                          </a:solidFill>
                          <a:latin typeface="+mn-lt"/>
                          <a:cs typeface="Calibri" pitchFamily="34" charset="0"/>
                        </a:rPr>
                        <a:t>Top Suggestions for improvement</a:t>
                      </a:r>
                    </a:p>
                  </a:txBody>
                  <a:tcPr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1" i="0" u="none" strike="noStrike" dirty="0" smtClean="0">
                          <a:solidFill>
                            <a:schemeClr val="tx1"/>
                          </a:solidFill>
                          <a:latin typeface="+mn-lt"/>
                          <a:cs typeface="Calibri" pitchFamily="34" charset="0"/>
                        </a:rPr>
                        <a:t>Intercepts</a:t>
                      </a:r>
                      <a:endParaRPr lang="en-US" sz="1600" b="1" i="0" u="none" strike="noStrike" dirty="0" smtClean="0">
                        <a:solidFill>
                          <a:schemeClr val="tx1"/>
                        </a:solidFill>
                        <a:latin typeface="+mn-lt"/>
                        <a:cs typeface="Calibri" pitchFamily="34" charset="0"/>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1" i="0" u="none" strike="noStrike" dirty="0" smtClean="0">
                          <a:solidFill>
                            <a:schemeClr val="tx1"/>
                          </a:solidFill>
                          <a:latin typeface="+mn-lt"/>
                          <a:cs typeface="Calibri" pitchFamily="34" charset="0"/>
                        </a:rPr>
                        <a:t>SoundWaves</a:t>
                      </a:r>
                    </a:p>
                  </a:txBody>
                  <a:tcPr marL="9525" marR="9525" marT="9525" marB="0" anchor="ctr"/>
                </a:tc>
              </a:tr>
              <a:tr h="42333">
                <a:tc>
                  <a:txBody>
                    <a:bodyPr/>
                    <a:lstStyle/>
                    <a:p>
                      <a:pPr algn="l" rtl="0" fontAlgn="ctr"/>
                      <a:r>
                        <a:rPr lang="en-US" sz="1600" b="1" i="0" u="none" strike="noStrike" dirty="0">
                          <a:solidFill>
                            <a:srgbClr val="000000"/>
                          </a:solidFill>
                          <a:effectLst/>
                          <a:latin typeface="+mn-lt"/>
                        </a:rPr>
                        <a:t>Performance Suggestions (flexible improvements)</a:t>
                      </a:r>
                    </a:p>
                  </a:txBody>
                  <a:tcPr marL="114300" marR="9525" marT="9525" marB="0" anchor="ctr"/>
                </a:tc>
                <a:tc>
                  <a:txBody>
                    <a:bodyPr/>
                    <a:lstStyle/>
                    <a:p>
                      <a:pPr algn="ctr" fontAlgn="b"/>
                      <a:r>
                        <a:rPr lang="en-US" sz="1600" b="1" i="0" u="none" strike="noStrike" dirty="0" smtClean="0">
                          <a:solidFill>
                            <a:srgbClr val="000000"/>
                          </a:solidFill>
                          <a:effectLst/>
                          <a:latin typeface="+mn-lt"/>
                        </a:rPr>
                        <a:t>11%</a:t>
                      </a:r>
                      <a:endParaRPr lang="en-US" sz="1600" b="1" i="0" u="none" strike="noStrike" dirty="0">
                        <a:solidFill>
                          <a:srgbClr val="000000"/>
                        </a:solidFill>
                        <a:effectLst/>
                        <a:latin typeface="+mn-lt"/>
                      </a:endParaRPr>
                    </a:p>
                  </a:txBody>
                  <a:tcPr marL="9525" marR="9525" marT="9525" marB="0" anchor="b"/>
                </a:tc>
                <a:tc>
                  <a:txBody>
                    <a:bodyPr/>
                    <a:lstStyle/>
                    <a:p>
                      <a:pPr algn="ctr" fontAlgn="b"/>
                      <a:r>
                        <a:rPr lang="en-US" sz="1600" b="1" i="0" u="none" strike="noStrike" dirty="0" smtClean="0">
                          <a:solidFill>
                            <a:srgbClr val="000000"/>
                          </a:solidFill>
                          <a:effectLst/>
                          <a:latin typeface="+mn-lt"/>
                        </a:rPr>
                        <a:t>8%</a:t>
                      </a:r>
                      <a:endParaRPr lang="en-US" sz="1600" b="1" i="0" u="none" strike="noStrike" dirty="0">
                        <a:solidFill>
                          <a:srgbClr val="000000"/>
                        </a:solidFill>
                        <a:effectLst/>
                        <a:latin typeface="+mn-lt"/>
                      </a:endParaRPr>
                    </a:p>
                  </a:txBody>
                  <a:tcPr marL="9525" marR="9525" marT="9525" marB="0" anchor="b"/>
                </a:tc>
              </a:tr>
              <a:tr h="42333">
                <a:tc>
                  <a:txBody>
                    <a:bodyPr/>
                    <a:lstStyle/>
                    <a:p>
                      <a:pPr algn="l" fontAlgn="ctr"/>
                      <a:r>
                        <a:rPr lang="en-US" sz="1600" b="0" i="0" u="none" strike="noStrike" dirty="0" smtClean="0">
                          <a:solidFill>
                            <a:srgbClr val="000000"/>
                          </a:solidFill>
                          <a:effectLst/>
                          <a:latin typeface="+mn-lt"/>
                        </a:rPr>
                        <a:t>Be on-time/adhere to schedule/less delays</a:t>
                      </a:r>
                      <a:endParaRPr lang="en-US" sz="1600" b="0" i="0" u="none" strike="noStrike" dirty="0">
                        <a:solidFill>
                          <a:srgbClr val="000000"/>
                        </a:solidFill>
                        <a:effectLst/>
                        <a:latin typeface="+mn-lt"/>
                      </a:endParaRPr>
                    </a:p>
                  </a:txBody>
                  <a:tcPr marL="228600" marR="9525" marT="9525" marB="0" anchor="ctr"/>
                </a:tc>
                <a:tc>
                  <a:txBody>
                    <a:bodyPr/>
                    <a:lstStyle/>
                    <a:p>
                      <a:pPr algn="ctr" fontAlgn="t"/>
                      <a:r>
                        <a:rPr lang="en-US" sz="1600" b="0" i="0" u="none" strike="noStrike" dirty="0">
                          <a:solidFill>
                            <a:srgbClr val="000000"/>
                          </a:solidFill>
                          <a:effectLst/>
                          <a:latin typeface="+mn-lt"/>
                        </a:rPr>
                        <a:t>8%</a:t>
                      </a:r>
                    </a:p>
                  </a:txBody>
                  <a:tcPr marL="9525" marR="9525" marT="9525" marB="0" anchor="ctr"/>
                </a:tc>
                <a:tc>
                  <a:txBody>
                    <a:bodyPr/>
                    <a:lstStyle/>
                    <a:p>
                      <a:pPr algn="ctr" fontAlgn="t"/>
                      <a:r>
                        <a:rPr lang="en-US" sz="1600" b="0" i="0" u="none" strike="noStrike" dirty="0">
                          <a:solidFill>
                            <a:srgbClr val="000000"/>
                          </a:solidFill>
                          <a:effectLst/>
                          <a:latin typeface="+mn-lt"/>
                        </a:rPr>
                        <a:t>6%</a:t>
                      </a:r>
                    </a:p>
                  </a:txBody>
                  <a:tcPr marL="9525" marR="9525" marT="9525" marB="0"/>
                </a:tc>
              </a:tr>
              <a:tr h="42333">
                <a:tc>
                  <a:txBody>
                    <a:bodyPr/>
                    <a:lstStyle/>
                    <a:p>
                      <a:pPr algn="l" fontAlgn="ctr"/>
                      <a:r>
                        <a:rPr lang="en-US" sz="1600" b="0" i="0" u="none" strike="noStrike" dirty="0" smtClean="0">
                          <a:solidFill>
                            <a:srgbClr val="000000"/>
                          </a:solidFill>
                          <a:effectLst/>
                          <a:latin typeface="+mn-lt"/>
                        </a:rPr>
                        <a:t>Notice/communication of problems, delays, etc.</a:t>
                      </a:r>
                      <a:endParaRPr lang="en-US" sz="1600" b="0" i="0" u="none" strike="noStrike" dirty="0">
                        <a:solidFill>
                          <a:srgbClr val="000000"/>
                        </a:solidFill>
                        <a:effectLst/>
                        <a:latin typeface="+mn-lt"/>
                      </a:endParaRPr>
                    </a:p>
                  </a:txBody>
                  <a:tcPr marL="228600"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tc>
              </a:tr>
              <a:tr h="42333">
                <a:tc>
                  <a:txBody>
                    <a:bodyPr/>
                    <a:lstStyle/>
                    <a:p>
                      <a:pPr algn="l" fontAlgn="ctr"/>
                      <a:r>
                        <a:rPr lang="en-US" sz="1600" b="0" i="0" u="none" strike="noStrike" dirty="0" smtClean="0">
                          <a:solidFill>
                            <a:srgbClr val="000000"/>
                          </a:solidFill>
                          <a:effectLst/>
                          <a:latin typeface="+mn-lt"/>
                        </a:rPr>
                        <a:t>Other performance suggestions (&lt;2% mention)</a:t>
                      </a:r>
                      <a:endParaRPr lang="en-US" sz="1600" b="0" i="0" u="none" strike="noStrike" dirty="0">
                        <a:solidFill>
                          <a:srgbClr val="000000"/>
                        </a:solidFill>
                        <a:effectLst/>
                        <a:latin typeface="+mn-lt"/>
                      </a:endParaRPr>
                    </a:p>
                  </a:txBody>
                  <a:tcPr marL="228600" marR="9525" marT="9525" marB="0" anchor="ctr"/>
                </a:tc>
                <a:tc>
                  <a:txBody>
                    <a:bodyPr/>
                    <a:lstStyle/>
                    <a:p>
                      <a:pPr algn="ctr" fontAlgn="b"/>
                      <a:r>
                        <a:rPr lang="en-US" sz="1600" b="0" i="0" u="none" strike="noStrike" dirty="0">
                          <a:solidFill>
                            <a:srgbClr val="000000"/>
                          </a:solidFill>
                          <a:effectLst/>
                          <a:latin typeface="+mn-lt"/>
                        </a:rPr>
                        <a:t>2%</a:t>
                      </a:r>
                    </a:p>
                  </a:txBody>
                  <a:tcPr marL="9525" marR="9525" marT="9525" marB="0" anchor="ctr"/>
                </a:tc>
                <a:tc>
                  <a:txBody>
                    <a:bodyPr/>
                    <a:lstStyle/>
                    <a:p>
                      <a:pPr algn="ctr" fontAlgn="b"/>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mn-lt"/>
                      </a:endParaRPr>
                    </a:p>
                  </a:txBody>
                  <a:tcPr marL="9525" marR="9525" marT="9525" marB="0" anchor="ctr"/>
                </a:tc>
              </a:tr>
              <a:tr h="42333">
                <a:tc>
                  <a:txBody>
                    <a:bodyPr/>
                    <a:lstStyle/>
                    <a:p>
                      <a:pPr algn="l" fontAlgn="ctr"/>
                      <a:r>
                        <a:rPr lang="en-US" sz="1600" b="1" i="0" u="none" strike="noStrike" dirty="0">
                          <a:solidFill>
                            <a:srgbClr val="000000"/>
                          </a:solidFill>
                          <a:effectLst/>
                          <a:latin typeface="+mn-lt"/>
                        </a:rPr>
                        <a:t>System Suggestions (“More” investments)</a:t>
                      </a:r>
                    </a:p>
                  </a:txBody>
                  <a:tcPr marL="114300" marR="9525" marT="9525" marB="0" anchor="ctr"/>
                </a:tc>
                <a:tc>
                  <a:txBody>
                    <a:bodyPr/>
                    <a:lstStyle/>
                    <a:p>
                      <a:pPr algn="ctr" fontAlgn="ctr"/>
                      <a:r>
                        <a:rPr lang="en-US" sz="1600" b="1" i="0" u="none" strike="noStrike" dirty="0" smtClean="0">
                          <a:solidFill>
                            <a:srgbClr val="000000"/>
                          </a:solidFill>
                          <a:effectLst/>
                          <a:latin typeface="+mn-lt"/>
                        </a:rPr>
                        <a:t>44%</a:t>
                      </a:r>
                      <a:endParaRPr lang="en-US" sz="1600" b="1" i="0" u="none" strike="noStrike" dirty="0">
                        <a:solidFill>
                          <a:srgbClr val="000000"/>
                        </a:solidFill>
                        <a:effectLst/>
                        <a:latin typeface="+mn-lt"/>
                      </a:endParaRPr>
                    </a:p>
                  </a:txBody>
                  <a:tcPr marL="9525" marR="9525" marT="9525" marB="0" anchor="ctr"/>
                </a:tc>
                <a:tc>
                  <a:txBody>
                    <a:bodyPr/>
                    <a:lstStyle/>
                    <a:p>
                      <a:pPr algn="ctr" fontAlgn="ctr"/>
                      <a:r>
                        <a:rPr lang="en-US" sz="1600" b="1" i="0" u="none" strike="noStrike" dirty="0" smtClean="0">
                          <a:solidFill>
                            <a:srgbClr val="000000"/>
                          </a:solidFill>
                          <a:effectLst/>
                          <a:latin typeface="+mn-lt"/>
                        </a:rPr>
                        <a:t>59%</a:t>
                      </a:r>
                      <a:endParaRPr lang="en-US" sz="1600" b="1" i="0" u="none" strike="noStrike" dirty="0">
                        <a:solidFill>
                          <a:srgbClr val="000000"/>
                        </a:solidFill>
                        <a:effectLst/>
                        <a:latin typeface="+mn-lt"/>
                      </a:endParaRPr>
                    </a:p>
                  </a:txBody>
                  <a:tcPr marL="9525" marR="9525" marT="9525" marB="0" anchor="ctr"/>
                </a:tc>
              </a:tr>
              <a:tr h="42333">
                <a:tc>
                  <a:txBody>
                    <a:bodyPr/>
                    <a:lstStyle/>
                    <a:p>
                      <a:pPr algn="l" fontAlgn="ctr"/>
                      <a:r>
                        <a:rPr lang="en-US" sz="1600" b="0" i="0" u="none" strike="noStrike" dirty="0" smtClean="0">
                          <a:solidFill>
                            <a:srgbClr val="000000"/>
                          </a:solidFill>
                          <a:effectLst/>
                          <a:latin typeface="+mn-lt"/>
                        </a:rPr>
                        <a:t>Run </a:t>
                      </a:r>
                      <a:r>
                        <a:rPr lang="en-US" sz="1600" b="0" i="0" u="none" strike="noStrike" dirty="0">
                          <a:solidFill>
                            <a:srgbClr val="000000"/>
                          </a:solidFill>
                          <a:effectLst/>
                          <a:latin typeface="+mn-lt"/>
                        </a:rPr>
                        <a:t>more often/more frequent buses/trains</a:t>
                      </a:r>
                    </a:p>
                  </a:txBody>
                  <a:tcPr marL="228600" marR="9525" marT="9525" marB="0" anchor="ctr"/>
                </a:tc>
                <a:tc>
                  <a:txBody>
                    <a:bodyPr/>
                    <a:lstStyle/>
                    <a:p>
                      <a:pPr algn="ctr" fontAlgn="t"/>
                      <a:r>
                        <a:rPr lang="en-US" sz="1600" b="0" i="0" u="none" strike="noStrike" dirty="0">
                          <a:solidFill>
                            <a:srgbClr val="000000"/>
                          </a:solidFill>
                          <a:effectLst/>
                          <a:latin typeface="+mn-lt"/>
                        </a:rPr>
                        <a:t>11%</a:t>
                      </a:r>
                    </a:p>
                  </a:txBody>
                  <a:tcPr marL="9525" marR="9525" marT="9525" marB="0" anchor="ctr"/>
                </a:tc>
                <a:tc>
                  <a:txBody>
                    <a:bodyPr/>
                    <a:lstStyle/>
                    <a:p>
                      <a:pPr algn="ctr" fontAlgn="t"/>
                      <a:r>
                        <a:rPr lang="en-US" sz="1600" b="0" i="0" u="none" strike="noStrike" dirty="0">
                          <a:solidFill>
                            <a:srgbClr val="000000"/>
                          </a:solidFill>
                          <a:effectLst/>
                          <a:latin typeface="+mn-lt"/>
                        </a:rPr>
                        <a:t>22%</a:t>
                      </a:r>
                    </a:p>
                  </a:txBody>
                  <a:tcPr marL="9525" marR="9525" marT="9525" marB="0"/>
                </a:tc>
              </a:tr>
              <a:tr h="42333">
                <a:tc>
                  <a:txBody>
                    <a:bodyPr/>
                    <a:lstStyle/>
                    <a:p>
                      <a:pPr algn="l" fontAlgn="ctr"/>
                      <a:r>
                        <a:rPr lang="en-US" sz="1600" b="0" i="0" u="none" strike="noStrike" dirty="0" smtClean="0">
                          <a:solidFill>
                            <a:srgbClr val="000000"/>
                          </a:solidFill>
                          <a:effectLst/>
                          <a:latin typeface="+mn-lt"/>
                        </a:rPr>
                        <a:t>More routes/expand </a:t>
                      </a:r>
                      <a:r>
                        <a:rPr lang="en-US" sz="1600" b="0" i="0" u="none" strike="noStrike" dirty="0">
                          <a:solidFill>
                            <a:srgbClr val="000000"/>
                          </a:solidFill>
                          <a:effectLst/>
                          <a:latin typeface="+mn-lt"/>
                        </a:rPr>
                        <a:t>service/weekend service</a:t>
                      </a:r>
                    </a:p>
                  </a:txBody>
                  <a:tcPr marL="228600" marR="9525" marT="9525" marB="0" anchor="ctr"/>
                </a:tc>
                <a:tc>
                  <a:txBody>
                    <a:bodyPr/>
                    <a:lstStyle/>
                    <a:p>
                      <a:pPr algn="ctr" fontAlgn="t"/>
                      <a:r>
                        <a:rPr lang="en-US" sz="1600" b="0" i="0" u="none" strike="noStrike">
                          <a:solidFill>
                            <a:srgbClr val="000000"/>
                          </a:solidFill>
                          <a:effectLst/>
                          <a:latin typeface="+mn-lt"/>
                        </a:rPr>
                        <a:t>9%</a:t>
                      </a:r>
                    </a:p>
                  </a:txBody>
                  <a:tcPr marL="9525" marR="9525" marT="9525" marB="0" anchor="ctr"/>
                </a:tc>
                <a:tc>
                  <a:txBody>
                    <a:bodyPr/>
                    <a:lstStyle/>
                    <a:p>
                      <a:pPr algn="ctr" fontAlgn="t"/>
                      <a:r>
                        <a:rPr lang="en-US" sz="1600" b="0" i="0" u="none" strike="noStrike" dirty="0">
                          <a:solidFill>
                            <a:srgbClr val="000000"/>
                          </a:solidFill>
                          <a:effectLst/>
                          <a:latin typeface="+mn-lt"/>
                        </a:rPr>
                        <a:t>8%</a:t>
                      </a:r>
                    </a:p>
                  </a:txBody>
                  <a:tcPr marL="9525" marR="9525" marT="9525" marB="0"/>
                </a:tc>
              </a:tr>
              <a:tr h="42333">
                <a:tc>
                  <a:txBody>
                    <a:bodyPr/>
                    <a:lstStyle/>
                    <a:p>
                      <a:pPr algn="l" fontAlgn="ctr"/>
                      <a:r>
                        <a:rPr lang="en-US" sz="1600" b="0" i="0" u="none" strike="noStrike" dirty="0" smtClean="0">
                          <a:solidFill>
                            <a:srgbClr val="000000"/>
                          </a:solidFill>
                          <a:effectLst/>
                          <a:latin typeface="+mn-lt"/>
                        </a:rPr>
                        <a:t>Expand </a:t>
                      </a:r>
                      <a:r>
                        <a:rPr lang="en-US" sz="1600" b="0" i="0" u="none" strike="noStrike" dirty="0">
                          <a:solidFill>
                            <a:srgbClr val="000000"/>
                          </a:solidFill>
                          <a:effectLst/>
                          <a:latin typeface="+mn-lt"/>
                        </a:rPr>
                        <a:t>schedule/ Run earlier/later</a:t>
                      </a:r>
                    </a:p>
                  </a:txBody>
                  <a:tcPr marL="228600" marR="9525" marT="9525" marB="0" anchor="ctr"/>
                </a:tc>
                <a:tc>
                  <a:txBody>
                    <a:bodyPr/>
                    <a:lstStyle/>
                    <a:p>
                      <a:pPr algn="ctr" fontAlgn="t"/>
                      <a:r>
                        <a:rPr lang="en-US" sz="1600" b="0" i="0" u="none" strike="noStrike">
                          <a:solidFill>
                            <a:srgbClr val="000000"/>
                          </a:solidFill>
                          <a:effectLst/>
                          <a:latin typeface="+mn-lt"/>
                        </a:rPr>
                        <a:t>5%</a:t>
                      </a:r>
                    </a:p>
                  </a:txBody>
                  <a:tcPr marL="9525" marR="9525" marT="9525" marB="0" anchor="ctr"/>
                </a:tc>
                <a:tc>
                  <a:txBody>
                    <a:bodyPr/>
                    <a:lstStyle/>
                    <a:p>
                      <a:pPr algn="ctr" fontAlgn="t"/>
                      <a:r>
                        <a:rPr lang="en-US" sz="1600" b="0" i="0" u="none" strike="noStrike" dirty="0">
                          <a:solidFill>
                            <a:srgbClr val="000000"/>
                          </a:solidFill>
                          <a:effectLst/>
                          <a:latin typeface="+mn-lt"/>
                        </a:rPr>
                        <a:t>9%</a:t>
                      </a:r>
                    </a:p>
                  </a:txBody>
                  <a:tcPr marL="9525" marR="9525" marT="9525" marB="0"/>
                </a:tc>
              </a:tr>
              <a:tr h="42333">
                <a:tc>
                  <a:txBody>
                    <a:bodyPr/>
                    <a:lstStyle/>
                    <a:p>
                      <a:pPr algn="l" fontAlgn="ctr"/>
                      <a:r>
                        <a:rPr lang="en-US" sz="1600" b="0" i="0" u="none" strike="noStrike" dirty="0" smtClean="0">
                          <a:solidFill>
                            <a:srgbClr val="000000"/>
                          </a:solidFill>
                          <a:effectLst/>
                          <a:latin typeface="+mn-lt"/>
                        </a:rPr>
                        <a:t>Overcrowding/SRO/Larger-longer </a:t>
                      </a:r>
                      <a:r>
                        <a:rPr lang="en-US" sz="1600" b="0" i="0" u="none" strike="noStrike" dirty="0">
                          <a:solidFill>
                            <a:srgbClr val="000000"/>
                          </a:solidFill>
                          <a:effectLst/>
                          <a:latin typeface="+mn-lt"/>
                        </a:rPr>
                        <a:t>buses</a:t>
                      </a:r>
                    </a:p>
                  </a:txBody>
                  <a:tcPr marL="228600" marR="9525" marT="9525" marB="0" anchor="ctr"/>
                </a:tc>
                <a:tc>
                  <a:txBody>
                    <a:bodyPr/>
                    <a:lstStyle/>
                    <a:p>
                      <a:pPr algn="ctr" fontAlgn="t"/>
                      <a:r>
                        <a:rPr lang="en-US" sz="1600" b="0" i="0" u="none" strike="noStrike" dirty="0">
                          <a:solidFill>
                            <a:srgbClr val="000000"/>
                          </a:solidFill>
                          <a:effectLst/>
                          <a:latin typeface="+mn-lt"/>
                        </a:rPr>
                        <a:t>5%</a:t>
                      </a:r>
                    </a:p>
                  </a:txBody>
                  <a:tcPr marL="9525" marR="9525" marT="9525" marB="0" anchor="ctr"/>
                </a:tc>
                <a:tc>
                  <a:txBody>
                    <a:bodyPr/>
                    <a:lstStyle/>
                    <a:p>
                      <a:pPr algn="ctr" fontAlgn="t"/>
                      <a:r>
                        <a:rPr lang="en-US" sz="1600" b="0" i="0" u="none" strike="noStrike" dirty="0" smtClean="0">
                          <a:solidFill>
                            <a:srgbClr val="000000"/>
                          </a:solidFill>
                          <a:effectLst/>
                          <a:latin typeface="+mn-lt"/>
                        </a:rPr>
                        <a:t>6%</a:t>
                      </a:r>
                      <a:endParaRPr lang="en-US" sz="1600" b="0" i="0" u="none" strike="noStrike" dirty="0">
                        <a:solidFill>
                          <a:srgbClr val="000000"/>
                        </a:solidFill>
                        <a:effectLst/>
                        <a:latin typeface="+mn-lt"/>
                      </a:endParaRPr>
                    </a:p>
                  </a:txBody>
                  <a:tcPr marL="9525" marR="9525" marT="9525" marB="0"/>
                </a:tc>
              </a:tr>
              <a:tr h="42333">
                <a:tc>
                  <a:txBody>
                    <a:bodyPr/>
                    <a:lstStyle/>
                    <a:p>
                      <a:pPr algn="l" fontAlgn="ctr"/>
                      <a:r>
                        <a:rPr lang="en-US" sz="1600" b="0" i="0" u="none" strike="noStrike" dirty="0" smtClean="0">
                          <a:solidFill>
                            <a:srgbClr val="000000"/>
                          </a:solidFill>
                          <a:effectLst/>
                          <a:latin typeface="+mn-lt"/>
                        </a:rPr>
                        <a:t>Fewer </a:t>
                      </a:r>
                      <a:r>
                        <a:rPr lang="en-US" sz="1600" b="0" i="0" u="none" strike="noStrike" dirty="0">
                          <a:solidFill>
                            <a:srgbClr val="000000"/>
                          </a:solidFill>
                          <a:effectLst/>
                          <a:latin typeface="+mn-lt"/>
                        </a:rPr>
                        <a:t>stops/Direct/express routes/HOV lane</a:t>
                      </a:r>
                    </a:p>
                  </a:txBody>
                  <a:tcPr marL="228600" marR="9525" marT="9525" marB="0" anchor="ctr"/>
                </a:tc>
                <a:tc>
                  <a:txBody>
                    <a:bodyPr/>
                    <a:lstStyle/>
                    <a:p>
                      <a:pPr algn="ctr" fontAlgn="t"/>
                      <a:r>
                        <a:rPr lang="en-US" sz="1600" b="0" i="0" u="none" strike="noStrike" dirty="0">
                          <a:solidFill>
                            <a:srgbClr val="000000"/>
                          </a:solidFill>
                          <a:effectLst/>
                          <a:latin typeface="+mn-lt"/>
                        </a:rPr>
                        <a:t>4%</a:t>
                      </a:r>
                    </a:p>
                  </a:txBody>
                  <a:tcPr marL="9525"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tc>
              </a:tr>
              <a:tr h="42333">
                <a:tc>
                  <a:txBody>
                    <a:bodyPr/>
                    <a:lstStyle/>
                    <a:p>
                      <a:pPr algn="l" fontAlgn="ctr"/>
                      <a:r>
                        <a:rPr lang="en-US" sz="1600" b="0" i="0" u="none" strike="noStrike" dirty="0" smtClean="0">
                          <a:solidFill>
                            <a:srgbClr val="000000"/>
                          </a:solidFill>
                          <a:effectLst/>
                          <a:latin typeface="+mn-lt"/>
                        </a:rPr>
                        <a:t>More/better </a:t>
                      </a:r>
                      <a:r>
                        <a:rPr lang="en-US" sz="1600" b="0" i="0" u="none" strike="noStrike" dirty="0">
                          <a:solidFill>
                            <a:srgbClr val="000000"/>
                          </a:solidFill>
                          <a:effectLst/>
                          <a:latin typeface="+mn-lt"/>
                        </a:rPr>
                        <a:t>parking</a:t>
                      </a:r>
                    </a:p>
                  </a:txBody>
                  <a:tcPr marL="228600" marR="9525" marT="9525" marB="0" anchor="ctr"/>
                </a:tc>
                <a:tc>
                  <a:txBody>
                    <a:bodyPr/>
                    <a:lstStyle/>
                    <a:p>
                      <a:pPr algn="ctr" fontAlgn="t"/>
                      <a:r>
                        <a:rPr lang="en-US" sz="1600" b="0" i="0" u="none" strike="noStrike" dirty="0">
                          <a:solidFill>
                            <a:srgbClr val="000000"/>
                          </a:solidFill>
                          <a:effectLst/>
                          <a:latin typeface="+mn-lt"/>
                        </a:rPr>
                        <a:t>3%</a:t>
                      </a:r>
                    </a:p>
                  </a:txBody>
                  <a:tcPr marL="9525" marR="9525" marT="9525" marB="0" anchor="ctr"/>
                </a:tc>
                <a:tc>
                  <a:txBody>
                    <a:bodyPr/>
                    <a:lstStyle/>
                    <a:p>
                      <a:pPr algn="ctr" fontAlgn="t"/>
                      <a:r>
                        <a:rPr lang="en-US" sz="1600" b="0" i="0" u="none" strike="noStrike" dirty="0">
                          <a:solidFill>
                            <a:srgbClr val="000000"/>
                          </a:solidFill>
                          <a:effectLst/>
                          <a:latin typeface="+mn-lt"/>
                        </a:rPr>
                        <a:t>6%</a:t>
                      </a:r>
                    </a:p>
                  </a:txBody>
                  <a:tcPr marL="9525" marR="9525" marT="9525" marB="0"/>
                </a:tc>
              </a:tr>
              <a:tr h="42333">
                <a:tc>
                  <a:txBody>
                    <a:bodyPr/>
                    <a:lstStyle/>
                    <a:p>
                      <a:pPr algn="l" fontAlgn="ctr"/>
                      <a:r>
                        <a:rPr lang="en-US" sz="1600" b="0" i="0" u="none" strike="noStrike" dirty="0" smtClean="0">
                          <a:solidFill>
                            <a:srgbClr val="000000"/>
                          </a:solidFill>
                          <a:effectLst/>
                          <a:latin typeface="+mn-lt"/>
                        </a:rPr>
                        <a:t>Lower </a:t>
                      </a:r>
                      <a:r>
                        <a:rPr lang="en-US" sz="1600" b="0" i="0" u="none" strike="noStrike" dirty="0">
                          <a:solidFill>
                            <a:srgbClr val="000000"/>
                          </a:solidFill>
                          <a:effectLst/>
                          <a:latin typeface="+mn-lt"/>
                        </a:rPr>
                        <a:t>fares</a:t>
                      </a:r>
                    </a:p>
                  </a:txBody>
                  <a:tcPr marL="228600"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nchor="ctr"/>
                </a:tc>
                <a:tc>
                  <a:txBody>
                    <a:bodyPr/>
                    <a:lstStyle/>
                    <a:p>
                      <a:pPr algn="ctr" fontAlgn="t"/>
                      <a:r>
                        <a:rPr lang="en-US" sz="1600" b="0" i="0" u="none" strike="noStrike" dirty="0">
                          <a:solidFill>
                            <a:srgbClr val="000000"/>
                          </a:solidFill>
                          <a:effectLst/>
                          <a:latin typeface="+mn-lt"/>
                        </a:rPr>
                        <a:t>0%</a:t>
                      </a:r>
                    </a:p>
                  </a:txBody>
                  <a:tcPr marL="9525" marR="9525" marT="9525" marB="0"/>
                </a:tc>
              </a:tr>
              <a:tr h="42333">
                <a:tc>
                  <a:txBody>
                    <a:bodyPr/>
                    <a:lstStyle/>
                    <a:p>
                      <a:pPr algn="l" fontAlgn="ctr"/>
                      <a:r>
                        <a:rPr lang="en-US" sz="1600" b="0" i="0" u="none" strike="noStrike" dirty="0" smtClean="0">
                          <a:solidFill>
                            <a:srgbClr val="000000"/>
                          </a:solidFill>
                          <a:effectLst/>
                          <a:latin typeface="+mn-lt"/>
                        </a:rPr>
                        <a:t>Improve scheduling/coordinated </a:t>
                      </a:r>
                      <a:r>
                        <a:rPr lang="en-US" sz="1600" b="0" i="0" u="none" strike="noStrike" dirty="0">
                          <a:solidFill>
                            <a:srgbClr val="000000"/>
                          </a:solidFill>
                          <a:effectLst/>
                          <a:latin typeface="+mn-lt"/>
                        </a:rPr>
                        <a:t>schedules</a:t>
                      </a:r>
                    </a:p>
                  </a:txBody>
                  <a:tcPr marL="228600" marR="9525" marT="9525" marB="0" anchor="ctr"/>
                </a:tc>
                <a:tc>
                  <a:txBody>
                    <a:bodyPr/>
                    <a:lstStyle/>
                    <a:p>
                      <a:pPr algn="ctr" fontAlgn="t"/>
                      <a:r>
                        <a:rPr lang="en-US" sz="1600" b="0" i="0" u="none" strike="noStrike" dirty="0">
                          <a:solidFill>
                            <a:srgbClr val="000000"/>
                          </a:solidFill>
                          <a:effectLst/>
                          <a:latin typeface="+mn-lt"/>
                        </a:rPr>
                        <a:t>1%</a:t>
                      </a:r>
                    </a:p>
                  </a:txBody>
                  <a:tcPr marL="9525" marR="9525" marT="9525" marB="0" anchor="ctr"/>
                </a:tc>
                <a:tc>
                  <a:txBody>
                    <a:bodyPr/>
                    <a:lstStyle/>
                    <a:p>
                      <a:pPr algn="ctr" fontAlgn="t"/>
                      <a:r>
                        <a:rPr lang="en-US" sz="1600" b="0" i="0" u="none" strike="noStrike" dirty="0">
                          <a:solidFill>
                            <a:srgbClr val="000000"/>
                          </a:solidFill>
                          <a:effectLst/>
                          <a:latin typeface="+mn-lt"/>
                        </a:rPr>
                        <a:t>2%</a:t>
                      </a:r>
                    </a:p>
                  </a:txBody>
                  <a:tcPr marL="9525" marR="9525" marT="9525" marB="0"/>
                </a:tc>
              </a:tr>
              <a:tr h="42333">
                <a:tc>
                  <a:txBody>
                    <a:bodyPr/>
                    <a:lstStyle/>
                    <a:p>
                      <a:pPr algn="l" fontAlgn="ctr"/>
                      <a:r>
                        <a:rPr lang="en-US" sz="1600" b="0" i="0" u="none" strike="noStrike" dirty="0" smtClean="0">
                          <a:solidFill>
                            <a:srgbClr val="000000"/>
                          </a:solidFill>
                          <a:effectLst/>
                          <a:latin typeface="+mn-lt"/>
                        </a:rPr>
                        <a:t>Other system suggestions (&lt;2% mention each)</a:t>
                      </a:r>
                      <a:endParaRPr lang="en-US" sz="1600" b="0" i="0" u="none" strike="noStrike" dirty="0">
                        <a:solidFill>
                          <a:srgbClr val="000000"/>
                        </a:solidFill>
                        <a:effectLst/>
                        <a:latin typeface="+mn-lt"/>
                      </a:endParaRPr>
                    </a:p>
                  </a:txBody>
                  <a:tcPr marL="228600" marR="9525" marT="9525" marB="0" anchor="ctr"/>
                </a:tc>
                <a:tc>
                  <a:txBody>
                    <a:bodyPr/>
                    <a:lstStyle/>
                    <a:p>
                      <a:pPr algn="ctr" fontAlgn="b"/>
                      <a:r>
                        <a:rPr lang="en-US" sz="1600" b="0" i="0" u="none" strike="noStrike" dirty="0" smtClean="0">
                          <a:solidFill>
                            <a:srgbClr val="000000"/>
                          </a:solidFill>
                          <a:effectLst/>
                          <a:latin typeface="+mn-lt"/>
                        </a:rPr>
                        <a:t>3%</a:t>
                      </a:r>
                      <a:endParaRPr lang="en-US"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mn-lt"/>
                      </a:endParaRPr>
                    </a:p>
                  </a:txBody>
                  <a:tcPr marL="9525" marR="9525" marT="9525" marB="0" anchor="ctr"/>
                </a:tc>
              </a:tr>
              <a:tr h="42333">
                <a:tc>
                  <a:txBody>
                    <a:bodyPr/>
                    <a:lstStyle/>
                    <a:p>
                      <a:pPr algn="l" fontAlgn="ctr"/>
                      <a:r>
                        <a:rPr lang="en-US" sz="1600" b="1" i="0" u="none" strike="noStrike" dirty="0">
                          <a:solidFill>
                            <a:srgbClr val="000000"/>
                          </a:solidFill>
                          <a:effectLst/>
                          <a:latin typeface="+mn-lt"/>
                        </a:rPr>
                        <a:t>All Other suggestions</a:t>
                      </a:r>
                    </a:p>
                  </a:txBody>
                  <a:tcPr marL="114300" marR="9525" marT="9525" marB="0" anchor="ctr"/>
                </a:tc>
                <a:tc>
                  <a:txBody>
                    <a:bodyPr/>
                    <a:lstStyle/>
                    <a:p>
                      <a:pPr algn="ctr" fontAlgn="ctr"/>
                      <a:r>
                        <a:rPr lang="en-US" sz="1600" b="1" i="0" u="none" strike="noStrike">
                          <a:solidFill>
                            <a:srgbClr val="000000"/>
                          </a:solidFill>
                          <a:effectLst/>
                          <a:latin typeface="+mn-lt"/>
                        </a:rPr>
                        <a:t>14%</a:t>
                      </a:r>
                    </a:p>
                  </a:txBody>
                  <a:tcPr marL="9525" marR="9525" marT="9525" marB="0" anchor="ctr"/>
                </a:tc>
                <a:tc>
                  <a:txBody>
                    <a:bodyPr/>
                    <a:lstStyle/>
                    <a:p>
                      <a:pPr algn="ctr" fontAlgn="t"/>
                      <a:r>
                        <a:rPr lang="en-US" sz="1600" b="1" i="0" u="none" strike="noStrike" dirty="0">
                          <a:solidFill>
                            <a:srgbClr val="000000"/>
                          </a:solidFill>
                          <a:effectLst/>
                          <a:latin typeface="+mn-lt"/>
                        </a:rPr>
                        <a:t>7%</a:t>
                      </a:r>
                    </a:p>
                  </a:txBody>
                  <a:tcPr marL="9525" marR="9525" marT="9525" marB="0"/>
                </a:tc>
              </a:tr>
              <a:tr h="42333">
                <a:tc>
                  <a:txBody>
                    <a:bodyPr/>
                    <a:lstStyle/>
                    <a:p>
                      <a:pPr algn="l" fontAlgn="ctr"/>
                      <a:r>
                        <a:rPr lang="en-US" sz="1600" b="1" i="0" u="none" strike="noStrike" dirty="0">
                          <a:solidFill>
                            <a:srgbClr val="000000"/>
                          </a:solidFill>
                          <a:effectLst/>
                          <a:latin typeface="+mn-lt"/>
                        </a:rPr>
                        <a:t>Nothing/ Don't know/ No answer</a:t>
                      </a:r>
                    </a:p>
                  </a:txBody>
                  <a:tcPr marL="114300" marR="9525" marT="9525" marB="0" anchor="ctr"/>
                </a:tc>
                <a:tc>
                  <a:txBody>
                    <a:bodyPr/>
                    <a:lstStyle/>
                    <a:p>
                      <a:pPr algn="ctr" fontAlgn="ctr"/>
                      <a:r>
                        <a:rPr lang="en-US" sz="1600" b="1" i="0" u="none" strike="noStrike" dirty="0" smtClean="0">
                          <a:solidFill>
                            <a:srgbClr val="000000"/>
                          </a:solidFill>
                          <a:effectLst/>
                          <a:latin typeface="+mn-lt"/>
                        </a:rPr>
                        <a:t>31%</a:t>
                      </a:r>
                      <a:endParaRPr lang="en-US" sz="1600" b="1" i="0" u="none" strike="noStrike" dirty="0">
                        <a:solidFill>
                          <a:srgbClr val="000000"/>
                        </a:solidFill>
                        <a:effectLst/>
                        <a:latin typeface="+mn-lt"/>
                      </a:endParaRPr>
                    </a:p>
                  </a:txBody>
                  <a:tcPr marL="9525" marR="9525" marT="9525" marB="0" anchor="ctr"/>
                </a:tc>
                <a:tc>
                  <a:txBody>
                    <a:bodyPr/>
                    <a:lstStyle/>
                    <a:p>
                      <a:pPr algn="ctr" fontAlgn="t"/>
                      <a:r>
                        <a:rPr lang="en-US" sz="1600" b="1" i="0" u="none" strike="noStrike" dirty="0">
                          <a:solidFill>
                            <a:srgbClr val="000000"/>
                          </a:solidFill>
                          <a:effectLst/>
                          <a:latin typeface="+mn-lt"/>
                        </a:rPr>
                        <a:t>6%</a:t>
                      </a:r>
                    </a:p>
                  </a:txBody>
                  <a:tcPr marL="9525" marR="9525" marT="9525" marB="0"/>
                </a:tc>
              </a:tr>
            </a:tbl>
          </a:graphicData>
        </a:graphic>
      </p:graphicFrame>
    </p:spTree>
    <p:extLst>
      <p:ext uri="{BB962C8B-B14F-4D97-AF65-F5344CB8AC3E}">
        <p14:creationId xmlns:p14="http://schemas.microsoft.com/office/powerpoint/2010/main" val="36723777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9082" y="83037"/>
            <a:ext cx="8503920" cy="553998"/>
          </a:xfrm>
        </p:spPr>
        <p:txBody>
          <a:bodyPr/>
          <a:lstStyle/>
          <a:p>
            <a:r>
              <a:rPr lang="en-US" dirty="0" smtClean="0"/>
              <a:t>Reasons for Riding – by Service</a:t>
            </a:r>
          </a:p>
        </p:txBody>
      </p:sp>
      <p:sp>
        <p:nvSpPr>
          <p:cNvPr id="3" name="Text Placeholder 2"/>
          <p:cNvSpPr>
            <a:spLocks noGrp="1"/>
          </p:cNvSpPr>
          <p:nvPr>
            <p:ph type="body" sz="quarter" idx="12"/>
          </p:nvPr>
        </p:nvSpPr>
        <p:spPr>
          <a:xfrm>
            <a:off x="309082" y="721471"/>
            <a:ext cx="8503920" cy="757130"/>
          </a:xfrm>
        </p:spPr>
        <p:txBody>
          <a:bodyPr/>
          <a:lstStyle/>
          <a:p>
            <a:r>
              <a:rPr lang="en-US" sz="1600" dirty="0" smtClean="0"/>
              <a:t>There is thematic parity between the two respondent groups in why they choose to ride ST.  More specifically, SoundWaves members are more motivated by reducing stress and cost while Intercept respondents are driven slightly more by general convenience and necessity.</a:t>
            </a:r>
            <a:endParaRPr lang="en-US" sz="1600" dirty="0"/>
          </a:p>
        </p:txBody>
      </p:sp>
      <p:sp>
        <p:nvSpPr>
          <p:cNvPr id="12" name="Text Placeholder 11"/>
          <p:cNvSpPr>
            <a:spLocks noGrp="1"/>
          </p:cNvSpPr>
          <p:nvPr>
            <p:ph type="body" sz="quarter" idx="11"/>
          </p:nvPr>
        </p:nvSpPr>
        <p:spPr>
          <a:xfrm>
            <a:off x="193868" y="6343267"/>
            <a:ext cx="5703093" cy="369332"/>
          </a:xfrm>
        </p:spPr>
        <p:txBody>
          <a:bodyPr/>
          <a:lstStyle/>
          <a:p>
            <a:r>
              <a:rPr lang="en-US" dirty="0"/>
              <a:t>Q14. What are the main reasons you use this Sound Transit Express Bus/Train instead of getting to your destination some other way? (multiple responses; </a:t>
            </a:r>
            <a:r>
              <a:rPr lang="en-US" b="1" u="sng" dirty="0"/>
              <a:t>first</a:t>
            </a:r>
            <a:r>
              <a:rPr lang="en-US" b="1" dirty="0"/>
              <a:t> </a:t>
            </a:r>
            <a:r>
              <a:rPr lang="en-US" dirty="0"/>
              <a:t>response shown)</a:t>
            </a:r>
          </a:p>
        </p:txBody>
      </p:sp>
      <p:graphicFrame>
        <p:nvGraphicFramePr>
          <p:cNvPr id="6" name="Table 5"/>
          <p:cNvGraphicFramePr>
            <a:graphicFrameLocks noGrp="1"/>
          </p:cNvGraphicFramePr>
          <p:nvPr>
            <p:extLst>
              <p:ext uri="{D42A27DB-BD31-4B8C-83A1-F6EECF244321}">
                <p14:modId xmlns:p14="http://schemas.microsoft.com/office/powerpoint/2010/main" val="4201948454"/>
              </p:ext>
            </p:extLst>
          </p:nvPr>
        </p:nvGraphicFramePr>
        <p:xfrm>
          <a:off x="398844" y="1585576"/>
          <a:ext cx="8346312" cy="4554620"/>
        </p:xfrm>
        <a:graphic>
          <a:graphicData uri="http://schemas.openxmlformats.org/drawingml/2006/table">
            <a:tbl>
              <a:tblPr firstRow="1" bandRow="1">
                <a:tableStyleId>{69C7853C-536D-4A76-A0AE-DD22124D55A5}</a:tableStyleId>
              </a:tblPr>
              <a:tblGrid>
                <a:gridCol w="4489852"/>
                <a:gridCol w="1928230"/>
                <a:gridCol w="1928230"/>
              </a:tblGrid>
              <a:tr h="500780">
                <a:tc>
                  <a:txBody>
                    <a:bodyPr/>
                    <a:lstStyle/>
                    <a:p>
                      <a:pPr algn="l" fontAlgn="ctr"/>
                      <a:r>
                        <a:rPr lang="en-US" sz="1600" u="none" strike="noStrike" dirty="0">
                          <a:solidFill>
                            <a:schemeClr val="tx1"/>
                          </a:solidFill>
                          <a:effectLst/>
                        </a:rPr>
                        <a:t>Top Mentions</a:t>
                      </a:r>
                      <a:endParaRPr lang="en-US" sz="1600" b="1" i="0" u="none" strike="noStrike" dirty="0">
                        <a:solidFill>
                          <a:schemeClr val="tx1"/>
                        </a:solidFill>
                        <a:effectLst/>
                        <a:latin typeface="Calibri"/>
                      </a:endParaRPr>
                    </a:p>
                  </a:txBody>
                  <a:tcPr marL="114300" marR="9525" marT="9525" marB="0" anchor="ctr"/>
                </a:tc>
                <a:tc>
                  <a:txBody>
                    <a:bodyPr/>
                    <a:lstStyle/>
                    <a:p>
                      <a:pPr algn="ctr" fontAlgn="ctr"/>
                      <a:r>
                        <a:rPr lang="en-US" sz="1600" u="none" strike="noStrike" dirty="0" smtClean="0">
                          <a:solidFill>
                            <a:schemeClr val="bg1"/>
                          </a:solidFill>
                          <a:effectLst/>
                        </a:rPr>
                        <a:t>Intercepts</a:t>
                      </a:r>
                      <a:endParaRPr lang="en-US" sz="1600" b="1" i="0" u="none" strike="noStrike" dirty="0">
                        <a:solidFill>
                          <a:schemeClr val="bg1"/>
                        </a:solidFill>
                        <a:effectLst/>
                        <a:latin typeface="Calibri"/>
                      </a:endParaRPr>
                    </a:p>
                  </a:txBody>
                  <a:tcPr marL="9525" marR="9525" marT="9525" marB="0" anchor="ctr"/>
                </a:tc>
                <a:tc>
                  <a:txBody>
                    <a:bodyPr/>
                    <a:lstStyle/>
                    <a:p>
                      <a:pPr algn="ctr" fontAlgn="ctr"/>
                      <a:r>
                        <a:rPr lang="en-US" sz="1600" b="1" i="0" u="none" strike="noStrike" dirty="0" err="1" smtClean="0">
                          <a:solidFill>
                            <a:schemeClr val="bg1"/>
                          </a:solidFill>
                          <a:effectLst/>
                          <a:latin typeface="Calibri"/>
                        </a:rPr>
                        <a:t>SoundWaves</a:t>
                      </a:r>
                      <a:endParaRPr lang="en-US" sz="1600" b="1" i="0" u="none" strike="noStrike" dirty="0">
                        <a:solidFill>
                          <a:schemeClr val="bg1"/>
                        </a:solidFill>
                        <a:effectLst/>
                        <a:latin typeface="Calibri"/>
                      </a:endParaRPr>
                    </a:p>
                  </a:txBody>
                  <a:tcPr marL="9525" marR="9525" marT="9525" marB="0" anchor="ctr"/>
                </a:tc>
              </a:tr>
              <a:tr h="240621">
                <a:tc>
                  <a:txBody>
                    <a:bodyPr/>
                    <a:lstStyle/>
                    <a:p>
                      <a:pPr algn="l" fontAlgn="t"/>
                      <a:r>
                        <a:rPr lang="en-US" sz="1600" b="1" u="none" strike="noStrike" dirty="0">
                          <a:solidFill>
                            <a:srgbClr val="0070C0"/>
                          </a:solidFill>
                          <a:effectLst/>
                        </a:rPr>
                        <a:t>Preference</a:t>
                      </a:r>
                      <a:endParaRPr lang="en-US" sz="1600" b="1" i="0" u="none" strike="noStrike" dirty="0">
                        <a:solidFill>
                          <a:srgbClr val="0070C0"/>
                        </a:solidFill>
                        <a:effectLst/>
                        <a:latin typeface="Calibri"/>
                      </a:endParaRPr>
                    </a:p>
                  </a:txBody>
                  <a:tcPr marL="114300" marR="9525" marT="9525" marB="0"/>
                </a:tc>
                <a:tc>
                  <a:txBody>
                    <a:bodyPr/>
                    <a:lstStyle/>
                    <a:p>
                      <a:pPr algn="ctr" fontAlgn="ctr"/>
                      <a:r>
                        <a:rPr lang="en-US" sz="1600" b="1" i="0" u="none" strike="noStrike" dirty="0" smtClean="0">
                          <a:solidFill>
                            <a:srgbClr val="0070C0"/>
                          </a:solidFill>
                          <a:effectLst/>
                          <a:latin typeface="Calibri"/>
                        </a:rPr>
                        <a:t>41%</a:t>
                      </a:r>
                      <a:endParaRPr lang="en-US" sz="1600" b="1" i="0" u="none" strike="noStrike" dirty="0">
                        <a:solidFill>
                          <a:srgbClr val="0070C0"/>
                        </a:solidFill>
                        <a:effectLst/>
                        <a:latin typeface="Calibri"/>
                      </a:endParaRPr>
                    </a:p>
                  </a:txBody>
                  <a:tcPr marL="9525" marR="9525" marT="9525" marB="0" anchor="ctr"/>
                </a:tc>
                <a:tc>
                  <a:txBody>
                    <a:bodyPr/>
                    <a:lstStyle/>
                    <a:p>
                      <a:pPr algn="ctr" fontAlgn="b"/>
                      <a:r>
                        <a:rPr lang="en-US" sz="1600" b="1" i="0" u="none" strike="noStrike" dirty="0">
                          <a:solidFill>
                            <a:srgbClr val="0070C0"/>
                          </a:solidFill>
                          <a:effectLst/>
                          <a:latin typeface="+mj-lt"/>
                        </a:rPr>
                        <a:t>42%</a:t>
                      </a:r>
                    </a:p>
                  </a:txBody>
                  <a:tcPr marL="9525" marR="9525" marT="9525" marB="0" anchor="b"/>
                </a:tc>
              </a:tr>
              <a:tr h="240621">
                <a:tc>
                  <a:txBody>
                    <a:bodyPr/>
                    <a:lstStyle/>
                    <a:p>
                      <a:pPr algn="l" fontAlgn="t"/>
                      <a:r>
                        <a:rPr lang="en-US" sz="1600" u="none" strike="noStrike" dirty="0" smtClean="0">
                          <a:effectLst/>
                        </a:rPr>
                        <a:t>More </a:t>
                      </a:r>
                      <a:r>
                        <a:rPr lang="en-US" sz="1600" u="none" strike="noStrike" dirty="0">
                          <a:effectLst/>
                        </a:rPr>
                        <a:t>convenient</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18%</a:t>
                      </a:r>
                    </a:p>
                  </a:txBody>
                  <a:tcPr marL="9525" marR="9525" marT="9525" marB="0" anchor="ctr"/>
                </a:tc>
                <a:tc>
                  <a:txBody>
                    <a:bodyPr/>
                    <a:lstStyle/>
                    <a:p>
                      <a:pPr algn="ctr" fontAlgn="t"/>
                      <a:r>
                        <a:rPr lang="en-US" sz="1400" b="0" i="0" u="none" strike="noStrike" dirty="0">
                          <a:solidFill>
                            <a:srgbClr val="000000"/>
                          </a:solidFill>
                          <a:effectLst/>
                          <a:latin typeface="+mj-lt"/>
                        </a:rPr>
                        <a:t>12%</a:t>
                      </a:r>
                    </a:p>
                  </a:txBody>
                  <a:tcPr marL="9525" marR="9525" marT="9525" marB="0"/>
                </a:tc>
              </a:tr>
              <a:tr h="240621">
                <a:tc>
                  <a:txBody>
                    <a:bodyPr/>
                    <a:lstStyle/>
                    <a:p>
                      <a:pPr algn="l" fontAlgn="t"/>
                      <a:r>
                        <a:rPr lang="en-US" sz="1600" u="none" strike="noStrike" dirty="0" smtClean="0">
                          <a:effectLst/>
                        </a:rPr>
                        <a:t>Faster</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18%</a:t>
                      </a:r>
                    </a:p>
                  </a:txBody>
                  <a:tcPr marL="9525" marR="9525" marT="9525" marB="0" anchor="ctr"/>
                </a:tc>
                <a:tc>
                  <a:txBody>
                    <a:bodyPr/>
                    <a:lstStyle/>
                    <a:p>
                      <a:pPr algn="ctr" fontAlgn="t"/>
                      <a:r>
                        <a:rPr lang="en-US" sz="1400" b="0" i="0" u="none" strike="noStrike" dirty="0">
                          <a:solidFill>
                            <a:srgbClr val="000000"/>
                          </a:solidFill>
                          <a:effectLst/>
                          <a:latin typeface="+mj-lt"/>
                        </a:rPr>
                        <a:t>15%</a:t>
                      </a:r>
                    </a:p>
                  </a:txBody>
                  <a:tcPr marL="9525" marR="9525" marT="9525" marB="0"/>
                </a:tc>
              </a:tr>
              <a:tr h="240621">
                <a:tc>
                  <a:txBody>
                    <a:bodyPr/>
                    <a:lstStyle/>
                    <a:p>
                      <a:pPr algn="l" fontAlgn="t"/>
                      <a:r>
                        <a:rPr lang="en-US" sz="1600" u="none" strike="noStrike" dirty="0" smtClean="0">
                          <a:effectLst/>
                        </a:rPr>
                        <a:t>Less </a:t>
                      </a:r>
                      <a:r>
                        <a:rPr lang="en-US" sz="1600" u="none" strike="noStrike" dirty="0">
                          <a:effectLst/>
                        </a:rPr>
                        <a:t>stressful/More relaxing</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5%</a:t>
                      </a:r>
                    </a:p>
                  </a:txBody>
                  <a:tcPr marL="9525" marR="9525" marT="9525" marB="0" anchor="ctr"/>
                </a:tc>
                <a:tc>
                  <a:txBody>
                    <a:bodyPr/>
                    <a:lstStyle/>
                    <a:p>
                      <a:pPr algn="ctr" fontAlgn="b"/>
                      <a:r>
                        <a:rPr lang="en-US" sz="1400" b="0" i="0" u="none" strike="noStrike" dirty="0">
                          <a:effectLst/>
                          <a:latin typeface="+mj-lt"/>
                        </a:rPr>
                        <a:t>15%</a:t>
                      </a:r>
                    </a:p>
                  </a:txBody>
                  <a:tcPr marL="9525" marR="9525" marT="9525" marB="0" anchor="b"/>
                </a:tc>
              </a:tr>
              <a:tr h="240621">
                <a:tc>
                  <a:txBody>
                    <a:bodyPr/>
                    <a:lstStyle/>
                    <a:p>
                      <a:pPr algn="l" fontAlgn="t"/>
                      <a:r>
                        <a:rPr lang="en-US" sz="1600" u="none" strike="noStrike" dirty="0">
                          <a:effectLst/>
                        </a:rPr>
                        <a:t>It's fun</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0%</a:t>
                      </a:r>
                    </a:p>
                  </a:txBody>
                  <a:tcPr marL="9525" marR="9525" marT="9525" marB="0" anchor="ctr"/>
                </a:tc>
                <a:tc>
                  <a:txBody>
                    <a:bodyPr/>
                    <a:lstStyle/>
                    <a:p>
                      <a:pPr algn="ctr" fontAlgn="t"/>
                      <a:r>
                        <a:rPr lang="en-US" sz="1400" b="0" i="0" u="none" strike="noStrike" dirty="0">
                          <a:solidFill>
                            <a:srgbClr val="000000"/>
                          </a:solidFill>
                          <a:effectLst/>
                          <a:latin typeface="+mj-lt"/>
                        </a:rPr>
                        <a:t>0%</a:t>
                      </a:r>
                    </a:p>
                  </a:txBody>
                  <a:tcPr marL="9525" marR="9525" marT="9525" marB="0"/>
                </a:tc>
              </a:tr>
              <a:tr h="240621">
                <a:tc>
                  <a:txBody>
                    <a:bodyPr/>
                    <a:lstStyle/>
                    <a:p>
                      <a:pPr algn="l" fontAlgn="t"/>
                      <a:r>
                        <a:rPr lang="en-US" sz="1600" b="1" u="none" strike="noStrike" dirty="0">
                          <a:solidFill>
                            <a:srgbClr val="7030A0"/>
                          </a:solidFill>
                          <a:effectLst/>
                        </a:rPr>
                        <a:t>Economic</a:t>
                      </a:r>
                      <a:endParaRPr lang="en-US" sz="1600" b="1" i="0" u="none" strike="noStrike" dirty="0">
                        <a:solidFill>
                          <a:srgbClr val="7030A0"/>
                        </a:solidFill>
                        <a:effectLst/>
                        <a:latin typeface="Calibri"/>
                      </a:endParaRPr>
                    </a:p>
                  </a:txBody>
                  <a:tcPr marL="114300" marR="9525" marT="9525" marB="0"/>
                </a:tc>
                <a:tc>
                  <a:txBody>
                    <a:bodyPr/>
                    <a:lstStyle/>
                    <a:p>
                      <a:pPr algn="ctr" fontAlgn="ctr"/>
                      <a:r>
                        <a:rPr lang="en-US" sz="1400" b="1" i="0" u="none" strike="noStrike" dirty="0" smtClean="0">
                          <a:solidFill>
                            <a:srgbClr val="7030A0"/>
                          </a:solidFill>
                          <a:effectLst/>
                          <a:latin typeface="+mn-lt"/>
                        </a:rPr>
                        <a:t>26%</a:t>
                      </a:r>
                      <a:endParaRPr lang="en-US" sz="1400" b="1" i="0" u="none" strike="noStrike" dirty="0">
                        <a:solidFill>
                          <a:srgbClr val="7030A0"/>
                        </a:solidFill>
                        <a:effectLst/>
                        <a:latin typeface="+mn-lt"/>
                      </a:endParaRPr>
                    </a:p>
                  </a:txBody>
                  <a:tcPr marL="9525" marR="9525" marT="9525" marB="0" anchor="ctr"/>
                </a:tc>
                <a:tc>
                  <a:txBody>
                    <a:bodyPr/>
                    <a:lstStyle/>
                    <a:p>
                      <a:pPr algn="ctr" fontAlgn="b"/>
                      <a:r>
                        <a:rPr lang="en-US" sz="1400" b="1" i="0" u="none" strike="noStrike" dirty="0">
                          <a:solidFill>
                            <a:srgbClr val="7030A0"/>
                          </a:solidFill>
                          <a:effectLst/>
                          <a:latin typeface="+mj-lt"/>
                        </a:rPr>
                        <a:t>31%</a:t>
                      </a:r>
                    </a:p>
                  </a:txBody>
                  <a:tcPr marL="9525" marR="9525" marT="9525" marB="0" anchor="b"/>
                </a:tc>
              </a:tr>
              <a:tr h="240621">
                <a:tc>
                  <a:txBody>
                    <a:bodyPr/>
                    <a:lstStyle/>
                    <a:p>
                      <a:pPr algn="l" fontAlgn="t"/>
                      <a:r>
                        <a:rPr lang="en-US" sz="1600" u="none" strike="noStrike" dirty="0" smtClean="0">
                          <a:effectLst/>
                        </a:rPr>
                        <a:t>Cheaper</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18%</a:t>
                      </a:r>
                    </a:p>
                  </a:txBody>
                  <a:tcPr marL="9525" marR="9525" marT="9525" marB="0" anchor="ctr"/>
                </a:tc>
                <a:tc>
                  <a:txBody>
                    <a:bodyPr/>
                    <a:lstStyle/>
                    <a:p>
                      <a:pPr algn="ctr" fontAlgn="t"/>
                      <a:r>
                        <a:rPr lang="en-US" sz="1400" b="0" i="0" u="none" strike="noStrike" dirty="0">
                          <a:solidFill>
                            <a:srgbClr val="000000"/>
                          </a:solidFill>
                          <a:effectLst/>
                          <a:latin typeface="+mj-lt"/>
                        </a:rPr>
                        <a:t>26%</a:t>
                      </a:r>
                    </a:p>
                  </a:txBody>
                  <a:tcPr marL="9525" marR="9525" marT="9525" marB="0"/>
                </a:tc>
              </a:tr>
              <a:tr h="240621">
                <a:tc>
                  <a:txBody>
                    <a:bodyPr/>
                    <a:lstStyle/>
                    <a:p>
                      <a:pPr algn="l" fontAlgn="t"/>
                      <a:r>
                        <a:rPr lang="en-US" sz="1600" u="none" strike="noStrike" dirty="0" smtClean="0">
                          <a:effectLst/>
                        </a:rPr>
                        <a:t>Work/school </a:t>
                      </a:r>
                      <a:r>
                        <a:rPr lang="en-US" sz="1600" u="none" strike="noStrike" dirty="0">
                          <a:effectLst/>
                        </a:rPr>
                        <a:t>pays</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5</a:t>
                      </a:r>
                      <a:r>
                        <a:rPr lang="en-US" sz="1400" b="0" i="0" u="none" strike="noStrike" dirty="0" smtClean="0">
                          <a:solidFill>
                            <a:srgbClr val="000000"/>
                          </a:solidFill>
                          <a:effectLst/>
                          <a:latin typeface="+mn-lt"/>
                        </a:rPr>
                        <a:t>%</a:t>
                      </a:r>
                      <a:endParaRPr lang="en-US" sz="1400" b="0" i="0" u="none" strike="noStrike" dirty="0">
                        <a:solidFill>
                          <a:srgbClr val="000000"/>
                        </a:solidFill>
                        <a:effectLst/>
                        <a:latin typeface="+mn-lt"/>
                      </a:endParaRPr>
                    </a:p>
                  </a:txBody>
                  <a:tcPr marL="9525" marR="9525" marT="9525" marB="0" anchor="ctr"/>
                </a:tc>
                <a:tc>
                  <a:txBody>
                    <a:bodyPr/>
                    <a:lstStyle/>
                    <a:p>
                      <a:pPr algn="ctr" fontAlgn="t"/>
                      <a:r>
                        <a:rPr lang="en-US" sz="1400" b="0" i="0" u="none" strike="noStrike" dirty="0">
                          <a:solidFill>
                            <a:srgbClr val="000000"/>
                          </a:solidFill>
                          <a:effectLst/>
                          <a:latin typeface="+mj-lt"/>
                        </a:rPr>
                        <a:t>5%</a:t>
                      </a:r>
                    </a:p>
                  </a:txBody>
                  <a:tcPr marL="9525" marR="9525" marT="9525" marB="0"/>
                </a:tc>
              </a:tr>
              <a:tr h="240621">
                <a:tc>
                  <a:txBody>
                    <a:bodyPr/>
                    <a:lstStyle/>
                    <a:p>
                      <a:pPr algn="l" fontAlgn="t"/>
                      <a:r>
                        <a:rPr lang="en-US" sz="1600" u="none" strike="noStrike" dirty="0" smtClean="0">
                          <a:effectLst/>
                        </a:rPr>
                        <a:t>Gas </a:t>
                      </a:r>
                      <a:r>
                        <a:rPr lang="en-US" sz="1600" u="none" strike="noStrike" dirty="0">
                          <a:effectLst/>
                        </a:rPr>
                        <a:t>prices</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3%</a:t>
                      </a:r>
                    </a:p>
                  </a:txBody>
                  <a:tcPr marL="9525" marR="9525" marT="9525" marB="0" anchor="ctr"/>
                </a:tc>
                <a:tc>
                  <a:txBody>
                    <a:bodyPr/>
                    <a:lstStyle/>
                    <a:p>
                      <a:pPr algn="ctr" fontAlgn="t"/>
                      <a:r>
                        <a:rPr lang="en-US" sz="1400" b="0" i="0" u="none" strike="noStrike" dirty="0">
                          <a:solidFill>
                            <a:srgbClr val="000000"/>
                          </a:solidFill>
                          <a:effectLst/>
                          <a:latin typeface="+mj-lt"/>
                        </a:rPr>
                        <a:t>0%</a:t>
                      </a:r>
                    </a:p>
                  </a:txBody>
                  <a:tcPr marL="9525" marR="9525" marT="9525" marB="0"/>
                </a:tc>
              </a:tr>
              <a:tr h="240621">
                <a:tc>
                  <a:txBody>
                    <a:bodyPr/>
                    <a:lstStyle/>
                    <a:p>
                      <a:pPr algn="l" fontAlgn="t"/>
                      <a:r>
                        <a:rPr lang="en-US" sz="1600" b="1" u="none" strike="noStrike" dirty="0">
                          <a:solidFill>
                            <a:srgbClr val="C00000"/>
                          </a:solidFill>
                          <a:effectLst/>
                        </a:rPr>
                        <a:t>Necessity</a:t>
                      </a:r>
                      <a:endParaRPr lang="en-US" sz="1600" b="1" i="0" u="none" strike="noStrike" dirty="0">
                        <a:solidFill>
                          <a:srgbClr val="C00000"/>
                        </a:solidFill>
                        <a:effectLst/>
                        <a:latin typeface="Calibri"/>
                      </a:endParaRPr>
                    </a:p>
                  </a:txBody>
                  <a:tcPr marL="114300" marR="9525" marT="9525" marB="0"/>
                </a:tc>
                <a:tc>
                  <a:txBody>
                    <a:bodyPr/>
                    <a:lstStyle/>
                    <a:p>
                      <a:pPr algn="ctr" fontAlgn="ctr"/>
                      <a:r>
                        <a:rPr lang="en-US" sz="1400" b="1" i="0" u="none" strike="noStrike" dirty="0" smtClean="0">
                          <a:solidFill>
                            <a:srgbClr val="C00000"/>
                          </a:solidFill>
                          <a:effectLst/>
                          <a:latin typeface="+mn-lt"/>
                        </a:rPr>
                        <a:t>19%</a:t>
                      </a:r>
                      <a:endParaRPr lang="en-US" sz="1400" b="1" i="0" u="none" strike="noStrike" dirty="0">
                        <a:solidFill>
                          <a:srgbClr val="C00000"/>
                        </a:solidFill>
                        <a:effectLst/>
                        <a:latin typeface="+mn-lt"/>
                      </a:endParaRPr>
                    </a:p>
                  </a:txBody>
                  <a:tcPr marL="9525" marR="9525" marT="9525" marB="0" anchor="ctr"/>
                </a:tc>
                <a:tc>
                  <a:txBody>
                    <a:bodyPr/>
                    <a:lstStyle/>
                    <a:p>
                      <a:pPr algn="ctr" fontAlgn="b"/>
                      <a:r>
                        <a:rPr lang="en-US" sz="1400" b="1" i="0" u="none" strike="noStrike" dirty="0">
                          <a:solidFill>
                            <a:srgbClr val="C00000"/>
                          </a:solidFill>
                          <a:effectLst/>
                          <a:latin typeface="+mj-lt"/>
                        </a:rPr>
                        <a:t>14%</a:t>
                      </a:r>
                    </a:p>
                  </a:txBody>
                  <a:tcPr marL="9525" marR="9525" marT="9525" marB="0" anchor="b"/>
                </a:tc>
              </a:tr>
              <a:tr h="240621">
                <a:tc>
                  <a:txBody>
                    <a:bodyPr/>
                    <a:lstStyle/>
                    <a:p>
                      <a:pPr algn="l" fontAlgn="t"/>
                      <a:r>
                        <a:rPr lang="en-US" sz="1600" u="none" strike="noStrike" dirty="0" smtClean="0">
                          <a:effectLst/>
                        </a:rPr>
                        <a:t>No </a:t>
                      </a:r>
                      <a:r>
                        <a:rPr lang="en-US" sz="1600" u="none" strike="noStrike" dirty="0">
                          <a:effectLst/>
                        </a:rPr>
                        <a:t>car</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13%</a:t>
                      </a:r>
                    </a:p>
                  </a:txBody>
                  <a:tcPr marL="9525" marR="9525" marT="9525" marB="0" anchor="ctr"/>
                </a:tc>
                <a:tc>
                  <a:txBody>
                    <a:bodyPr/>
                    <a:lstStyle/>
                    <a:p>
                      <a:pPr algn="ctr" fontAlgn="t"/>
                      <a:r>
                        <a:rPr lang="en-US" sz="1400" b="0" i="0" u="none" strike="noStrike" dirty="0">
                          <a:solidFill>
                            <a:srgbClr val="000000"/>
                          </a:solidFill>
                          <a:effectLst/>
                          <a:latin typeface="+mj-lt"/>
                        </a:rPr>
                        <a:t>8%</a:t>
                      </a:r>
                    </a:p>
                  </a:txBody>
                  <a:tcPr marL="9525" marR="9525" marT="9525" marB="0"/>
                </a:tc>
              </a:tr>
              <a:tr h="240621">
                <a:tc>
                  <a:txBody>
                    <a:bodyPr/>
                    <a:lstStyle/>
                    <a:p>
                      <a:pPr algn="l" fontAlgn="t"/>
                      <a:r>
                        <a:rPr lang="en-US" sz="1600" u="none" strike="noStrike" dirty="0" smtClean="0">
                          <a:effectLst/>
                        </a:rPr>
                        <a:t>No </a:t>
                      </a:r>
                      <a:r>
                        <a:rPr lang="en-US" sz="1600" u="none" strike="noStrike" dirty="0">
                          <a:effectLst/>
                        </a:rPr>
                        <a:t>parking</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6%</a:t>
                      </a:r>
                    </a:p>
                  </a:txBody>
                  <a:tcPr marL="9525" marR="9525" marT="9525" marB="0" anchor="ctr"/>
                </a:tc>
                <a:tc>
                  <a:txBody>
                    <a:bodyPr/>
                    <a:lstStyle/>
                    <a:p>
                      <a:pPr algn="ctr" fontAlgn="t"/>
                      <a:r>
                        <a:rPr lang="en-US" sz="1400" b="0" i="0" u="none" strike="noStrike" dirty="0">
                          <a:solidFill>
                            <a:srgbClr val="000000"/>
                          </a:solidFill>
                          <a:effectLst/>
                          <a:latin typeface="+mj-lt"/>
                        </a:rPr>
                        <a:t>6%</a:t>
                      </a:r>
                    </a:p>
                  </a:txBody>
                  <a:tcPr marL="9525" marR="9525" marT="9525" marB="0"/>
                </a:tc>
              </a:tr>
              <a:tr h="240621">
                <a:tc>
                  <a:txBody>
                    <a:bodyPr/>
                    <a:lstStyle/>
                    <a:p>
                      <a:pPr algn="l" fontAlgn="t"/>
                      <a:r>
                        <a:rPr lang="en-US" sz="1600" b="1" u="none" strike="noStrike" dirty="0">
                          <a:solidFill>
                            <a:srgbClr val="006600"/>
                          </a:solidFill>
                          <a:effectLst/>
                        </a:rPr>
                        <a:t>Values</a:t>
                      </a:r>
                      <a:endParaRPr lang="en-US" sz="1600" b="1" i="0" u="none" strike="noStrike" dirty="0">
                        <a:solidFill>
                          <a:srgbClr val="006600"/>
                        </a:solidFill>
                        <a:effectLst/>
                        <a:latin typeface="Calibri"/>
                      </a:endParaRPr>
                    </a:p>
                  </a:txBody>
                  <a:tcPr marL="114300" marR="9525" marT="9525" marB="0"/>
                </a:tc>
                <a:tc>
                  <a:txBody>
                    <a:bodyPr/>
                    <a:lstStyle/>
                    <a:p>
                      <a:pPr algn="ctr" fontAlgn="ctr"/>
                      <a:r>
                        <a:rPr lang="en-US" sz="1400" b="1" i="0" u="none" strike="noStrike" dirty="0" smtClean="0">
                          <a:solidFill>
                            <a:srgbClr val="006600"/>
                          </a:solidFill>
                          <a:effectLst/>
                          <a:latin typeface="+mn-lt"/>
                        </a:rPr>
                        <a:t>3%</a:t>
                      </a:r>
                      <a:endParaRPr lang="en-US" sz="1400" b="1" i="0" u="none" strike="noStrike" dirty="0">
                        <a:solidFill>
                          <a:srgbClr val="006600"/>
                        </a:solidFill>
                        <a:effectLst/>
                        <a:latin typeface="+mn-lt"/>
                      </a:endParaRPr>
                    </a:p>
                  </a:txBody>
                  <a:tcPr marL="9525" marR="9525" marT="9525" marB="0" anchor="ctr"/>
                </a:tc>
                <a:tc>
                  <a:txBody>
                    <a:bodyPr/>
                    <a:lstStyle/>
                    <a:p>
                      <a:pPr algn="ctr" fontAlgn="ctr"/>
                      <a:r>
                        <a:rPr lang="en-US" sz="1400" b="1" i="0" u="none" strike="noStrike" dirty="0" smtClean="0">
                          <a:solidFill>
                            <a:srgbClr val="006600"/>
                          </a:solidFill>
                          <a:effectLst/>
                          <a:latin typeface="+mj-lt"/>
                        </a:rPr>
                        <a:t>2%</a:t>
                      </a:r>
                      <a:endParaRPr lang="en-US" sz="1400" b="1" i="0" u="none" strike="noStrike" dirty="0">
                        <a:solidFill>
                          <a:srgbClr val="006600"/>
                        </a:solidFill>
                        <a:effectLst/>
                        <a:latin typeface="+mj-lt"/>
                      </a:endParaRPr>
                    </a:p>
                  </a:txBody>
                  <a:tcPr marL="9525" marR="9525" marT="9525" marB="0" anchor="ctr"/>
                </a:tc>
              </a:tr>
              <a:tr h="240621">
                <a:tc>
                  <a:txBody>
                    <a:bodyPr/>
                    <a:lstStyle/>
                    <a:p>
                      <a:pPr algn="l" fontAlgn="t"/>
                      <a:r>
                        <a:rPr lang="en-US" sz="1600" u="none" strike="noStrike" dirty="0" smtClean="0">
                          <a:effectLst/>
                        </a:rPr>
                        <a:t>Helps </a:t>
                      </a:r>
                      <a:r>
                        <a:rPr lang="en-US" sz="1600" u="none" strike="noStrike" dirty="0">
                          <a:effectLst/>
                        </a:rPr>
                        <a:t>environment</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1%</a:t>
                      </a:r>
                    </a:p>
                  </a:txBody>
                  <a:tcPr marL="9525" marR="9525" marT="9525" marB="0" anchor="ctr"/>
                </a:tc>
                <a:tc>
                  <a:txBody>
                    <a:bodyPr/>
                    <a:lstStyle/>
                    <a:p>
                      <a:pPr algn="ctr" fontAlgn="t"/>
                      <a:r>
                        <a:rPr lang="en-US" sz="1400" b="0" i="0" u="none" strike="noStrike" dirty="0">
                          <a:solidFill>
                            <a:srgbClr val="000000"/>
                          </a:solidFill>
                          <a:effectLst/>
                          <a:latin typeface="+mj-lt"/>
                        </a:rPr>
                        <a:t>2%</a:t>
                      </a:r>
                    </a:p>
                  </a:txBody>
                  <a:tcPr marL="9525" marR="9525" marT="9525" marB="0"/>
                </a:tc>
              </a:tr>
              <a:tr h="240621">
                <a:tc>
                  <a:txBody>
                    <a:bodyPr/>
                    <a:lstStyle/>
                    <a:p>
                      <a:pPr algn="l" fontAlgn="t"/>
                      <a:r>
                        <a:rPr lang="en-US" sz="1600" u="none" strike="noStrike" dirty="0" smtClean="0">
                          <a:effectLst/>
                        </a:rPr>
                        <a:t>Reduces </a:t>
                      </a:r>
                      <a:r>
                        <a:rPr lang="en-US" sz="1600" u="none" strike="noStrike" dirty="0">
                          <a:effectLst/>
                        </a:rPr>
                        <a:t>traffic</a:t>
                      </a:r>
                      <a:endParaRPr lang="en-US" sz="1600" b="0" i="0" u="none" strike="noStrike" dirty="0">
                        <a:effectLst/>
                        <a:latin typeface="Calibri"/>
                      </a:endParaRPr>
                    </a:p>
                  </a:txBody>
                  <a:tcPr marL="228600" marR="9525" marT="9525" marB="0"/>
                </a:tc>
                <a:tc>
                  <a:txBody>
                    <a:bodyPr/>
                    <a:lstStyle/>
                    <a:p>
                      <a:pPr algn="ctr" fontAlgn="t"/>
                      <a:r>
                        <a:rPr lang="en-US" sz="1400" b="0" i="0" u="none" strike="noStrike" dirty="0">
                          <a:solidFill>
                            <a:srgbClr val="000000"/>
                          </a:solidFill>
                          <a:effectLst/>
                          <a:latin typeface="+mn-lt"/>
                        </a:rPr>
                        <a:t>2%</a:t>
                      </a:r>
                    </a:p>
                  </a:txBody>
                  <a:tcPr marL="9525" marR="9525" marT="9525" marB="0" anchor="ctr"/>
                </a:tc>
                <a:tc>
                  <a:txBody>
                    <a:bodyPr/>
                    <a:lstStyle/>
                    <a:p>
                      <a:pPr algn="ctr" fontAlgn="t"/>
                      <a:r>
                        <a:rPr lang="en-US" sz="1400" b="0" i="0" u="none" strike="noStrike" dirty="0">
                          <a:solidFill>
                            <a:srgbClr val="000000"/>
                          </a:solidFill>
                          <a:effectLst/>
                          <a:latin typeface="+mj-lt"/>
                        </a:rPr>
                        <a:t>0%</a:t>
                      </a:r>
                    </a:p>
                  </a:txBody>
                  <a:tcPr marL="9525" marR="9525" marT="9525" marB="0"/>
                </a:tc>
              </a:tr>
              <a:tr h="240621">
                <a:tc>
                  <a:txBody>
                    <a:bodyPr/>
                    <a:lstStyle/>
                    <a:p>
                      <a:pPr algn="l" fontAlgn="t"/>
                      <a:r>
                        <a:rPr lang="en-US" sz="1600" b="1" u="none" strike="noStrike" dirty="0">
                          <a:effectLst/>
                        </a:rPr>
                        <a:t>Other</a:t>
                      </a:r>
                      <a:endParaRPr lang="en-US" sz="1600" b="1" i="0" u="none" strike="noStrike" dirty="0">
                        <a:effectLst/>
                        <a:latin typeface="Calibri"/>
                      </a:endParaRPr>
                    </a:p>
                  </a:txBody>
                  <a:tcPr marL="114300" marR="9525" marT="9525" marB="0"/>
                </a:tc>
                <a:tc>
                  <a:txBody>
                    <a:bodyPr/>
                    <a:lstStyle/>
                    <a:p>
                      <a:pPr algn="ctr" fontAlgn="ctr"/>
                      <a:r>
                        <a:rPr lang="en-US" sz="1600" b="1" i="0" u="none" strike="noStrike" dirty="0" smtClean="0">
                          <a:effectLst/>
                          <a:latin typeface="Calibri"/>
                        </a:rPr>
                        <a:t>10%</a:t>
                      </a:r>
                      <a:endParaRPr lang="en-US" sz="1600" b="1" i="0" u="none" strike="noStrike" dirty="0">
                        <a:effectLst/>
                        <a:latin typeface="Calibri"/>
                      </a:endParaRPr>
                    </a:p>
                  </a:txBody>
                  <a:tcPr marL="9525" marR="9525" marT="9525" marB="0" anchor="ctr"/>
                </a:tc>
                <a:tc>
                  <a:txBody>
                    <a:bodyPr/>
                    <a:lstStyle/>
                    <a:p>
                      <a:pPr algn="ctr" fontAlgn="t"/>
                      <a:r>
                        <a:rPr lang="en-US" sz="1600" b="1" i="0" u="none" strike="noStrike" dirty="0">
                          <a:solidFill>
                            <a:srgbClr val="000000"/>
                          </a:solidFill>
                          <a:effectLst/>
                          <a:latin typeface="+mj-lt"/>
                        </a:rPr>
                        <a:t>6%</a:t>
                      </a:r>
                    </a:p>
                  </a:txBody>
                  <a:tcPr marL="9525" marR="9525" marT="9525" marB="0"/>
                </a:tc>
              </a:tr>
            </a:tbl>
          </a:graphicData>
        </a:graphic>
      </p:graphicFrame>
    </p:spTree>
    <p:extLst>
      <p:ext uri="{BB962C8B-B14F-4D97-AF65-F5344CB8AC3E}">
        <p14:creationId xmlns:p14="http://schemas.microsoft.com/office/powerpoint/2010/main" val="355925085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EMC_Content">
  <a:themeElements>
    <a:clrScheme name="EMC Color Scheme (Pantone)">
      <a:dk1>
        <a:sysClr val="windowText" lastClr="000000"/>
      </a:dk1>
      <a:lt1>
        <a:sysClr val="window" lastClr="FFFFFF"/>
      </a:lt1>
      <a:dk2>
        <a:srgbClr val="D8E2EB"/>
      </a:dk2>
      <a:lt2>
        <a:srgbClr val="C8DED6"/>
      </a:lt2>
      <a:accent1>
        <a:srgbClr val="126091"/>
      </a:accent1>
      <a:accent2>
        <a:srgbClr val="88AFC8"/>
      </a:accent2>
      <a:accent3>
        <a:srgbClr val="A5A5A5"/>
      </a:accent3>
      <a:accent4>
        <a:srgbClr val="B28293"/>
      </a:accent4>
      <a:accent5>
        <a:srgbClr val="80304C"/>
      </a:accent5>
      <a:accent6>
        <a:srgbClr val="4B2F5E"/>
      </a:accent6>
      <a:hlink>
        <a:srgbClr val="816D8E"/>
      </a:hlink>
      <a:folHlink>
        <a:srgbClr val="413128"/>
      </a:folHlink>
    </a:clrScheme>
    <a:fontScheme name="EMC Seattle">
      <a:majorFont>
        <a:latin typeface="Calibri"/>
        <a:ea typeface=""/>
        <a:cs typeface=""/>
      </a:majorFont>
      <a:minorFont>
        <a:latin typeface="Calibr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MC_Other">
  <a:themeElements>
    <a:clrScheme name="EMC Color Scheme (Pantone)">
      <a:dk1>
        <a:sysClr val="windowText" lastClr="000000"/>
      </a:dk1>
      <a:lt1>
        <a:sysClr val="window" lastClr="FFFFFF"/>
      </a:lt1>
      <a:dk2>
        <a:srgbClr val="D8E2EB"/>
      </a:dk2>
      <a:lt2>
        <a:srgbClr val="C8DED6"/>
      </a:lt2>
      <a:accent1>
        <a:srgbClr val="126091"/>
      </a:accent1>
      <a:accent2>
        <a:srgbClr val="88AFC8"/>
      </a:accent2>
      <a:accent3>
        <a:srgbClr val="A5A5A5"/>
      </a:accent3>
      <a:accent4>
        <a:srgbClr val="B28293"/>
      </a:accent4>
      <a:accent5>
        <a:srgbClr val="80304C"/>
      </a:accent5>
      <a:accent6>
        <a:srgbClr val="4B2F5E"/>
      </a:accent6>
      <a:hlink>
        <a:srgbClr val="816D8E"/>
      </a:hlink>
      <a:folHlink>
        <a:srgbClr val="413128"/>
      </a:folHlink>
    </a:clrScheme>
    <a:fontScheme name="EMC Fonts">
      <a:majorFont>
        <a:latin typeface="Calibri"/>
        <a:ea typeface=""/>
        <a:cs typeface=""/>
      </a:majorFont>
      <a:minorFont>
        <a:latin typeface="Calibr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9A0F53A6AA7645AA515E7B6DC7FDAA" ma:contentTypeVersion="10" ma:contentTypeDescription="Create a new document." ma:contentTypeScope="" ma:versionID="28d737f180c37334cd9645ed863f07ae">
  <xsd:schema xmlns:xsd="http://www.w3.org/2001/XMLSchema" xmlns:xs="http://www.w3.org/2001/XMLSchema" xmlns:p="http://schemas.microsoft.com/office/2006/metadata/properties" xmlns:ns2="56f3d933-615c-4180-bc95-256da5f826c8" targetNamespace="http://schemas.microsoft.com/office/2006/metadata/properties" ma:root="true" ma:fieldsID="37e4267dde8f026450559be7c0d828b6" ns2:_="">
    <xsd:import namespace="56f3d933-615c-4180-bc95-256da5f826c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f3d933-615c-4180-bc95-256da5f826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E8C5D7-1A08-450F-99AD-54EA2D4ED914}"/>
</file>

<file path=customXml/itemProps2.xml><?xml version="1.0" encoding="utf-8"?>
<ds:datastoreItem xmlns:ds="http://schemas.openxmlformats.org/officeDocument/2006/customXml" ds:itemID="{C768AF16-3903-4F08-B4A0-66BF0167137C}"/>
</file>

<file path=customXml/itemProps3.xml><?xml version="1.0" encoding="utf-8"?>
<ds:datastoreItem xmlns:ds="http://schemas.openxmlformats.org/officeDocument/2006/customXml" ds:itemID="{3379DF13-C632-4C33-8A54-80765D28A5DC}"/>
</file>

<file path=docProps/app.xml><?xml version="1.0" encoding="utf-8"?>
<Properties xmlns="http://schemas.openxmlformats.org/officeDocument/2006/extended-properties" xmlns:vt="http://schemas.openxmlformats.org/officeDocument/2006/docPropsVTypes">
  <Template/>
  <TotalTime>5278</TotalTime>
  <Words>1712</Words>
  <Application>Microsoft Office PowerPoint</Application>
  <PresentationFormat>Letter Paper (8.5x11 in)</PresentationFormat>
  <Paragraphs>358</Paragraphs>
  <Slides>15</Slides>
  <Notes>14</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EMC_Content</vt:lpstr>
      <vt:lpstr>EMC_Other</vt:lpstr>
      <vt:lpstr>PowerPoint Presentation</vt:lpstr>
      <vt:lpstr>Methodology</vt:lpstr>
      <vt:lpstr>Overall Sound Transit Grade</vt:lpstr>
      <vt:lpstr>Grade in Focus: A Grade</vt:lpstr>
      <vt:lpstr>Grade in Focus: B Grade</vt:lpstr>
      <vt:lpstr>Grade in Focus: B Grade</vt:lpstr>
      <vt:lpstr>Grade in Focus: C Grade</vt:lpstr>
      <vt:lpstr>Improving Grade – by Rating</vt:lpstr>
      <vt:lpstr>Reasons for Riding – by Service</vt:lpstr>
      <vt:lpstr>Reasons for Riding – Overall, Year by Year</vt:lpstr>
      <vt:lpstr>Total Time &amp; On-Time Performance</vt:lpstr>
      <vt:lpstr>Safety</vt:lpstr>
      <vt:lpstr>Funding Support</vt:lpstr>
      <vt:lpstr>Schedule &amp; Route Information</vt:lpstr>
      <vt:lpstr>ST &amp; One Bus Away Mobile Site/App Ratings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Direction of WA State</dc:title>
  <dc:creator>Andrew Thibault</dc:creator>
  <cp:lastModifiedBy>BV</cp:lastModifiedBy>
  <cp:revision>708</cp:revision>
  <cp:lastPrinted>2013-10-10T20:15:53Z</cp:lastPrinted>
  <dcterms:created xsi:type="dcterms:W3CDTF">2013-10-10T19:54:02Z</dcterms:created>
  <dcterms:modified xsi:type="dcterms:W3CDTF">2014-03-07T02:28:28Z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0x0101006F9A0F53A6AA7645AA515E7B6DC7FDAA</vt:lpwstr>
  </property>
</Properties>
</file>