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8.xml" ContentType="application/vnd.openxmlformats-officedocument.presentationml.slide+xml"/>
  <Override PartName="/ppt/slides/slide67.xml" ContentType="application/vnd.openxmlformats-officedocument.presentationml.slide+xml"/>
  <Override PartName="/ppt/slides/slide66.xml" ContentType="application/vnd.openxmlformats-officedocument.presentationml.slide+xml"/>
  <Override PartName="/ppt/slides/slide65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10.xml" ContentType="application/vnd.openxmlformats-officedocument.presentationml.slide+xml"/>
  <Override PartName="/ppt/slides/slide74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6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63.xml" ContentType="application/vnd.openxmlformats-officedocument.presentationml.slide+xml"/>
  <Override PartName="/ppt/slides/slide58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7.xml" ContentType="application/vnd.openxmlformats-officedocument.presentationml.slide+xml"/>
  <Override PartName="/ppt/slides/slide59.xml" ContentType="application/vnd.openxmlformats-officedocument.presentationml.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0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68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51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notesSlides/notesSlide69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slideLayouts/slideLayout13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50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48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4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7.xml" ContentType="application/vnd.openxmlformats-officedocument.drawingml.chart+xml"/>
  <Override PartName="/ppt/charts/chart5.xml" ContentType="application/vnd.openxmlformats-officedocument.drawingml.chart+xml"/>
  <Override PartName="/ppt/charts/chart8.xml" ContentType="application/vnd.openxmlformats-officedocument.drawingml.chart+xml"/>
  <Override PartName="/ppt/charts/chart6.xml" ContentType="application/vnd.openxmlformats-officedocument.drawingml.chart+xml"/>
  <Override PartName="/ppt/commentAuthors.xml" ContentType="application/vnd.openxmlformats-officedocument.presentationml.commentAuthors+xml"/>
  <Override PartName="/ppt/charts/chart10.xml" ContentType="application/vnd.openxmlformats-officedocument.drawingml.chart+xml"/>
  <Override PartName="/ppt/handoutMasters/handoutMaster1.xml" ContentType="application/vnd.openxmlformats-officedocument.presentationml.handoutMaster+xml"/>
  <Override PartName="/ppt/theme/themeOverride4.xml" ContentType="application/vnd.openxmlformats-officedocument.themeOverride+xml"/>
  <Override PartName="/ppt/theme/theme1.xml" ContentType="application/vnd.openxmlformats-officedocument.theme+xml"/>
  <Override PartName="/ppt/charts/chart9.xml" ContentType="application/vnd.openxmlformats-officedocument.drawingml.chart+xml"/>
  <Override PartName="/ppt/theme/themeOverride3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3.xml" ContentType="application/vnd.openxmlformats-officedocument.drawingml.chart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7.xml" ContentType="application/vnd.openxmlformats-officedocument.themeOverride+xml"/>
  <Override PartName="/ppt/theme/themeOverride5.xml" ContentType="application/vnd.openxmlformats-officedocument.themeOverride+xml"/>
  <Override PartName="/ppt/charts/chart59.xml" ContentType="application/vnd.openxmlformats-officedocument.drawingml.chart+xml"/>
  <Override PartName="/ppt/theme/themeOverride18.xml" ContentType="application/vnd.openxmlformats-officedocument.themeOverride+xml"/>
  <Override PartName="/ppt/charts/chart60.xml" ContentType="application/vnd.openxmlformats-officedocument.drawingml.chart+xml"/>
  <Override PartName="/ppt/charts/chart58.xml" ContentType="application/vnd.openxmlformats-officedocument.drawingml.chart+xml"/>
  <Override PartName="/ppt/charts/chart40.xml" ContentType="application/vnd.openxmlformats-officedocument.drawingml.chart+xml"/>
  <Override PartName="/ppt/theme/themeOverride19.xml" ContentType="application/vnd.openxmlformats-officedocument.themeOverride+xml"/>
  <Override PartName="/ppt/charts/chart57.xml" ContentType="application/vnd.openxmlformats-officedocument.drawingml.chart+xml"/>
  <Override PartName="/ppt/theme/themeOverride24.xml" ContentType="application/vnd.openxmlformats-officedocument.themeOverride+xml"/>
  <Override PartName="/ppt/charts/chart39.xml" ContentType="application/vnd.openxmlformats-officedocument.drawingml.chart+xml"/>
  <Override PartName="/ppt/charts/chart61.xml" ContentType="application/vnd.openxmlformats-officedocument.drawingml.chart+xml"/>
  <Override PartName="/ppt/charts/chart38.xml" ContentType="application/vnd.openxmlformats-officedocument.drawingml.chart+xml"/>
  <Override PartName="/ppt/charts/chart64.xml" ContentType="application/vnd.openxmlformats-officedocument.drawingml.chart+xml"/>
  <Override PartName="/ppt/charts/chart11.xml" ContentType="application/vnd.openxmlformats-officedocument.drawingml.chart+xml"/>
  <Override PartName="/ppt/charts/chart37.xml" ContentType="application/vnd.openxmlformats-officedocument.drawingml.chart+xml"/>
  <Override PartName="/ppt/charts/chart63.xml" ContentType="application/vnd.openxmlformats-officedocument.drawingml.chart+xml"/>
  <Override PartName="/ppt/theme/themeOverride17.xml" ContentType="application/vnd.openxmlformats-officedocument.themeOverride+xml"/>
  <Override PartName="/ppt/notesMasters/notesMaster1.xml" ContentType="application/vnd.openxmlformats-officedocument.presentationml.notesMaster+xml"/>
  <Override PartName="/ppt/charts/chart62.xml" ContentType="application/vnd.openxmlformats-officedocument.drawingml.chart+xml"/>
  <Override PartName="/ppt/charts/chart56.xml" ContentType="application/vnd.openxmlformats-officedocument.drawingml.chart+xml"/>
  <Override PartName="/ppt/charts/chart41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47.xml" ContentType="application/vnd.openxmlformats-officedocument.drawingml.chart+xml"/>
  <Override PartName="/ppt/charts/chart43.xml" ContentType="application/vnd.openxmlformats-officedocument.drawingml.chart+xml"/>
  <Override PartName="/ppt/charts/chart45.xml" ContentType="application/vnd.openxmlformats-officedocument.drawingml.chart+xml"/>
  <Override PartName="/ppt/theme/themeOverride22.xml" ContentType="application/vnd.openxmlformats-officedocument.themeOverride+xml"/>
  <Override PartName="/ppt/charts/chart46.xml" ContentType="application/vnd.openxmlformats-officedocument.drawingml.chart+xml"/>
  <Override PartName="/ppt/charts/chart50.xml" ContentType="application/vnd.openxmlformats-officedocument.drawingml.chart+xml"/>
  <Override PartName="/ppt/theme/themeOverride21.xml" ContentType="application/vnd.openxmlformats-officedocument.themeOverride+xml"/>
  <Override PartName="/ppt/theme/themeOverride20.xml" ContentType="application/vnd.openxmlformats-officedocument.themeOverride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theme/themeOverride23.xml" ContentType="application/vnd.openxmlformats-officedocument.themeOverride+xml"/>
  <Override PartName="/ppt/charts/chart53.xml" ContentType="application/vnd.openxmlformats-officedocument.drawingml.chart+xml"/>
  <Override PartName="/ppt/charts/chart51.xml" ContentType="application/vnd.openxmlformats-officedocument.drawingml.chart+xml"/>
  <Override PartName="/ppt/charts/chart42.xml" ContentType="application/vnd.openxmlformats-officedocument.drawingml.chart+xml"/>
  <Override PartName="/ppt/charts/chart52.xml" ContentType="application/vnd.openxmlformats-officedocument.drawingml.chart+xml"/>
  <Override PartName="/ppt/theme/themeOverride9.xml" ContentType="application/vnd.openxmlformats-officedocument.themeOverride+xml"/>
  <Override PartName="/ppt/charts/chart19.xml" ContentType="application/vnd.openxmlformats-officedocument.drawingml.chart+xml"/>
  <Override PartName="/ppt/charts/chart18.xml" ContentType="application/vnd.openxmlformats-officedocument.drawingml.chart+xml"/>
  <Override PartName="/ppt/charts/chart17.xml" ContentType="application/vnd.openxmlformats-officedocument.drawingml.chart+xml"/>
  <Override PartName="/ppt/charts/chart20.xml" ContentType="application/vnd.openxmlformats-officedocument.drawingml.chart+xml"/>
  <Override PartName="/ppt/theme/themeOverride10.xml" ContentType="application/vnd.openxmlformats-officedocument.themeOverride+xml"/>
  <Override PartName="/ppt/charts/chart36.xml" ContentType="application/vnd.openxmlformats-officedocument.drawingml.chart+xml"/>
  <Override PartName="/ppt/charts/chart22.xml" ContentType="application/vnd.openxmlformats-officedocument.drawingml.chart+xml"/>
  <Override PartName="/ppt/charts/chart21.xml" ContentType="application/vnd.openxmlformats-officedocument.drawingml.chart+xml"/>
  <Override PartName="/ppt/theme/themeOverride8.xml" ContentType="application/vnd.openxmlformats-officedocument.themeOverride+xml"/>
  <Override PartName="/ppt/charts/chart16.xml" ContentType="application/vnd.openxmlformats-officedocument.drawingml.chart+xml"/>
  <Override PartName="/ppt/charts/chart13.xml" ContentType="application/vnd.openxmlformats-officedocument.drawingml.chart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chart14.xml" ContentType="application/vnd.openxmlformats-officedocument.drawingml.chart+xml"/>
  <Override PartName="/ppt/charts/chart44.xml" ContentType="application/vnd.openxmlformats-officedocument.drawingml.chart+xml"/>
  <Override PartName="/ppt/charts/chart15.xml" ContentType="application/vnd.openxmlformats-officedocument.drawingml.chart+xml"/>
  <Override PartName="/ppt/theme/themeOverride11.xml" ContentType="application/vnd.openxmlformats-officedocument.themeOverride+xml"/>
  <Override PartName="/ppt/theme/themeOverride14.xml" ContentType="application/vnd.openxmlformats-officedocument.themeOverride+xml"/>
  <Override PartName="/ppt/charts/chart32.xml" ContentType="application/vnd.openxmlformats-officedocument.drawingml.chart+xml"/>
  <Override PartName="/ppt/charts/chart23.xml" ContentType="application/vnd.openxmlformats-officedocument.drawingml.chart+xml"/>
  <Override PartName="/ppt/charts/chart33.xml" ContentType="application/vnd.openxmlformats-officedocument.drawingml.chart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charts/chart35.xml" ContentType="application/vnd.openxmlformats-officedocument.drawingml.chart+xml"/>
  <Override PartName="/ppt/charts/chart34.xml" ContentType="application/vnd.openxmlformats-officedocument.drawingml.chart+xml"/>
  <Override PartName="/ppt/theme/themeOverride13.xml" ContentType="application/vnd.openxmlformats-officedocument.themeOverride+xml"/>
  <Override PartName="/ppt/charts/chart31.xml" ContentType="application/vnd.openxmlformats-officedocument.drawingml.chart+xml"/>
  <Override PartName="/ppt/charts/chart30.xml" ContentType="application/vnd.openxmlformats-officedocument.drawingml.chart+xml"/>
  <Override PartName="/ppt/charts/chart25.xml" ContentType="application/vnd.openxmlformats-officedocument.drawingml.chart+xml"/>
  <Override PartName="/ppt/charts/chart24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theme/themeOverride12.xml" ContentType="application/vnd.openxmlformats-officedocument.themeOverride+xml"/>
  <Override PartName="/ppt/charts/chart29.xml" ContentType="application/vnd.openxmlformats-officedocument.drawingml.chart+xml"/>
  <Override PartName="/ppt/charts/chart28.xml" ContentType="application/vnd.openxmlformats-officedocument.drawingml.char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11" r:id="rId2"/>
    <p:sldMasterId id="2147483720" r:id="rId3"/>
  </p:sldMasterIdLst>
  <p:notesMasterIdLst>
    <p:notesMasterId r:id="rId78"/>
  </p:notesMasterIdLst>
  <p:handoutMasterIdLst>
    <p:handoutMasterId r:id="rId79"/>
  </p:handoutMasterIdLst>
  <p:sldIdLst>
    <p:sldId id="637" r:id="rId4"/>
    <p:sldId id="1193" r:id="rId5"/>
    <p:sldId id="919" r:id="rId6"/>
    <p:sldId id="1194" r:id="rId7"/>
    <p:sldId id="1235" r:id="rId8"/>
    <p:sldId id="1256" r:id="rId9"/>
    <p:sldId id="1195" r:id="rId10"/>
    <p:sldId id="1257" r:id="rId11"/>
    <p:sldId id="1285" r:id="rId12"/>
    <p:sldId id="1286" r:id="rId13"/>
    <p:sldId id="1288" r:id="rId14"/>
    <p:sldId id="1247" r:id="rId15"/>
    <p:sldId id="1248" r:id="rId16"/>
    <p:sldId id="1249" r:id="rId17"/>
    <p:sldId id="1250" r:id="rId18"/>
    <p:sldId id="1209" r:id="rId19"/>
    <p:sldId id="1080" r:id="rId20"/>
    <p:sldId id="1289" r:id="rId21"/>
    <p:sldId id="1190" r:id="rId22"/>
    <p:sldId id="1000" r:id="rId23"/>
    <p:sldId id="1213" r:id="rId24"/>
    <p:sldId id="1252" r:id="rId25"/>
    <p:sldId id="1090" r:id="rId26"/>
    <p:sldId id="1290" r:id="rId27"/>
    <p:sldId id="1260" r:id="rId28"/>
    <p:sldId id="1094" r:id="rId29"/>
    <p:sldId id="1100" r:id="rId30"/>
    <p:sldId id="1085" r:id="rId31"/>
    <p:sldId id="1093" r:id="rId32"/>
    <p:sldId id="1261" r:id="rId33"/>
    <p:sldId id="1239" r:id="rId34"/>
    <p:sldId id="1262" r:id="rId35"/>
    <p:sldId id="1096" r:id="rId36"/>
    <p:sldId id="1211" r:id="rId37"/>
    <p:sldId id="1263" r:id="rId38"/>
    <p:sldId id="1167" r:id="rId39"/>
    <p:sldId id="1168" r:id="rId40"/>
    <p:sldId id="1181" r:id="rId41"/>
    <p:sldId id="1099" r:id="rId42"/>
    <p:sldId id="1264" r:id="rId43"/>
    <p:sldId id="1224" r:id="rId44"/>
    <p:sldId id="1236" r:id="rId45"/>
    <p:sldId id="1203" r:id="rId46"/>
    <p:sldId id="1176" r:id="rId47"/>
    <p:sldId id="1259" r:id="rId48"/>
    <p:sldId id="1177" r:id="rId49"/>
    <p:sldId id="1258" r:id="rId50"/>
    <p:sldId id="1204" r:id="rId51"/>
    <p:sldId id="1179" r:id="rId52"/>
    <p:sldId id="1219" r:id="rId53"/>
    <p:sldId id="1268" r:id="rId54"/>
    <p:sldId id="1107" r:id="rId55"/>
    <p:sldId id="1265" r:id="rId56"/>
    <p:sldId id="1291" r:id="rId57"/>
    <p:sldId id="1102" r:id="rId58"/>
    <p:sldId id="1293" r:id="rId59"/>
    <p:sldId id="1255" r:id="rId60"/>
    <p:sldId id="1267" r:id="rId61"/>
    <p:sldId id="1212" r:id="rId62"/>
    <p:sldId id="1221" r:id="rId63"/>
    <p:sldId id="1170" r:id="rId64"/>
    <p:sldId id="1222" r:id="rId65"/>
    <p:sldId id="1225" r:id="rId66"/>
    <p:sldId id="1269" r:id="rId67"/>
    <p:sldId id="1201" r:id="rId68"/>
    <p:sldId id="1270" r:id="rId69"/>
    <p:sldId id="1271" r:id="rId70"/>
    <p:sldId id="1272" r:id="rId71"/>
    <p:sldId id="1273" r:id="rId72"/>
    <p:sldId id="1274" r:id="rId73"/>
    <p:sldId id="1275" r:id="rId74"/>
    <p:sldId id="1276" r:id="rId75"/>
    <p:sldId id="1277" r:id="rId76"/>
    <p:sldId id="1278" r:id="rId77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an" initials="i" lastIdx="51" clrIdx="0"/>
  <p:cmAuthor id="1" name="Brian Vines" initials="BV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9999"/>
    <a:srgbClr val="339966"/>
    <a:srgbClr val="71AF96"/>
    <a:srgbClr val="006600"/>
    <a:srgbClr val="002776"/>
    <a:srgbClr val="000000"/>
    <a:srgbClr val="002764"/>
    <a:srgbClr val="00334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7508" autoAdjust="0"/>
  </p:normalViewPr>
  <p:slideViewPr>
    <p:cSldViewPr>
      <p:cViewPr varScale="1">
        <p:scale>
          <a:sx n="50" d="100"/>
          <a:sy n="50" d="100"/>
        </p:scale>
        <p:origin x="-102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25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656" y="-90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tableStyles" Target="tableStyles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commentAuthors" Target="commentAuthors.xml"/><Relationship Id="rId85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notesMaster" Target="notesMasters/notesMaster1.xml"/><Relationship Id="rId81" Type="http://schemas.openxmlformats.org/officeDocument/2006/relationships/presProps" Target="presProps.xml"/><Relationship Id="rId86" Type="http://schemas.openxmlformats.org/officeDocument/2006/relationships/customXml" Target="../customXml/item2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customXml" Target="../customXml/item3.xml"/><Relationship Id="rId61" Type="http://schemas.openxmlformats.org/officeDocument/2006/relationships/slide" Target="slides/slide58.xml"/><Relationship Id="rId8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4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5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6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7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8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9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0.xlsx"/><Relationship Id="rId1" Type="http://schemas.openxmlformats.org/officeDocument/2006/relationships/themeOverride" Target="../theme/themeOverride10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2.xlsx"/><Relationship Id="rId1" Type="http://schemas.openxmlformats.org/officeDocument/2006/relationships/themeOverride" Target="../theme/themeOverride11.xm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9.xlsx"/><Relationship Id="rId1" Type="http://schemas.openxmlformats.org/officeDocument/2006/relationships/themeOverride" Target="../theme/themeOverride1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0.xlsx"/><Relationship Id="rId1" Type="http://schemas.openxmlformats.org/officeDocument/2006/relationships/themeOverride" Target="../theme/themeOverride13.xm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2.xlsx"/><Relationship Id="rId1" Type="http://schemas.openxmlformats.org/officeDocument/2006/relationships/themeOverride" Target="../theme/themeOverride14.xml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3.xlsx"/><Relationship Id="rId1" Type="http://schemas.openxmlformats.org/officeDocument/2006/relationships/themeOverride" Target="../theme/themeOverride15.xm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5.xlsx"/><Relationship Id="rId1" Type="http://schemas.openxmlformats.org/officeDocument/2006/relationships/themeOverride" Target="../theme/themeOverride16.xm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8.xlsx"/><Relationship Id="rId1" Type="http://schemas.openxmlformats.org/officeDocument/2006/relationships/themeOverride" Target="../theme/themeOverride17.xml"/></Relationships>
</file>

<file path=ppt/charts/_rels/chart3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9.xlsx"/><Relationship Id="rId1" Type="http://schemas.openxmlformats.org/officeDocument/2006/relationships/themeOverride" Target="../theme/themeOverride18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2.xml"/></Relationships>
</file>

<file path=ppt/charts/_rels/chart4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0.xlsx"/><Relationship Id="rId1" Type="http://schemas.openxmlformats.org/officeDocument/2006/relationships/themeOverride" Target="../theme/themeOverride19.xml"/></Relationships>
</file>

<file path=ppt/charts/_rels/chart4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1.xlsx"/><Relationship Id="rId1" Type="http://schemas.openxmlformats.org/officeDocument/2006/relationships/themeOverride" Target="../theme/themeOverride20.xml"/></Relationships>
</file>

<file path=ppt/charts/_rels/chart4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2.xlsx"/><Relationship Id="rId1" Type="http://schemas.openxmlformats.org/officeDocument/2006/relationships/themeOverride" Target="../theme/themeOverride21.xml"/></Relationships>
</file>

<file path=ppt/charts/_rels/chart4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3.xlsx"/><Relationship Id="rId1" Type="http://schemas.openxmlformats.org/officeDocument/2006/relationships/themeOverride" Target="../theme/themeOverride22.xm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2.xlsx"/></Relationships>
</file>

<file path=ppt/charts/_rels/chart5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3.xlsx"/><Relationship Id="rId1" Type="http://schemas.openxmlformats.org/officeDocument/2006/relationships/themeOverride" Target="../theme/themeOverride23.xml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6.xlsx"/></Relationships>
</file>

<file path=ppt/charts/_rels/chart5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7.xlsx"/><Relationship Id="rId1" Type="http://schemas.openxmlformats.org/officeDocument/2006/relationships/themeOverride" Target="../theme/themeOverride24.xml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0.xlsx"/></Relationships>
</file>

<file path=ppt/charts/_rels/chart6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Mean Grade (A=4</a:t>
            </a:r>
            <a:r>
              <a:rPr lang="en-US" sz="1800" baseline="0" dirty="0" smtClean="0"/>
              <a:t>; F=0)</a:t>
            </a:r>
            <a:endParaRPr lang="en-US" sz="1800" dirty="0"/>
          </a:p>
        </c:rich>
      </c:tx>
      <c:layout>
        <c:manualLayout>
          <c:xMode val="edge"/>
          <c:yMode val="edge"/>
          <c:x val="0.37761567998444712"/>
          <c:y val="3.1446540880503198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526854282104068E-2"/>
          <c:y val="8.8010944386668774E-2"/>
          <c:w val="0.89975709633518786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4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45000"/>
                      <a:satMod val="155000"/>
                    </a:schemeClr>
                  </a:gs>
                  <a:gs pos="60000">
                    <a:schemeClr val="accent2">
                      <a:shade val="95000"/>
                      <a:satMod val="150000"/>
                    </a:schemeClr>
                  </a:gs>
                  <a:gs pos="100000">
                    <a:schemeClr val="accent2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strCache>
            </c:strRef>
          </c:cat>
          <c:val>
            <c:numRef>
              <c:f>Sheet1!$B$2:$B$6</c:f>
              <c:numCache>
                <c:formatCode>0.0</c:formatCode>
                <c:ptCount val="5"/>
                <c:pt idx="0">
                  <c:v>3.43</c:v>
                </c:pt>
                <c:pt idx="1">
                  <c:v>3.23</c:v>
                </c:pt>
                <c:pt idx="2">
                  <c:v>3.33</c:v>
                </c:pt>
                <c:pt idx="3">
                  <c:v>3.42</c:v>
                </c:pt>
                <c:pt idx="4">
                  <c:v>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132070400"/>
        <c:axId val="132076288"/>
      </c:barChart>
      <c:catAx>
        <c:axId val="132070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32076288"/>
        <c:crosses val="autoZero"/>
        <c:auto val="1"/>
        <c:lblAlgn val="ctr"/>
        <c:lblOffset val="100"/>
        <c:noMultiLvlLbl val="0"/>
      </c:catAx>
      <c:valAx>
        <c:axId val="132076288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132070400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Q6. Sound Transit grade</a:t>
            </a:r>
            <a:endParaRPr lang="en-US" sz="2400" dirty="0">
              <a:effectLst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6112972580555086E-2"/>
          <c:y val="0.18798021401171008"/>
          <c:w val="0.89288462612386221"/>
          <c:h val="0.6456242681203311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explosion val="1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FBE39D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1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0.48118643597246591</c:v>
                </c:pt>
                <c:pt idx="1">
                  <c:v>0.39950110993004739</c:v>
                </c:pt>
                <c:pt idx="2" formatCode="#,##0%">
                  <c:v>0.10381732315254764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Q6. Sound Transit grade</a:t>
            </a:r>
            <a:endParaRPr lang="en-US" sz="2400" dirty="0">
              <a:effectLst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6112972580555086E-2"/>
          <c:y val="0.18798021401171008"/>
          <c:w val="0.89288462612386221"/>
          <c:h val="0.6456242681203311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explosion val="1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FBE39D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1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0.48118643597246591</c:v>
                </c:pt>
                <c:pt idx="1">
                  <c:v>0.39950110993004739</c:v>
                </c:pt>
                <c:pt idx="2" formatCode="#,##0%">
                  <c:v>0.10381732315254764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Q6. Sound Transit grade</a:t>
            </a:r>
            <a:endParaRPr lang="en-US" dirty="0" smtClean="0">
              <a:effectLst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7.1928575417434526E-2"/>
          <c:y val="0.21610904867052552"/>
          <c:w val="0.87975372759256165"/>
          <c:h val="0.8356777576702929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explosion val="24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5F5643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1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0.48118643597246591</c:v>
                </c:pt>
                <c:pt idx="1">
                  <c:v>0.39950110993004739</c:v>
                </c:pt>
                <c:pt idx="2" formatCode="#,##0%">
                  <c:v>0.10381732315254764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Mean ST Grade</a:t>
            </a:r>
            <a:r>
              <a:rPr lang="en-US" baseline="0" dirty="0" smtClean="0"/>
              <a:t> (A=4; F=0)</a:t>
            </a:r>
            <a:endParaRPr lang="en-US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0178611354136292"/>
          <c:y val="9.5605797437085097E-2"/>
          <c:w val="0.86117684942160011"/>
          <c:h val="0.692119422572179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 riders (&lt;1 yr)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45000"/>
                    <a:satMod val="155000"/>
                  </a:schemeClr>
                </a:gs>
                <a:gs pos="60000">
                  <a:schemeClr val="accent6">
                    <a:shade val="95000"/>
                    <a:satMod val="150000"/>
                  </a:schemeClr>
                </a:gs>
                <a:gs pos="100000">
                  <a:schemeClr val="accent6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6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b="0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Sheet1!$A$2:$A$9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Sheet1!$B$2:$B$9</c:f>
              <c:numCache>
                <c:formatCode>0.0</c:formatCode>
                <c:ptCount val="7"/>
                <c:pt idx="0">
                  <c:v>3.58</c:v>
                </c:pt>
                <c:pt idx="1">
                  <c:v>3.47</c:v>
                </c:pt>
                <c:pt idx="2">
                  <c:v>3.49</c:v>
                </c:pt>
                <c:pt idx="3">
                  <c:v>3.34</c:v>
                </c:pt>
                <c:pt idx="4">
                  <c:v>3.349485027661991</c:v>
                </c:pt>
                <c:pt idx="5">
                  <c:v>3.55</c:v>
                </c:pt>
                <c:pt idx="6" formatCode="###0.0">
                  <c:v>3.3751237212870477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Established riders (1 yr+)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6"/>
              <c:layout>
                <c:manualLayout>
                  <c:x val="3.086419753086306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Sheet1!$A$2:$A$9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Sheet1!$C$2:$C$9</c:f>
              <c:numCache>
                <c:formatCode>0.0</c:formatCode>
                <c:ptCount val="7"/>
                <c:pt idx="0">
                  <c:v>3.49</c:v>
                </c:pt>
                <c:pt idx="1">
                  <c:v>3.32</c:v>
                </c:pt>
                <c:pt idx="2">
                  <c:v>3.4</c:v>
                </c:pt>
                <c:pt idx="3">
                  <c:v>3.2</c:v>
                </c:pt>
                <c:pt idx="4">
                  <c:v>3.3219241529176005</c:v>
                </c:pt>
                <c:pt idx="5">
                  <c:v>3.38</c:v>
                </c:pt>
                <c:pt idx="6" formatCode="###0.0">
                  <c:v>3.3689894718736859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3375232"/>
        <c:axId val="43397504"/>
      </c:barChart>
      <c:catAx>
        <c:axId val="43375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3397504"/>
        <c:crosses val="autoZero"/>
        <c:auto val="1"/>
        <c:lblAlgn val="ctr"/>
        <c:lblOffset val="100"/>
        <c:noMultiLvlLbl val="0"/>
      </c:catAx>
      <c:valAx>
        <c:axId val="43397504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43375232"/>
        <c:crosses val="autoZero"/>
        <c:crossBetween val="between"/>
        <c:majorUnit val="0.5"/>
      </c:valAx>
    </c:plotArea>
    <c:legend>
      <c:legendPos val="b"/>
      <c:layout/>
      <c:overlay val="0"/>
      <c:txPr>
        <a:bodyPr/>
        <a:lstStyle/>
        <a:p>
          <a:pPr>
            <a:defRPr sz="1800">
              <a:latin typeface="+mj-lt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5976608187134501"/>
          <c:y val="1.674162551714934E-2"/>
          <c:w val="0.6223414836303357"/>
          <c:h val="0.8871577917167133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7CA3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New riders (&lt;1 yr)</c:v>
                </c:pt>
                <c:pt idx="1">
                  <c:v>2011 Established riders (1 yr+)</c:v>
                </c:pt>
                <c:pt idx="3">
                  <c:v>2010 New riders (&lt;1 yr)</c:v>
                </c:pt>
                <c:pt idx="4">
                  <c:v>2010 Established riders (1 yr+)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0.48198044934038747</c:v>
                </c:pt>
                <c:pt idx="1">
                  <c:v>0.48090755088273568</c:v>
                </c:pt>
                <c:pt idx="3">
                  <c:v>0.62</c:v>
                </c:pt>
                <c:pt idx="4">
                  <c:v>0.5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New riders (&lt;1 yr)</c:v>
                </c:pt>
                <c:pt idx="1">
                  <c:v>2011 Established riders (1 yr+)</c:v>
                </c:pt>
                <c:pt idx="3">
                  <c:v>2010 New riders (&lt;1 yr)</c:v>
                </c:pt>
                <c:pt idx="4">
                  <c:v>2010 Established riders (1 yr+)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0.38597770606461929</c:v>
                </c:pt>
                <c:pt idx="1">
                  <c:v>0.40425110213474647</c:v>
                </c:pt>
                <c:pt idx="3">
                  <c:v>0.3</c:v>
                </c:pt>
                <c:pt idx="4">
                  <c:v>0.41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lower/DK</c:v>
                </c:pt>
              </c:strCache>
            </c:strRef>
          </c:tx>
          <c:spPr>
            <a:gradFill rotWithShape="1">
              <a:gsLst>
                <a:gs pos="0">
                  <a:srgbClr val="B19E85">
                    <a:shade val="45000"/>
                    <a:satMod val="155000"/>
                  </a:srgbClr>
                </a:gs>
                <a:gs pos="60000">
                  <a:srgbClr val="B19E85">
                    <a:shade val="95000"/>
                    <a:satMod val="150000"/>
                  </a:srgbClr>
                </a:gs>
                <a:gs pos="100000">
                  <a:srgbClr val="B19E85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B19E85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New riders (&lt;1 yr)</c:v>
                </c:pt>
                <c:pt idx="1">
                  <c:v>2011 Established riders (1 yr+)</c:v>
                </c:pt>
                <c:pt idx="3">
                  <c:v>2010 New riders (&lt;1 yr)</c:v>
                </c:pt>
                <c:pt idx="4">
                  <c:v>2010 Established riders (1 yr+)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0.1320418445949921</c:v>
                </c:pt>
                <c:pt idx="1">
                  <c:v>0.11484134698251311</c:v>
                </c:pt>
                <c:pt idx="3">
                  <c:v>0.08</c:v>
                </c:pt>
                <c:pt idx="4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3797120"/>
        <c:axId val="43819392"/>
      </c:barChart>
      <c:catAx>
        <c:axId val="437971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43819392"/>
        <c:crosses val="autoZero"/>
        <c:auto val="1"/>
        <c:lblAlgn val="ctr"/>
        <c:lblOffset val="100"/>
        <c:noMultiLvlLbl val="0"/>
      </c:catAx>
      <c:valAx>
        <c:axId val="43819392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437971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0134560482571259"/>
          <c:y val="0.90276402949631296"/>
          <c:w val="0.73619767923746371"/>
          <c:h val="9.459046785818452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121368052677625"/>
          <c:y val="0.1014171004048223"/>
          <c:w val="0.78878631947322375"/>
          <c:h val="0.7995224431691800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sz="16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2011 New Riders</c:v>
                </c:pt>
                <c:pt idx="1">
                  <c:v>2011 Est. Riders</c:v>
                </c:pt>
                <c:pt idx="3">
                  <c:v>2010 New Riders</c:v>
                </c:pt>
                <c:pt idx="4">
                  <c:v>2010 Est. Riders</c:v>
                </c:pt>
                <c:pt idx="7">
                  <c:v>2011 New Riders</c:v>
                </c:pt>
                <c:pt idx="8">
                  <c:v>2011 Est. Riders</c:v>
                </c:pt>
                <c:pt idx="10">
                  <c:v>2010 New Riders</c:v>
                </c:pt>
                <c:pt idx="11">
                  <c:v>2010 Est. Riders</c:v>
                </c:pt>
              </c:strCache>
            </c:strRef>
          </c:cat>
          <c:val>
            <c:numRef>
              <c:f>Sheet1!$B$2:$B$13</c:f>
              <c:numCache>
                <c:formatCode>#,##0%</c:formatCode>
                <c:ptCount val="12"/>
                <c:pt idx="0">
                  <c:v>0.56853219477373884</c:v>
                </c:pt>
                <c:pt idx="1">
                  <c:v>0.61126039577447289</c:v>
                </c:pt>
                <c:pt idx="3">
                  <c:v>0.69105517123633975</c:v>
                </c:pt>
                <c:pt idx="4">
                  <c:v>0.59676138400154</c:v>
                </c:pt>
                <c:pt idx="7">
                  <c:v>0.53</c:v>
                </c:pt>
                <c:pt idx="8">
                  <c:v>0.62</c:v>
                </c:pt>
                <c:pt idx="10">
                  <c:v>0.67</c:v>
                </c:pt>
                <c:pt idx="11">
                  <c:v>0.57999999999999996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2011 New Riders</c:v>
                </c:pt>
                <c:pt idx="1">
                  <c:v>2011 Est. Riders</c:v>
                </c:pt>
                <c:pt idx="3">
                  <c:v>2010 New Riders</c:v>
                </c:pt>
                <c:pt idx="4">
                  <c:v>2010 Est. Riders</c:v>
                </c:pt>
                <c:pt idx="7">
                  <c:v>2011 New Riders</c:v>
                </c:pt>
                <c:pt idx="8">
                  <c:v>2011 Est. Riders</c:v>
                </c:pt>
                <c:pt idx="10">
                  <c:v>2010 New Riders</c:v>
                </c:pt>
                <c:pt idx="11">
                  <c:v>2010 Est. Riders</c:v>
                </c:pt>
              </c:strCache>
            </c:strRef>
          </c:cat>
          <c:val>
            <c:numRef>
              <c:f>Sheet1!$C$2:$C$13</c:f>
              <c:numCache>
                <c:formatCode>#,##0%</c:formatCode>
                <c:ptCount val="12"/>
                <c:pt idx="0">
                  <c:v>0.257664491629991</c:v>
                </c:pt>
                <c:pt idx="1">
                  <c:v>0.28079345571211922</c:v>
                </c:pt>
                <c:pt idx="3">
                  <c:v>0.23919089240924399</c:v>
                </c:pt>
                <c:pt idx="4">
                  <c:v>0.30255199606904037</c:v>
                </c:pt>
                <c:pt idx="7">
                  <c:v>0.28999999999999998</c:v>
                </c:pt>
                <c:pt idx="8">
                  <c:v>0.27</c:v>
                </c:pt>
                <c:pt idx="10">
                  <c:v>0.25</c:v>
                </c:pt>
                <c:pt idx="11">
                  <c:v>0.31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2011 New Riders</c:v>
                </c:pt>
                <c:pt idx="1">
                  <c:v>2011 Est. Riders</c:v>
                </c:pt>
                <c:pt idx="3">
                  <c:v>2010 New Riders</c:v>
                </c:pt>
                <c:pt idx="4">
                  <c:v>2010 Est. Riders</c:v>
                </c:pt>
                <c:pt idx="7">
                  <c:v>2011 New Riders</c:v>
                </c:pt>
                <c:pt idx="8">
                  <c:v>2011 Est. Riders</c:v>
                </c:pt>
                <c:pt idx="10">
                  <c:v>2010 New Riders</c:v>
                </c:pt>
                <c:pt idx="11">
                  <c:v>2010 Est. Riders</c:v>
                </c:pt>
              </c:strCache>
            </c:strRef>
          </c:cat>
          <c:val>
            <c:numRef>
              <c:f>Sheet1!$D$2:$D$13</c:f>
              <c:numCache>
                <c:formatCode>#,##0%</c:formatCode>
                <c:ptCount val="12"/>
                <c:pt idx="0">
                  <c:v>0.17380331359627116</c:v>
                </c:pt>
                <c:pt idx="1">
                  <c:v>0.10794614851339338</c:v>
                </c:pt>
                <c:pt idx="3">
                  <c:v>6.9753936354417082E-2</c:v>
                </c:pt>
                <c:pt idx="4">
                  <c:v>0.10068661992941857</c:v>
                </c:pt>
                <c:pt idx="7">
                  <c:v>0.18</c:v>
                </c:pt>
                <c:pt idx="8">
                  <c:v>0.11</c:v>
                </c:pt>
                <c:pt idx="10">
                  <c:v>0.08</c:v>
                </c:pt>
                <c:pt idx="11">
                  <c:v>0.11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</c:sp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2011 New Riders</c:v>
                </c:pt>
                <c:pt idx="1">
                  <c:v>2011 Est. Riders</c:v>
                </c:pt>
                <c:pt idx="3">
                  <c:v>2010 New Riders</c:v>
                </c:pt>
                <c:pt idx="4">
                  <c:v>2010 Est. Riders</c:v>
                </c:pt>
                <c:pt idx="7">
                  <c:v>2011 New Riders</c:v>
                </c:pt>
                <c:pt idx="8">
                  <c:v>2011 Est. Riders</c:v>
                </c:pt>
                <c:pt idx="10">
                  <c:v>2010 New Riders</c:v>
                </c:pt>
                <c:pt idx="11">
                  <c:v>2010 Est. Riders</c:v>
                </c:pt>
              </c:strCache>
            </c:strRef>
          </c:cat>
          <c:val>
            <c:numRef>
              <c:f>Sheet1!$E$2:$E$13</c:f>
              <c:numCache>
                <c:formatCode>0.0</c:formatCode>
                <c:ptCount val="12"/>
                <c:pt idx="0" formatCode="###0.0">
                  <c:v>3.4523088585891886</c:v>
                </c:pt>
                <c:pt idx="1">
                  <c:v>3.4929301399519965</c:v>
                </c:pt>
                <c:pt idx="3">
                  <c:v>3.5675113775556682</c:v>
                </c:pt>
                <c:pt idx="4">
                  <c:v>3.4650322362730126</c:v>
                </c:pt>
                <c:pt idx="7">
                  <c:v>3.5</c:v>
                </c:pt>
                <c:pt idx="8">
                  <c:v>3.4</c:v>
                </c:pt>
                <c:pt idx="10">
                  <c:v>3.6</c:v>
                </c:pt>
                <c:pt idx="11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overlap val="100"/>
        <c:axId val="43887616"/>
        <c:axId val="43897600"/>
      </c:barChart>
      <c:catAx>
        <c:axId val="43887616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spPr>
          <a:ln>
            <a:noFill/>
          </a:ln>
        </c:spPr>
        <c:crossAx val="43897600"/>
        <c:crosses val="autoZero"/>
        <c:auto val="1"/>
        <c:lblAlgn val="ctr"/>
        <c:lblOffset val="100"/>
        <c:noMultiLvlLbl val="0"/>
      </c:catAx>
      <c:valAx>
        <c:axId val="43897600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extTo"/>
        <c:crossAx val="43887616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8379414744209605"/>
          <c:y val="0.91756392346118021"/>
          <c:w val="0.72690680112354378"/>
          <c:h val="7.84045108768184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6224188790560624E-2"/>
          <c:y val="1.0067173806664021E-3"/>
          <c:w val="0.9675516224188857"/>
          <c:h val="0.8978515503358691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Drove</c:v>
                </c:pt>
              </c:strCache>
            </c:strRef>
          </c:tx>
          <c:spPr>
            <a:gradFill flip="none"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727CA3">
                      <a:shade val="45000"/>
                      <a:satMod val="155000"/>
                    </a:srgbClr>
                  </a:gs>
                  <a:gs pos="60000">
                    <a:srgbClr val="727CA3">
                      <a:shade val="95000"/>
                      <a:satMod val="150000"/>
                    </a:srgbClr>
                  </a:gs>
                  <a:gs pos="100000">
                    <a:srgbClr val="727CA3">
                      <a:tint val="87000"/>
                      <a:satMod val="250000"/>
                    </a:srgbClr>
                  </a:gs>
                </a:gsLst>
                <a:lin ang="10800000" scaled="1"/>
                <a:tileRect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38</a:t>
                    </a:r>
                    <a:r>
                      <a:rPr lang="en-US" dirty="0" smtClean="0"/>
                      <a:t>% (+7)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sz="18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New Riders</c:v>
                </c:pt>
                <c:pt idx="1">
                  <c:v>2010 New Riders</c:v>
                </c:pt>
              </c:strCache>
            </c:strRef>
          </c:cat>
          <c:val>
            <c:numRef>
              <c:f>Sheet1!$B$2:$C$2</c:f>
              <c:numCache>
                <c:formatCode>#,##0%</c:formatCode>
                <c:ptCount val="2"/>
                <c:pt idx="0" formatCode="0%">
                  <c:v>0.37687891675897961</c:v>
                </c:pt>
                <c:pt idx="1">
                  <c:v>0.30808541126432448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Didn't make this trip</c:v>
                </c:pt>
              </c:strCache>
            </c:strRef>
          </c:tx>
          <c:spPr>
            <a:gradFill flip="none"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FBE39D">
                      <a:shade val="45000"/>
                      <a:satMod val="155000"/>
                    </a:srgbClr>
                  </a:gs>
                  <a:gs pos="60000">
                    <a:srgbClr val="FBE39D">
                      <a:shade val="95000"/>
                      <a:satMod val="150000"/>
                    </a:srgbClr>
                  </a:gs>
                  <a:gs pos="100000">
                    <a:srgbClr val="FBE39D">
                      <a:tint val="87000"/>
                      <a:satMod val="250000"/>
                    </a:srgbClr>
                  </a:gs>
                </a:gsLst>
                <a:lin ang="10800000" scaled="1"/>
                <a:tileRect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4.4247787610619494E-3"/>
                  <c:y val="4.8500321554362058E-1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41</a:t>
                    </a:r>
                    <a:r>
                      <a:rPr lang="en-US" dirty="0" smtClean="0"/>
                      <a:t>% (+10)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sz="18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New Riders</c:v>
                </c:pt>
                <c:pt idx="1">
                  <c:v>2010 New Riders</c:v>
                </c:pt>
              </c:strCache>
            </c:strRef>
          </c:cat>
          <c:val>
            <c:numRef>
              <c:f>Sheet1!$B$3:$C$3</c:f>
              <c:numCache>
                <c:formatCode>#,##0%</c:formatCode>
                <c:ptCount val="2"/>
                <c:pt idx="0" formatCode="0%">
                  <c:v>0.41177679939755824</c:v>
                </c:pt>
                <c:pt idx="1">
                  <c:v>0.3107491990249398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Something else</c:v>
                </c:pt>
              </c:strCache>
            </c:strRef>
          </c:tx>
          <c:spPr>
            <a:gradFill flip="none" rotWithShape="1">
              <a:gsLst>
                <a:gs pos="0">
                  <a:srgbClr val="B19E85">
                    <a:shade val="45000"/>
                    <a:satMod val="155000"/>
                  </a:srgbClr>
                </a:gs>
                <a:gs pos="60000">
                  <a:srgbClr val="B19E85">
                    <a:shade val="95000"/>
                    <a:satMod val="150000"/>
                  </a:srgbClr>
                </a:gs>
                <a:gs pos="100000">
                  <a:srgbClr val="B19E85">
                    <a:tint val="87000"/>
                    <a:satMod val="250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B19E85">
                      <a:shade val="45000"/>
                      <a:satMod val="155000"/>
                    </a:srgbClr>
                  </a:gs>
                  <a:gs pos="60000">
                    <a:srgbClr val="B19E85">
                      <a:shade val="95000"/>
                      <a:satMod val="150000"/>
                    </a:srgbClr>
                  </a:gs>
                  <a:gs pos="100000">
                    <a:srgbClr val="B19E85">
                      <a:tint val="87000"/>
                      <a:satMod val="250000"/>
                    </a:srgbClr>
                  </a:gs>
                </a:gsLst>
                <a:lin ang="10800000" scaled="1"/>
                <a:tileRect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12</a:t>
                    </a:r>
                    <a:r>
                      <a:rPr lang="en-US" dirty="0" smtClean="0"/>
                      <a:t>%</a:t>
                    </a:r>
                    <a:r>
                      <a:rPr lang="en-US" baseline="0" dirty="0" smtClean="0"/>
                      <a:t> (+8)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800" dirty="0" smtClean="0"/>
                      <a:t>13</a:t>
                    </a:r>
                    <a:r>
                      <a:rPr lang="en-US" sz="1800" dirty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1800"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New Riders</c:v>
                </c:pt>
                <c:pt idx="1">
                  <c:v>2010 New Riders</c:v>
                </c:pt>
              </c:strCache>
            </c:strRef>
          </c:cat>
          <c:val>
            <c:numRef>
              <c:f>Sheet1!$B$4:$C$4</c:f>
              <c:numCache>
                <c:formatCode>###0%</c:formatCode>
                <c:ptCount val="2"/>
                <c:pt idx="0">
                  <c:v>8.8405189214398994E-2</c:v>
                </c:pt>
                <c:pt idx="1">
                  <c:v>4.424787580173585E-2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Took transit</c:v>
                </c:pt>
              </c:strCache>
            </c:strRef>
          </c:tx>
          <c:spPr>
            <a:gradFill rotWithShape="1">
              <a:gsLst>
                <a:gs pos="0">
                  <a:srgbClr val="83A187">
                    <a:shade val="45000"/>
                    <a:satMod val="155000"/>
                  </a:srgbClr>
                </a:gs>
                <a:gs pos="60000">
                  <a:srgbClr val="83A187">
                    <a:shade val="95000"/>
                    <a:satMod val="150000"/>
                  </a:srgbClr>
                </a:gs>
                <a:gs pos="100000">
                  <a:srgbClr val="83A187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0">
                    <a:srgbClr val="83A187">
                      <a:shade val="45000"/>
                      <a:satMod val="155000"/>
                    </a:srgbClr>
                  </a:gs>
                  <a:gs pos="60000">
                    <a:srgbClr val="83A187">
                      <a:shade val="95000"/>
                      <a:satMod val="150000"/>
                    </a:srgbClr>
                  </a:gs>
                  <a:gs pos="100000">
                    <a:srgbClr val="83A187">
                      <a:tint val="87000"/>
                      <a:satMod val="250000"/>
                    </a:srgb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83A187">
                      <a:shade val="45000"/>
                      <a:satMod val="155000"/>
                    </a:srgbClr>
                  </a:gs>
                  <a:gs pos="60000">
                    <a:srgbClr val="83A187">
                      <a:shade val="95000"/>
                      <a:satMod val="150000"/>
                    </a:srgbClr>
                  </a:gs>
                  <a:gs pos="100000">
                    <a:srgbClr val="83A187">
                      <a:tint val="87000"/>
                      <a:satMod val="250000"/>
                    </a:srgbClr>
                  </a:gs>
                </a:gsLst>
                <a:lin ang="10800000" scaled="1"/>
                <a:tileRect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12</a:t>
                    </a:r>
                    <a:r>
                      <a:rPr lang="en-US" dirty="0" smtClean="0"/>
                      <a:t>% (-22)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New Riders</c:v>
                </c:pt>
                <c:pt idx="1">
                  <c:v>2010 New Riders</c:v>
                </c:pt>
              </c:strCache>
            </c:strRef>
          </c:cat>
          <c:val>
            <c:numRef>
              <c:f>Sheet1!$B$5:$C$5</c:f>
              <c:numCache>
                <c:formatCode>#,##0%</c:formatCode>
                <c:ptCount val="2"/>
                <c:pt idx="0" formatCode="0%">
                  <c:v>0.12293909462906327</c:v>
                </c:pt>
                <c:pt idx="1">
                  <c:v>0.33691751390900215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5"/>
        <c:overlap val="100"/>
        <c:axId val="44427520"/>
        <c:axId val="44433408"/>
      </c:barChart>
      <c:catAx>
        <c:axId val="4442752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800"/>
            </a:pPr>
            <a:endParaRPr lang="en-US"/>
          </a:p>
        </c:txPr>
        <c:crossAx val="44433408"/>
        <c:crosses val="autoZero"/>
        <c:auto val="1"/>
        <c:lblAlgn val="ctr"/>
        <c:lblOffset val="100"/>
        <c:noMultiLvlLbl val="0"/>
      </c:catAx>
      <c:valAx>
        <c:axId val="4443340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44427520"/>
        <c:crosses val="autoZero"/>
        <c:crossBetween val="between"/>
      </c:valAx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0.39489489489489488"/>
          <c:y val="3.5281373726589252E-2"/>
          <c:w val="0.21728653850701093"/>
          <c:h val="0.84469148983495712"/>
        </c:manualLayout>
      </c:layout>
      <c:overlay val="0"/>
      <c:txPr>
        <a:bodyPr/>
        <a:lstStyle/>
        <a:p>
          <a:pPr>
            <a:defRPr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67500243025178"/>
          <c:y val="0"/>
          <c:w val="0.72228796053271116"/>
          <c:h val="0.9690011430022860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b="0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Preference</c:v>
                </c:pt>
                <c:pt idx="1">
                  <c:v>Economic</c:v>
                </c:pt>
                <c:pt idx="2">
                  <c:v>Necessity</c:v>
                </c:pt>
                <c:pt idx="3">
                  <c:v>Values</c:v>
                </c:pt>
                <c:pt idx="4">
                  <c:v>Other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0.42</c:v>
                </c:pt>
                <c:pt idx="1">
                  <c:v>0.27</c:v>
                </c:pt>
                <c:pt idx="2">
                  <c:v>0.18</c:v>
                </c:pt>
                <c:pt idx="3">
                  <c:v>0.1</c:v>
                </c:pt>
                <c:pt idx="4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2010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6"/>
              <c:layout>
                <c:manualLayout>
                  <c:x val="3.086419753086306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Preference</c:v>
                </c:pt>
                <c:pt idx="1">
                  <c:v>Economic</c:v>
                </c:pt>
                <c:pt idx="2">
                  <c:v>Necessity</c:v>
                </c:pt>
                <c:pt idx="3">
                  <c:v>Values</c:v>
                </c:pt>
                <c:pt idx="4">
                  <c:v>Other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0.42</c:v>
                </c:pt>
                <c:pt idx="1">
                  <c:v>0.25</c:v>
                </c:pt>
                <c:pt idx="2">
                  <c:v>0.22</c:v>
                </c:pt>
                <c:pt idx="3">
                  <c:v>0.08</c:v>
                </c:pt>
                <c:pt idx="4">
                  <c:v>0.03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4538880"/>
        <c:axId val="44540672"/>
      </c:barChart>
      <c:catAx>
        <c:axId val="445388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44540672"/>
        <c:crosses val="autoZero"/>
        <c:auto val="1"/>
        <c:lblAlgn val="ctr"/>
        <c:lblOffset val="100"/>
        <c:noMultiLvlLbl val="0"/>
      </c:catAx>
      <c:valAx>
        <c:axId val="44540672"/>
        <c:scaling>
          <c:orientation val="minMax"/>
          <c:max val="1"/>
          <c:min val="0"/>
        </c:scaling>
        <c:delete val="1"/>
        <c:axPos val="t"/>
        <c:numFmt formatCode="#,##0.00" sourceLinked="0"/>
        <c:majorTickMark val="out"/>
        <c:minorTickMark val="none"/>
        <c:tickLblPos val="nextTo"/>
        <c:crossAx val="44538880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68629993498519104"/>
          <c:y val="4.904516975700618E-2"/>
          <c:w val="0.12057225071636689"/>
          <c:h val="0.17610320887308442"/>
        </c:manualLayout>
      </c:layout>
      <c:overlay val="0"/>
      <c:txPr>
        <a:bodyPr/>
        <a:lstStyle/>
        <a:p>
          <a:pPr>
            <a:defRPr sz="1800">
              <a:latin typeface="+mj-lt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Mean number of minutes</a:t>
            </a:r>
            <a:endParaRPr lang="en-US" sz="20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9939384266155918"/>
          <c:y val="8.1182795698924726E-2"/>
          <c:w val="0.8006061573384412"/>
          <c:h val="0.9082173397680128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Mean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4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3"/>
              <c:layout>
                <c:manualLayout>
                  <c:x val="1.3513513513513545E-2"/>
                  <c:y val="2.77821522309711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 riders</c:v>
                </c:pt>
                <c:pt idx="1">
                  <c:v>Tacoma Link riders</c:v>
                </c:pt>
                <c:pt idx="2">
                  <c:v>Central Link riders</c:v>
                </c:pt>
                <c:pt idx="3">
                  <c:v>Express Bus riders</c:v>
                </c:pt>
              </c:strCache>
            </c:strRef>
          </c:cat>
          <c:val>
            <c:numRef>
              <c:f>Sheet1!$B$2:$B$5</c:f>
              <c:numCache>
                <c:formatCode>###0.0</c:formatCode>
                <c:ptCount val="4"/>
                <c:pt idx="0">
                  <c:v>14.96391175449685</c:v>
                </c:pt>
                <c:pt idx="1">
                  <c:v>14.637936964462639</c:v>
                </c:pt>
                <c:pt idx="2">
                  <c:v>14.094581422098914</c:v>
                </c:pt>
                <c:pt idx="3">
                  <c:v>12.657430730478529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2"/>
        <c:axId val="129242624"/>
        <c:axId val="129244160"/>
      </c:barChart>
      <c:catAx>
        <c:axId val="1292426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29244160"/>
        <c:crosses val="autoZero"/>
        <c:auto val="1"/>
        <c:lblAlgn val="ctr"/>
        <c:lblOffset val="100"/>
        <c:noMultiLvlLbl val="0"/>
      </c:catAx>
      <c:valAx>
        <c:axId val="129244160"/>
        <c:scaling>
          <c:orientation val="minMax"/>
          <c:max val="30"/>
          <c:min val="0"/>
        </c:scaling>
        <c:delete val="1"/>
        <c:axPos val="t"/>
        <c:numFmt formatCode="###0.0" sourceLinked="1"/>
        <c:majorTickMark val="out"/>
        <c:minorTickMark val="none"/>
        <c:tickLblPos val="none"/>
        <c:crossAx val="129242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Mean number of</a:t>
            </a:r>
            <a:r>
              <a:rPr lang="en-US" sz="2000" baseline="0" dirty="0" smtClean="0"/>
              <a:t> days</a:t>
            </a:r>
            <a:endParaRPr lang="en-US" sz="20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20625456864620892"/>
          <c:y val="8.3165658862940875E-2"/>
          <c:w val="0.78503470944636555"/>
          <c:h val="0.8997249567691951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51000"/>
                    <a:satMod val="130000"/>
                  </a:srgbClr>
                </a:gs>
                <a:gs pos="80000">
                  <a:srgbClr val="FBE39D">
                    <a:shade val="93000"/>
                    <a:satMod val="130000"/>
                  </a:srgbClr>
                </a:gs>
                <a:gs pos="100000">
                  <a:srgbClr val="FBE39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BE39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51000"/>
                      <a:satMod val="130000"/>
                    </a:srgbClr>
                  </a:gs>
                  <a:gs pos="80000">
                    <a:srgbClr val="83A187">
                      <a:shade val="93000"/>
                      <a:satMod val="130000"/>
                    </a:srgbClr>
                  </a:gs>
                  <a:gs pos="100000">
                    <a:srgbClr val="83A18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83A187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 riders</c:v>
                </c:pt>
                <c:pt idx="1">
                  <c:v>Express Bus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Sheet1!$B$2:$B$5</c:f>
              <c:numCache>
                <c:formatCode>###0.0</c:formatCode>
                <c:ptCount val="4"/>
                <c:pt idx="0">
                  <c:v>4.2541015711168422</c:v>
                </c:pt>
                <c:pt idx="1">
                  <c:v>3.8242574257425543</c:v>
                </c:pt>
                <c:pt idx="2">
                  <c:v>2.8337311244865067</c:v>
                </c:pt>
                <c:pt idx="3">
                  <c:v>2.5708017256964886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axId val="44128896"/>
        <c:axId val="44134784"/>
      </c:barChart>
      <c:catAx>
        <c:axId val="44128896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low"/>
        <c:txPr>
          <a:bodyPr/>
          <a:lstStyle/>
          <a:p>
            <a:pPr>
              <a:defRPr sz="1800"/>
            </a:pPr>
            <a:endParaRPr lang="en-US"/>
          </a:p>
        </c:txPr>
        <c:crossAx val="44134784"/>
        <c:crosses val="autoZero"/>
        <c:auto val="1"/>
        <c:lblAlgn val="ctr"/>
        <c:lblOffset val="100"/>
        <c:noMultiLvlLbl val="0"/>
      </c:catAx>
      <c:valAx>
        <c:axId val="44134784"/>
        <c:scaling>
          <c:orientation val="minMax"/>
          <c:max val="7"/>
          <c:min val="0"/>
        </c:scaling>
        <c:delete val="1"/>
        <c:axPos val="t"/>
        <c:numFmt formatCode="###0.0" sourceLinked="1"/>
        <c:majorTickMark val="out"/>
        <c:minorTickMark val="none"/>
        <c:tickLblPos val="none"/>
        <c:crossAx val="44128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+mn-lt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Mean Grade (A=4</a:t>
            </a:r>
            <a:r>
              <a:rPr lang="en-US" sz="1800" baseline="0" dirty="0" smtClean="0"/>
              <a:t>; F=0)</a:t>
            </a:r>
            <a:endParaRPr lang="en-US" sz="1800" dirty="0"/>
          </a:p>
        </c:rich>
      </c:tx>
      <c:layout>
        <c:manualLayout>
          <c:xMode val="edge"/>
          <c:yMode val="edge"/>
          <c:x val="0.37761567998444712"/>
          <c:y val="3.1446540880503198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526854282104068E-2"/>
          <c:y val="8.8010944386668774E-2"/>
          <c:w val="0.89975709633518786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rgbClr val="727CA3">
                      <a:shade val="45000"/>
                      <a:satMod val="155000"/>
                    </a:srgbClr>
                  </a:gs>
                  <a:gs pos="60000">
                    <a:srgbClr val="727CA3">
                      <a:shade val="95000"/>
                      <a:satMod val="150000"/>
                    </a:srgbClr>
                  </a:gs>
                  <a:gs pos="100000">
                    <a:srgbClr val="727CA3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45000"/>
                      <a:satMod val="155000"/>
                    </a:srgbClr>
                  </a:gs>
                  <a:gs pos="60000">
                    <a:srgbClr val="83A187">
                      <a:shade val="95000"/>
                      <a:satMod val="150000"/>
                    </a:srgbClr>
                  </a:gs>
                  <a:gs pos="100000">
                    <a:srgbClr val="83A187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83A187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45000"/>
                      <a:satMod val="155000"/>
                    </a:srgbClr>
                  </a:gs>
                  <a:gs pos="60000">
                    <a:srgbClr val="FBE39D">
                      <a:shade val="95000"/>
                      <a:satMod val="150000"/>
                    </a:srgbClr>
                  </a:gs>
                  <a:gs pos="100000">
                    <a:srgbClr val="FBE39D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9FB8CD">
                      <a:shade val="45000"/>
                      <a:satMod val="155000"/>
                    </a:srgbClr>
                  </a:gs>
                  <a:gs pos="60000">
                    <a:srgbClr val="9FB8CD">
                      <a:shade val="95000"/>
                      <a:satMod val="150000"/>
                    </a:srgbClr>
                  </a:gs>
                  <a:gs pos="100000">
                    <a:srgbClr val="9FB8CD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FB8CD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White</c:v>
                </c:pt>
                <c:pt idx="1">
                  <c:v>Asian</c:v>
                </c:pt>
                <c:pt idx="2">
                  <c:v>Black</c:v>
                </c:pt>
                <c:pt idx="3">
                  <c:v>All Non-white</c:v>
                </c:pt>
              </c:strCache>
            </c:strRef>
          </c:cat>
          <c:val>
            <c:numRef>
              <c:f>Sheet1!$B$2:$B$5</c:f>
              <c:numCache>
                <c:formatCode>###0.0</c:formatCode>
                <c:ptCount val="4"/>
                <c:pt idx="0">
                  <c:v>3.3942463589608742</c:v>
                </c:pt>
                <c:pt idx="1">
                  <c:v>3.2962618990223675</c:v>
                </c:pt>
                <c:pt idx="2">
                  <c:v>3.3467700960654851</c:v>
                </c:pt>
                <c:pt idx="3">
                  <c:v>3.3000534494377312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35895168"/>
        <c:axId val="35896704"/>
      </c:barChart>
      <c:catAx>
        <c:axId val="3589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35896704"/>
        <c:crosses val="autoZero"/>
        <c:auto val="1"/>
        <c:lblAlgn val="ctr"/>
        <c:lblOffset val="100"/>
        <c:noMultiLvlLbl val="0"/>
      </c:catAx>
      <c:valAx>
        <c:axId val="35896704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35895168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% of “Yes” responses </a:t>
            </a:r>
            <a:r>
              <a:rPr lang="en-US" sz="2000" baseline="0" dirty="0" smtClean="0"/>
              <a:t>by subgroup</a:t>
            </a:r>
            <a:endParaRPr lang="en-US" sz="2000" dirty="0"/>
          </a:p>
        </c:rich>
      </c:tx>
      <c:layout>
        <c:manualLayout>
          <c:xMode val="edge"/>
          <c:yMode val="edge"/>
          <c:x val="0.23782951562872823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33682665235027442"/>
          <c:y val="9.4544848560596598E-2"/>
          <c:w val="0.65446265807683135"/>
          <c:h val="0.888345831771028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51000"/>
                    <a:satMod val="130000"/>
                  </a:srgbClr>
                </a:gs>
                <a:gs pos="80000">
                  <a:srgbClr val="727CA3">
                    <a:shade val="93000"/>
                    <a:satMod val="130000"/>
                  </a:srgbClr>
                </a:gs>
                <a:gs pos="100000">
                  <a:srgbClr val="727CA3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51000"/>
                      <a:satMod val="130000"/>
                    </a:srgbClr>
                  </a:gs>
                  <a:gs pos="80000">
                    <a:srgbClr val="83A187">
                      <a:shade val="93000"/>
                      <a:satMod val="130000"/>
                    </a:srgbClr>
                  </a:gs>
                  <a:gs pos="100000">
                    <a:srgbClr val="83A18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51000"/>
                      <a:satMod val="130000"/>
                    </a:srgbClr>
                  </a:gs>
                  <a:gs pos="80000">
                    <a:srgbClr val="83A187">
                      <a:shade val="93000"/>
                      <a:satMod val="130000"/>
                    </a:srgbClr>
                  </a:gs>
                  <a:gs pos="100000">
                    <a:srgbClr val="83A18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7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51000"/>
                      <a:satMod val="130000"/>
                    </a:srgbClr>
                  </a:gs>
                  <a:gs pos="80000">
                    <a:srgbClr val="83A187">
                      <a:shade val="93000"/>
                      <a:satMod val="130000"/>
                    </a:srgbClr>
                  </a:gs>
                  <a:gs pos="100000">
                    <a:srgbClr val="83A18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9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51000"/>
                      <a:satMod val="130000"/>
                    </a:srgbClr>
                  </a:gs>
                  <a:gs pos="80000">
                    <a:srgbClr val="83A187">
                      <a:shade val="93000"/>
                      <a:satMod val="130000"/>
                    </a:srgbClr>
                  </a:gs>
                  <a:gs pos="100000">
                    <a:srgbClr val="83A18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2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51000"/>
                      <a:satMod val="130000"/>
                    </a:srgbClr>
                  </a:gs>
                  <a:gs pos="80000">
                    <a:srgbClr val="83A187">
                      <a:shade val="93000"/>
                      <a:satMod val="130000"/>
                    </a:srgbClr>
                  </a:gs>
                  <a:gs pos="100000">
                    <a:srgbClr val="83A18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5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51000"/>
                      <a:satMod val="130000"/>
                    </a:srgbClr>
                  </a:gs>
                  <a:gs pos="80000">
                    <a:srgbClr val="83A187">
                      <a:shade val="93000"/>
                      <a:satMod val="130000"/>
                    </a:srgbClr>
                  </a:gs>
                  <a:gs pos="100000">
                    <a:srgbClr val="83A18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2"/>
              <c:spPr/>
              <c:txPr>
                <a:bodyPr/>
                <a:lstStyle/>
                <a:p>
                  <a:pPr>
                    <a:defRPr sz="16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6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/>
              <c:txPr>
                <a:bodyPr/>
                <a:lstStyle/>
                <a:p>
                  <a:pPr>
                    <a:defRPr sz="16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/>
              <c:txPr>
                <a:bodyPr/>
                <a:lstStyle/>
                <a:p>
                  <a:pPr>
                    <a:defRPr sz="16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/>
              <c:txPr>
                <a:bodyPr/>
                <a:lstStyle/>
                <a:p>
                  <a:pPr>
                    <a:defRPr sz="16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Sheet1!$A$2:$A$18</c:f>
              <c:strCache>
                <c:ptCount val="17"/>
                <c:pt idx="0">
                  <c:v>Overall</c:v>
                </c:pt>
                <c:pt idx="2">
                  <c:v>Sounder riders</c:v>
                </c:pt>
                <c:pt idx="3">
                  <c:v>Express Bus riders</c:v>
                </c:pt>
                <c:pt idx="4">
                  <c:v>Central Link riders</c:v>
                </c:pt>
                <c:pt idx="5">
                  <c:v>Tacoma Link riders</c:v>
                </c:pt>
                <c:pt idx="7">
                  <c:v>M &lt;35</c:v>
                </c:pt>
                <c:pt idx="8">
                  <c:v>F &lt;35</c:v>
                </c:pt>
                <c:pt idx="9">
                  <c:v>M 35+</c:v>
                </c:pt>
                <c:pt idx="10">
                  <c:v>F 35+</c:v>
                </c:pt>
                <c:pt idx="12">
                  <c:v>Choice riders</c:v>
                </c:pt>
                <c:pt idx="13">
                  <c:v>Non-choice riders</c:v>
                </c:pt>
                <c:pt idx="15">
                  <c:v>New riders (&lt;1 yr)</c:v>
                </c:pt>
                <c:pt idx="16">
                  <c:v>Established riders (1 yr+)</c:v>
                </c:pt>
              </c:strCache>
            </c:strRef>
          </c:cat>
          <c:val>
            <c:numRef>
              <c:f>Sheet1!$B$2:$B$18</c:f>
              <c:numCache>
                <c:formatCode>General</c:formatCode>
                <c:ptCount val="17"/>
                <c:pt idx="0" formatCode="###0%">
                  <c:v>0.3644873939688042</c:v>
                </c:pt>
                <c:pt idx="2" formatCode="###0%">
                  <c:v>0.40013241867032662</c:v>
                </c:pt>
                <c:pt idx="3" formatCode="###0%">
                  <c:v>0.39851485148514576</c:v>
                </c:pt>
                <c:pt idx="4" formatCode="###0%">
                  <c:v>0.30143143564154173</c:v>
                </c:pt>
                <c:pt idx="5" formatCode="###0%">
                  <c:v>0.24083108742223877</c:v>
                </c:pt>
                <c:pt idx="7" formatCode="###0%">
                  <c:v>0.48369773147390371</c:v>
                </c:pt>
                <c:pt idx="8" formatCode="###0%">
                  <c:v>0.42029876795232413</c:v>
                </c:pt>
                <c:pt idx="9" formatCode="###0%">
                  <c:v>0.31667103241966293</c:v>
                </c:pt>
                <c:pt idx="10" formatCode="###0%">
                  <c:v>0.27263645156876704</c:v>
                </c:pt>
                <c:pt idx="12" formatCode="###0%">
                  <c:v>0.40458895441563242</c:v>
                </c:pt>
                <c:pt idx="13" formatCode="###0%">
                  <c:v>0.26441876804356484</c:v>
                </c:pt>
                <c:pt idx="15" formatCode="###0%">
                  <c:v>0.35173779971977881</c:v>
                </c:pt>
                <c:pt idx="16" formatCode="###0%">
                  <c:v>0.36896559131712214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axId val="44345216"/>
        <c:axId val="44346752"/>
      </c:barChart>
      <c:catAx>
        <c:axId val="44345216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low"/>
        <c:txPr>
          <a:bodyPr/>
          <a:lstStyle/>
          <a:p>
            <a:pPr>
              <a:defRPr sz="1800"/>
            </a:pPr>
            <a:endParaRPr lang="en-US"/>
          </a:p>
        </c:txPr>
        <c:crossAx val="44346752"/>
        <c:crosses val="autoZero"/>
        <c:auto val="1"/>
        <c:lblAlgn val="ctr"/>
        <c:lblOffset val="100"/>
        <c:noMultiLvlLbl val="0"/>
      </c:catAx>
      <c:valAx>
        <c:axId val="44346752"/>
        <c:scaling>
          <c:orientation val="minMax"/>
          <c:max val="1"/>
          <c:min val="0"/>
        </c:scaling>
        <c:delete val="1"/>
        <c:axPos val="t"/>
        <c:numFmt formatCode="###0%" sourceLinked="1"/>
        <c:majorTickMark val="out"/>
        <c:minorTickMark val="none"/>
        <c:tickLblPos val="none"/>
        <c:crossAx val="44345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+mn-lt"/>
        </a:defRPr>
      </a:pPr>
      <a:endParaRPr lang="en-US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37198759245282E-4"/>
          <c:y val="0.15"/>
          <c:w val="0.97229408255786209"/>
          <c:h val="0.7648420822397200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4.5454545454545452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2000" b="0" dirty="0" smtClean="0">
                        <a:solidFill>
                          <a:schemeClr val="bg1"/>
                        </a:solidFill>
                      </a:rPr>
                      <a:t>Excellent</a:t>
                    </a:r>
                    <a:br>
                      <a:rPr lang="en-US" sz="2000" b="0" dirty="0" smtClean="0">
                        <a:solidFill>
                          <a:schemeClr val="bg1"/>
                        </a:solidFill>
                      </a:rPr>
                    </a:br>
                    <a:r>
                      <a:rPr lang="en-US" sz="2000" b="0" dirty="0" smtClean="0">
                        <a:solidFill>
                          <a:schemeClr val="bg1"/>
                        </a:solidFill>
                      </a:rPr>
                      <a:t>34</a:t>
                    </a:r>
                    <a:r>
                      <a:rPr lang="en-US" sz="2000" b="0" dirty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numRef>
              <c:f>Sheet1!$A$2</c:f>
              <c:numCache>
                <c:formatCode>General</c:formatCode>
                <c:ptCount val="1"/>
                <c:pt idx="0">
                  <c:v>2011</c:v>
                </c:pt>
              </c:numCache>
            </c:numRef>
          </c:cat>
          <c:val>
            <c:numRef>
              <c:f>Sheet1!$B$2</c:f>
              <c:numCache>
                <c:formatCode>###0%</c:formatCode>
                <c:ptCount val="1"/>
                <c:pt idx="0">
                  <c:v>0.33755945037969132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b="0" dirty="0" smtClean="0">
                        <a:solidFill>
                          <a:schemeClr val="tx1"/>
                        </a:solidFill>
                      </a:rPr>
                      <a:t>Good</a:t>
                    </a:r>
                    <a:br>
                      <a:rPr lang="en-US" sz="2000" b="0" dirty="0" smtClean="0">
                        <a:solidFill>
                          <a:schemeClr val="tx1"/>
                        </a:solidFill>
                      </a:rPr>
                    </a:br>
                    <a:r>
                      <a:rPr lang="en-US" sz="2000" b="0" dirty="0" smtClean="0">
                        <a:solidFill>
                          <a:schemeClr val="tx1"/>
                        </a:solidFill>
                      </a:rPr>
                      <a:t>48</a:t>
                    </a:r>
                    <a:r>
                      <a:rPr lang="en-US" sz="2000" b="0" dirty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20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numRef>
              <c:f>Sheet1!$A$2</c:f>
              <c:numCache>
                <c:formatCode>General</c:formatCode>
                <c:ptCount val="1"/>
                <c:pt idx="0">
                  <c:v>2011</c:v>
                </c:pt>
              </c:numCache>
            </c:numRef>
          </c:cat>
          <c:val>
            <c:numRef>
              <c:f>Sheet1!$C$2</c:f>
              <c:numCache>
                <c:formatCode>###0%</c:formatCode>
                <c:ptCount val="1"/>
                <c:pt idx="0">
                  <c:v>0.47774240603154872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 Answer</c:v>
                </c:pt>
              </c:strCache>
            </c:strRef>
          </c:tx>
          <c:spPr>
            <a:noFill/>
          </c:spPr>
          <c:invertIfNegative val="0"/>
          <c:cat>
            <c:numRef>
              <c:f>Sheet1!$A$2</c:f>
              <c:numCache>
                <c:formatCode>General</c:formatCode>
                <c:ptCount val="1"/>
                <c:pt idx="0">
                  <c:v>2011</c:v>
                </c:pt>
              </c:numCache>
            </c:numRef>
          </c:cat>
          <c:val>
            <c:numRef>
              <c:f>Sheet1!$D$2</c:f>
              <c:numCache>
                <c:formatCode>###0%</c:formatCode>
                <c:ptCount val="1"/>
                <c:pt idx="0">
                  <c:v>0.04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Only Fair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</c:dLbls>
          <c:cat>
            <c:numRef>
              <c:f>Sheet1!$A$2</c:f>
              <c:numCache>
                <c:formatCode>General</c:formatCode>
                <c:ptCount val="1"/>
                <c:pt idx="0">
                  <c:v>2011</c:v>
                </c:pt>
              </c:numCache>
            </c:numRef>
          </c:cat>
          <c:val>
            <c:numRef>
              <c:f>Sheet1!$E$2</c:f>
              <c:numCache>
                <c:formatCode>###0%</c:formatCode>
                <c:ptCount val="1"/>
                <c:pt idx="0">
                  <c:v>0.12153115239627127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Poor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5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5757575757575757E-2"/>
                  <c:y val="5.5555555555555558E-3"/>
                </c:manualLayout>
              </c:layout>
              <c:tx>
                <c:rich>
                  <a:bodyPr/>
                  <a:lstStyle/>
                  <a:p>
                    <a:r>
                      <a:rPr lang="en-US" sz="1800" b="0" dirty="0" smtClean="0"/>
                      <a:t>Poor</a:t>
                    </a:r>
                    <a:br>
                      <a:rPr lang="en-US" sz="1800" b="0" dirty="0" smtClean="0"/>
                    </a:br>
                    <a:r>
                      <a:rPr lang="en-US" sz="1800" b="0" dirty="0" smtClean="0"/>
                      <a:t>2</a:t>
                    </a:r>
                    <a:r>
                      <a:rPr lang="en-US" sz="1800" b="0" dirty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18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numRef>
              <c:f>Sheet1!$A$2</c:f>
              <c:numCache>
                <c:formatCode>General</c:formatCode>
                <c:ptCount val="1"/>
                <c:pt idx="0">
                  <c:v>2011</c:v>
                </c:pt>
              </c:numCache>
            </c:numRef>
          </c:cat>
          <c:val>
            <c:numRef>
              <c:f>Sheet1!$F$2</c:f>
              <c:numCache>
                <c:formatCode>###0%</c:formatCode>
                <c:ptCount val="1"/>
                <c:pt idx="0">
                  <c:v>1.9820179632551303E-2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50517248"/>
        <c:axId val="150518784"/>
      </c:barChart>
      <c:catAx>
        <c:axId val="1505172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50518784"/>
        <c:crosses val="autoZero"/>
        <c:auto val="1"/>
        <c:lblAlgn val="ctr"/>
        <c:lblOffset val="100"/>
        <c:noMultiLvlLbl val="0"/>
      </c:catAx>
      <c:valAx>
        <c:axId val="15051878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0517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954801257950879"/>
          <c:y val="0"/>
          <c:w val="0.81045198742049163"/>
          <c:h val="0.9266239403381494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Puget Pass/Orca Card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2009 Sounder</c:v>
                </c:pt>
                <c:pt idx="1">
                  <c:v>2010 Sounder</c:v>
                </c:pt>
                <c:pt idx="2">
                  <c:v>2011 Sounder</c:v>
                </c:pt>
                <c:pt idx="3">
                  <c:v>2009 Bus</c:v>
                </c:pt>
                <c:pt idx="4">
                  <c:v>2010 Bus</c:v>
                </c:pt>
                <c:pt idx="5">
                  <c:v>2011 Bus</c:v>
                </c:pt>
                <c:pt idx="6">
                  <c:v>2009 C. Link</c:v>
                </c:pt>
                <c:pt idx="7">
                  <c:v>2010 C. Link</c:v>
                </c:pt>
                <c:pt idx="8">
                  <c:v>2011 C. Link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0">
                  <c:v>0.51</c:v>
                </c:pt>
                <c:pt idx="1">
                  <c:v>0.78</c:v>
                </c:pt>
                <c:pt idx="2" formatCode="###0%">
                  <c:v>0.67626638121839222</c:v>
                </c:pt>
                <c:pt idx="3">
                  <c:v>0.55000000000000004</c:v>
                </c:pt>
                <c:pt idx="4">
                  <c:v>0.65</c:v>
                </c:pt>
                <c:pt idx="5" formatCode="###0%">
                  <c:v>0.73955773955773418</c:v>
                </c:pt>
                <c:pt idx="6">
                  <c:v>0.46</c:v>
                </c:pt>
                <c:pt idx="7">
                  <c:v>0.56999999999999995</c:v>
                </c:pt>
                <c:pt idx="8" formatCode="###0%">
                  <c:v>0.51651672672380167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U-Pass/Flex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7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2009 Sounder</c:v>
                </c:pt>
                <c:pt idx="1">
                  <c:v>2010 Sounder</c:v>
                </c:pt>
                <c:pt idx="2">
                  <c:v>2011 Sounder</c:v>
                </c:pt>
                <c:pt idx="3">
                  <c:v>2009 Bus</c:v>
                </c:pt>
                <c:pt idx="4">
                  <c:v>2010 Bus</c:v>
                </c:pt>
                <c:pt idx="5">
                  <c:v>2011 Bus</c:v>
                </c:pt>
                <c:pt idx="6">
                  <c:v>2009 C. Link</c:v>
                </c:pt>
                <c:pt idx="7">
                  <c:v>2010 C. Link</c:v>
                </c:pt>
                <c:pt idx="8">
                  <c:v>2011 C. Link</c:v>
                </c:pt>
              </c:strCache>
            </c:strRef>
          </c:cat>
          <c:val>
            <c:numRef>
              <c:f>Sheet1!$C$2:$C$10</c:f>
              <c:numCache>
                <c:formatCode>0%</c:formatCode>
                <c:ptCount val="9"/>
                <c:pt idx="0">
                  <c:v>0.28999999999999998</c:v>
                </c:pt>
                <c:pt idx="1">
                  <c:v>0.13</c:v>
                </c:pt>
                <c:pt idx="2" formatCode="###0%">
                  <c:v>0.19985780912004666</c:v>
                </c:pt>
                <c:pt idx="3">
                  <c:v>0.19</c:v>
                </c:pt>
                <c:pt idx="4">
                  <c:v>0.1</c:v>
                </c:pt>
                <c:pt idx="5" formatCode="###0%">
                  <c:v>6.8796068796068394E-2</c:v>
                </c:pt>
                <c:pt idx="6">
                  <c:v>0.2</c:v>
                </c:pt>
                <c:pt idx="7">
                  <c:v>0.08</c:v>
                </c:pt>
                <c:pt idx="8" formatCode="###0%">
                  <c:v>8.5168525191533395E-2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Cash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6.006006006005895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7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2009 Sounder</c:v>
                </c:pt>
                <c:pt idx="1">
                  <c:v>2010 Sounder</c:v>
                </c:pt>
                <c:pt idx="2">
                  <c:v>2011 Sounder</c:v>
                </c:pt>
                <c:pt idx="3">
                  <c:v>2009 Bus</c:v>
                </c:pt>
                <c:pt idx="4">
                  <c:v>2010 Bus</c:v>
                </c:pt>
                <c:pt idx="5">
                  <c:v>2011 Bus</c:v>
                </c:pt>
                <c:pt idx="6">
                  <c:v>2009 C. Link</c:v>
                </c:pt>
                <c:pt idx="7">
                  <c:v>2010 C. Link</c:v>
                </c:pt>
                <c:pt idx="8">
                  <c:v>2011 C. Link</c:v>
                </c:pt>
              </c:strCache>
            </c:strRef>
          </c:cat>
          <c:val>
            <c:numRef>
              <c:f>Sheet1!$D$2:$D$10</c:f>
              <c:numCache>
                <c:formatCode>0%</c:formatCode>
                <c:ptCount val="9"/>
                <c:pt idx="0">
                  <c:v>0.17</c:v>
                </c:pt>
                <c:pt idx="1">
                  <c:v>7.0000000000000007E-2</c:v>
                </c:pt>
                <c:pt idx="2">
                  <c:v>9.5425198269155048E-2</c:v>
                </c:pt>
                <c:pt idx="3">
                  <c:v>0.21</c:v>
                </c:pt>
                <c:pt idx="4">
                  <c:v>0.21</c:v>
                </c:pt>
                <c:pt idx="5">
                  <c:v>0.16216216216216103</c:v>
                </c:pt>
                <c:pt idx="6">
                  <c:v>0.21</c:v>
                </c:pt>
                <c:pt idx="7">
                  <c:v>0.33</c:v>
                </c:pt>
                <c:pt idx="8">
                  <c:v>0.37206866397221011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gradFill rotWithShape="1">
              <a:gsLst>
                <a:gs pos="0">
                  <a:srgbClr val="9CBC98">
                    <a:shade val="45000"/>
                    <a:satMod val="155000"/>
                  </a:srgbClr>
                </a:gs>
                <a:gs pos="60000">
                  <a:srgbClr val="9CBC98">
                    <a:shade val="95000"/>
                    <a:satMod val="150000"/>
                  </a:srgbClr>
                </a:gs>
                <a:gs pos="100000">
                  <a:srgbClr val="9CBC98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CBC98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1"/>
              <c:layout>
                <c:manualLayout>
                  <c:x val="0"/>
                  <c:y val="-2.61321012699172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2.057645769284821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2009 Sounder</c:v>
                </c:pt>
                <c:pt idx="1">
                  <c:v>2010 Sounder</c:v>
                </c:pt>
                <c:pt idx="2">
                  <c:v>2011 Sounder</c:v>
                </c:pt>
                <c:pt idx="3">
                  <c:v>2009 Bus</c:v>
                </c:pt>
                <c:pt idx="4">
                  <c:v>2010 Bus</c:v>
                </c:pt>
                <c:pt idx="5">
                  <c:v>2011 Bus</c:v>
                </c:pt>
                <c:pt idx="6">
                  <c:v>2009 C. Link</c:v>
                </c:pt>
                <c:pt idx="7">
                  <c:v>2010 C. Link</c:v>
                </c:pt>
                <c:pt idx="8">
                  <c:v>2011 C. Link</c:v>
                </c:pt>
              </c:strCache>
            </c:strRef>
          </c:cat>
          <c:val>
            <c:numRef>
              <c:f>Sheet1!$E$2:$E$10</c:f>
              <c:numCache>
                <c:formatCode>0%</c:formatCode>
                <c:ptCount val="9"/>
                <c:pt idx="0">
                  <c:v>0.02</c:v>
                </c:pt>
                <c:pt idx="1">
                  <c:v>0.01</c:v>
                </c:pt>
                <c:pt idx="2">
                  <c:v>2.8450611392407881E-2</c:v>
                </c:pt>
                <c:pt idx="3">
                  <c:v>0.05</c:v>
                </c:pt>
                <c:pt idx="4">
                  <c:v>0.04</c:v>
                </c:pt>
                <c:pt idx="5">
                  <c:v>2.9484029484029322E-2</c:v>
                </c:pt>
                <c:pt idx="6">
                  <c:v>0.13</c:v>
                </c:pt>
                <c:pt idx="7">
                  <c:v>0.02</c:v>
                </c:pt>
                <c:pt idx="8">
                  <c:v>2.6246084112452862E-2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"/>
        <c:overlap val="100"/>
        <c:axId val="150732160"/>
        <c:axId val="150275200"/>
      </c:barChart>
      <c:catAx>
        <c:axId val="150732160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150275200"/>
        <c:crosses val="autoZero"/>
        <c:auto val="1"/>
        <c:lblAlgn val="ctr"/>
        <c:lblOffset val="100"/>
        <c:noMultiLvlLbl val="0"/>
      </c:catAx>
      <c:valAx>
        <c:axId val="150275200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1507321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5330448558795016E-2"/>
          <c:y val="0.93379524737326081"/>
          <c:w val="0.97466955144120504"/>
          <c:h val="6.6204752626739152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31307270801674"/>
          <c:y val="6.2959513266590161E-2"/>
          <c:w val="0.72193765253027575"/>
          <c:h val="0.8213573561564495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Else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65000"/>
                  </a:schemeClr>
                </a:gs>
                <a:gs pos="6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>
                  <c:v>0.14000000000000001</c:v>
                </c:pt>
                <c:pt idx="1">
                  <c:v>0.17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Cash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45000"/>
                    <a:satMod val="155000"/>
                  </a:schemeClr>
                </a:gs>
                <a:gs pos="60000">
                  <a:schemeClr val="accent6">
                    <a:shade val="95000"/>
                    <a:satMod val="150000"/>
                  </a:schemeClr>
                </a:gs>
                <a:gs pos="100000">
                  <a:schemeClr val="accent6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Sheet1!$B$3:$C$3</c:f>
              <c:numCache>
                <c:formatCode>#,##0%</c:formatCode>
                <c:ptCount val="2"/>
                <c:pt idx="0">
                  <c:v>0.19</c:v>
                </c:pt>
                <c:pt idx="1">
                  <c:v>0.2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Puget Pass/Orca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>
                    <a:solidFill>
                      <a:schemeClr val="tx1"/>
                    </a:solidFill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Sheet1!$B$4:$C$4</c:f>
              <c:numCache>
                <c:formatCode>#,##0%</c:formatCode>
                <c:ptCount val="2"/>
                <c:pt idx="0">
                  <c:v>0.67</c:v>
                </c:pt>
                <c:pt idx="1">
                  <c:v>0.63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overlap val="100"/>
        <c:axId val="150407808"/>
        <c:axId val="150417792"/>
      </c:barChart>
      <c:catAx>
        <c:axId val="150407808"/>
        <c:scaling>
          <c:orientation val="maxMin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50417792"/>
        <c:crosses val="autoZero"/>
        <c:auto val="1"/>
        <c:lblAlgn val="ctr"/>
        <c:lblOffset val="100"/>
        <c:noMultiLvlLbl val="0"/>
      </c:catAx>
      <c:valAx>
        <c:axId val="150417792"/>
        <c:scaling>
          <c:orientation val="minMax"/>
        </c:scaling>
        <c:delete val="1"/>
        <c:axPos val="r"/>
        <c:numFmt formatCode="0%" sourceLinked="1"/>
        <c:majorTickMark val="out"/>
        <c:minorTickMark val="none"/>
        <c:tickLblPos val="none"/>
        <c:crossAx val="150407808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1.2195121951219513E-2"/>
          <c:y val="0.33782168828796677"/>
          <c:w val="0.29072690608795854"/>
          <c:h val="0.52793558029494059"/>
        </c:manualLayout>
      </c:layout>
      <c:overlay val="0"/>
      <c:txPr>
        <a:bodyPr/>
        <a:lstStyle/>
        <a:p>
          <a:pPr>
            <a:defRPr sz="1800">
              <a:latin typeface="Calibri" pitchFamily="34" charset="0"/>
              <a:cs typeface="Calibri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Usage type</a:t>
            </a:r>
            <a:endParaRPr lang="en-US" sz="2000" dirty="0"/>
          </a:p>
        </c:rich>
      </c:tx>
      <c:layout>
        <c:manualLayout>
          <c:xMode val="edge"/>
          <c:yMode val="edge"/>
          <c:x val="0.36778514527789291"/>
          <c:y val="1.896498703481301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6331307270801674"/>
          <c:y val="0.11117550879910502"/>
          <c:w val="0.72193765253027575"/>
          <c:h val="0.80528533324559104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Both/ Not sure/No answer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65000"/>
                  </a:schemeClr>
                </a:gs>
                <a:gs pos="6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0.18060200668896345</c:v>
                </c:pt>
                <c:pt idx="1">
                  <c:v>0.26164193522329748</c:v>
                </c:pt>
                <c:pt idx="2">
                  <c:v>0.23026839112629965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Cash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45000"/>
                    <a:satMod val="155000"/>
                  </a:schemeClr>
                </a:gs>
                <a:gs pos="60000">
                  <a:schemeClr val="accent6">
                    <a:shade val="95000"/>
                    <a:satMod val="150000"/>
                  </a:schemeClr>
                </a:gs>
                <a:gs pos="100000">
                  <a:schemeClr val="accent6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Sheet1!$B$3:$D$3</c:f>
              <c:numCache>
                <c:formatCode>#,##0%</c:formatCode>
                <c:ptCount val="3"/>
                <c:pt idx="0">
                  <c:v>0.26421404682274258</c:v>
                </c:pt>
                <c:pt idx="1">
                  <c:v>0.1688518904190181</c:v>
                </c:pt>
                <c:pt idx="2">
                  <c:v>0.28820178927417472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Pass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Sheet1!$B$4:$D$4</c:f>
              <c:numCache>
                <c:formatCode>#,##0%</c:formatCode>
                <c:ptCount val="3"/>
                <c:pt idx="0">
                  <c:v>0.55518394648829439</c:v>
                </c:pt>
                <c:pt idx="1">
                  <c:v>0.56950617435768525</c:v>
                </c:pt>
                <c:pt idx="2">
                  <c:v>0.48152981959952335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overlap val="100"/>
        <c:axId val="150766720"/>
        <c:axId val="150768256"/>
      </c:barChart>
      <c:catAx>
        <c:axId val="1507667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50768256"/>
        <c:crosses val="autoZero"/>
        <c:auto val="1"/>
        <c:lblAlgn val="ctr"/>
        <c:lblOffset val="100"/>
        <c:noMultiLvlLbl val="0"/>
      </c:catAx>
      <c:valAx>
        <c:axId val="15076825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150766720"/>
        <c:crosses val="autoZero"/>
        <c:crossBetween val="between"/>
      </c:valAx>
    </c:plotArea>
    <c:legend>
      <c:legendPos val="l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ctr">
              <a:defRPr sz="2000"/>
            </a:pPr>
            <a:r>
              <a:rPr lang="en-US" sz="2000" dirty="0" smtClean="0"/>
              <a:t>Fare accuracy</a:t>
            </a:r>
            <a:endParaRPr lang="en-US" sz="2000" dirty="0"/>
          </a:p>
        </c:rich>
      </c:tx>
      <c:layout>
        <c:manualLayout>
          <c:xMode val="edge"/>
          <c:yMode val="edge"/>
          <c:x val="0.30035813280349299"/>
          <c:y val="5.3717675547354567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2.0537689798121029E-2"/>
          <c:y val="9.6768162760327167E-2"/>
          <c:w val="0.70206490543822209"/>
          <c:h val="0.8056521991995220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Every time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0.58193979933110374</c:v>
                </c:pt>
                <c:pt idx="1">
                  <c:v>0.41454759030563465</c:v>
                </c:pt>
                <c:pt idx="2">
                  <c:v>0.52168439246187082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 times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Sheet1!$C$2:$C$4</c:f>
              <c:numCache>
                <c:formatCode>###0%</c:formatCode>
                <c:ptCount val="3"/>
                <c:pt idx="0">
                  <c:v>0.16722408026755864</c:v>
                </c:pt>
                <c:pt idx="1">
                  <c:v>0.19057556933949013</c:v>
                </c:pt>
                <c:pt idx="2">
                  <c:v>0.23738817036404125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Some of the time/ Almost never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1"/>
              <c:delete val="1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1.0033444816053528E-2</c:v>
                </c:pt>
                <c:pt idx="1">
                  <c:v>0</c:v>
                </c:pt>
                <c:pt idx="2">
                  <c:v>2.8071570967013279E-2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(Don't know)/(No answer)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65000"/>
                  </a:schemeClr>
                </a:gs>
                <a:gs pos="6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Sheet1!$E$2:$E$4</c:f>
              <c:numCache>
                <c:formatCode>0%</c:formatCode>
                <c:ptCount val="3"/>
                <c:pt idx="0">
                  <c:v>0.24080267558528401</c:v>
                </c:pt>
                <c:pt idx="1">
                  <c:v>0.39487684035487591</c:v>
                </c:pt>
                <c:pt idx="2">
                  <c:v>0.21285586620707242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52865408"/>
        <c:axId val="152871296"/>
      </c:barChart>
      <c:catAx>
        <c:axId val="1528654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52871296"/>
        <c:crosses val="autoZero"/>
        <c:auto val="1"/>
        <c:lblAlgn val="ctr"/>
        <c:lblOffset val="100"/>
        <c:noMultiLvlLbl val="0"/>
      </c:catAx>
      <c:valAx>
        <c:axId val="15287129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1528654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561068215987565"/>
          <c:y val="0.13458639545056869"/>
          <c:w val="0.29144433402135411"/>
          <c:h val="0.74996675415573055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13791457885943"/>
          <c:y val="1.6187664041994752E-2"/>
          <c:w val="0.71868026723932232"/>
          <c:h val="0.8983088363954506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1 - Very easy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0.43812709030100344</c:v>
                </c:pt>
                <c:pt idx="1">
                  <c:v>0.31954847588265506</c:v>
                </c:pt>
                <c:pt idx="2">
                  <c:v>0.26545974133105449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0.24080267558528437</c:v>
                </c:pt>
                <c:pt idx="1">
                  <c:v>0.32234422474804519</c:v>
                </c:pt>
                <c:pt idx="2">
                  <c:v>0.24804721641182728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</c:strCache>
            </c:strRef>
          </c:cat>
          <c:val>
            <c:numRef>
              <c:f>Sheet1!$D$2:$D$4</c:f>
              <c:numCache>
                <c:formatCode>###0%</c:formatCode>
                <c:ptCount val="3"/>
                <c:pt idx="0">
                  <c:v>0.17391304347826098</c:v>
                </c:pt>
                <c:pt idx="1">
                  <c:v>0.20675853764626229</c:v>
                </c:pt>
                <c:pt idx="2">
                  <c:v>0.3283563621365222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Don't know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50000"/>
                  </a:schemeClr>
                </a:gs>
                <a:gs pos="60000">
                  <a:schemeClr val="bg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1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</c:strCache>
            </c:strRef>
          </c:cat>
          <c:val>
            <c:numRef>
              <c:f>Sheet1!$E$2:$E$4</c:f>
              <c:numCache>
                <c:formatCode>###0%</c:formatCode>
                <c:ptCount val="3"/>
                <c:pt idx="0">
                  <c:v>3.3444816053511767E-2</c:v>
                </c:pt>
                <c:pt idx="1">
                  <c:v>0</c:v>
                </c:pt>
                <c:pt idx="2">
                  <c:v>1.0659046047785978E-2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4/5 - Difficult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</c:strCache>
            </c:strRef>
          </c:cat>
          <c:val>
            <c:numRef>
              <c:f>Sheet1!$F$2:$F$4</c:f>
              <c:numCache>
                <c:formatCode>0%</c:formatCode>
                <c:ptCount val="3"/>
                <c:pt idx="0">
                  <c:v>7.3578595317725898E-2</c:v>
                </c:pt>
                <c:pt idx="1">
                  <c:v>6.9785728529319718E-2</c:v>
                </c:pt>
                <c:pt idx="2">
                  <c:v>0.12473558612968777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152916352"/>
        <c:axId val="152917888"/>
      </c:barChart>
      <c:catAx>
        <c:axId val="152916352"/>
        <c:scaling>
          <c:orientation val="maxMin"/>
        </c:scaling>
        <c:delete val="0"/>
        <c:axPos val="l"/>
        <c:majorTickMark val="out"/>
        <c:minorTickMark val="none"/>
        <c:tickLblPos val="nextTo"/>
        <c:crossAx val="152917888"/>
        <c:crosses val="autoZero"/>
        <c:auto val="1"/>
        <c:lblAlgn val="ctr"/>
        <c:lblOffset val="100"/>
        <c:noMultiLvlLbl val="0"/>
      </c:catAx>
      <c:valAx>
        <c:axId val="152917888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1529163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362252445717012"/>
          <c:y val="0.90300230790116709"/>
          <c:w val="0.83574182772607974"/>
          <c:h val="7.709776902887138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25471247912192"/>
          <c:y val="3.1746031746031744E-2"/>
          <c:w val="0.77393939393939393"/>
          <c:h val="0.8883597883597883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Strongly agree</c:v>
                </c:pt>
              </c:strCache>
            </c:strRef>
          </c:tx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Tacoma Link</c:v>
                </c:pt>
                <c:pt idx="2">
                  <c:v>Central Link</c:v>
                </c:pt>
                <c:pt idx="3">
                  <c:v>Sounder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0.71534653465346021</c:v>
                </c:pt>
                <c:pt idx="1">
                  <c:v>0.71980636327305658</c:v>
                </c:pt>
                <c:pt idx="2">
                  <c:v>0.62504491739283186</c:v>
                </c:pt>
                <c:pt idx="3">
                  <c:v>0.62081025002045098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agree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Tacoma Link</c:v>
                </c:pt>
                <c:pt idx="2">
                  <c:v>Central Link</c:v>
                </c:pt>
                <c:pt idx="3">
                  <c:v>Sounder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0.24999999999999831</c:v>
                </c:pt>
                <c:pt idx="1">
                  <c:v>0.23932191687311158</c:v>
                </c:pt>
                <c:pt idx="2">
                  <c:v>0.20538784127009987</c:v>
                </c:pt>
                <c:pt idx="3">
                  <c:v>0.32664396286005387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DK/Disagree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Express Bus</c:v>
                </c:pt>
                <c:pt idx="1">
                  <c:v>Tacoma Link</c:v>
                </c:pt>
                <c:pt idx="2">
                  <c:v>Central Link</c:v>
                </c:pt>
                <c:pt idx="3">
                  <c:v>Sounder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2.4752475247524618E-2</c:v>
                </c:pt>
                <c:pt idx="1">
                  <c:v>4.0871719853831853E-2</c:v>
                </c:pt>
                <c:pt idx="2">
                  <c:v>0.11858497962383696</c:v>
                </c:pt>
                <c:pt idx="3">
                  <c:v>2.5275551772692917E-2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9640704"/>
        <c:axId val="129639168"/>
      </c:barChart>
      <c:valAx>
        <c:axId val="12963916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extTo"/>
        <c:crossAx val="129640704"/>
        <c:crosses val="autoZero"/>
        <c:crossBetween val="between"/>
      </c:valAx>
      <c:catAx>
        <c:axId val="129640704"/>
        <c:scaling>
          <c:orientation val="maxMin"/>
        </c:scaling>
        <c:delete val="0"/>
        <c:axPos val="l"/>
        <c:majorTickMark val="out"/>
        <c:minorTickMark val="none"/>
        <c:tickLblPos val="nextTo"/>
        <c:crossAx val="129639168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.1552106895728943"/>
          <c:y val="0.91070053743282087"/>
          <c:w val="0.81685134812693871"/>
          <c:h val="7.3426446694163233E-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651646385110949"/>
          <c:y val="2.3605587437163577E-2"/>
          <c:w val="0.74621080887616309"/>
          <c:h val="0.8927427821522310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/>
                      <a:t>75</a:t>
                    </a:r>
                    <a:r>
                      <a:rPr lang="en-US" dirty="0" smtClean="0"/>
                      <a:t>% (-11)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/>
                      <a:t>72</a:t>
                    </a:r>
                    <a:r>
                      <a:rPr lang="en-US" dirty="0" smtClean="0"/>
                      <a:t>% (-16)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dirty="0"/>
                      <a:t>53</a:t>
                    </a:r>
                    <a:r>
                      <a:rPr lang="en-US" dirty="0" smtClean="0"/>
                      <a:t>% (+10)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11"/>
                <c:pt idx="0">
                  <c:v>Overall 2011</c:v>
                </c:pt>
                <c:pt idx="1">
                  <c:v>Overall 2010</c:v>
                </c:pt>
                <c:pt idx="3">
                  <c:v>Sounder 2011</c:v>
                </c:pt>
                <c:pt idx="4">
                  <c:v>Sounder 2010</c:v>
                </c:pt>
                <c:pt idx="6">
                  <c:v>C. Link 2011</c:v>
                </c:pt>
                <c:pt idx="7">
                  <c:v>C. Link 2010</c:v>
                </c:pt>
                <c:pt idx="9">
                  <c:v>Express Bus 2011</c:v>
                </c:pt>
                <c:pt idx="10">
                  <c:v>Express Bus 2010</c:v>
                </c:pt>
              </c:strCache>
            </c:strRef>
          </c:cat>
          <c:val>
            <c:numRef>
              <c:f>Sheet1!$B$2:$B$12</c:f>
              <c:numCache>
                <c:formatCode>#,##0%</c:formatCode>
                <c:ptCount val="11"/>
                <c:pt idx="0">
                  <c:v>0.61643860479289603</c:v>
                </c:pt>
                <c:pt idx="1">
                  <c:v>0.61664637944177592</c:v>
                </c:pt>
                <c:pt idx="3">
                  <c:v>0.74902417428487966</c:v>
                </c:pt>
                <c:pt idx="4">
                  <c:v>0.86051070442410604</c:v>
                </c:pt>
                <c:pt idx="6">
                  <c:v>0.71998905648974831</c:v>
                </c:pt>
                <c:pt idx="7">
                  <c:v>0.8830620143903094</c:v>
                </c:pt>
                <c:pt idx="9">
                  <c:v>0.53465346534653091</c:v>
                </c:pt>
                <c:pt idx="10">
                  <c:v>0.42500133797000117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11"/>
                <c:pt idx="0">
                  <c:v>Overall 2011</c:v>
                </c:pt>
                <c:pt idx="1">
                  <c:v>Overall 2010</c:v>
                </c:pt>
                <c:pt idx="3">
                  <c:v>Sounder 2011</c:v>
                </c:pt>
                <c:pt idx="4">
                  <c:v>Sounder 2010</c:v>
                </c:pt>
                <c:pt idx="6">
                  <c:v>C. Link 2011</c:v>
                </c:pt>
                <c:pt idx="7">
                  <c:v>C. Link 2010</c:v>
                </c:pt>
                <c:pt idx="9">
                  <c:v>Express Bus 2011</c:v>
                </c:pt>
                <c:pt idx="10">
                  <c:v>Express Bus 2010</c:v>
                </c:pt>
              </c:strCache>
            </c:strRef>
          </c:cat>
          <c:val>
            <c:numRef>
              <c:f>Sheet1!$C$2:$C$12</c:f>
              <c:numCache>
                <c:formatCode>#,##0%</c:formatCode>
                <c:ptCount val="11"/>
                <c:pt idx="0">
                  <c:v>0.29006182096785404</c:v>
                </c:pt>
                <c:pt idx="1">
                  <c:v>0.3018702550212693</c:v>
                </c:pt>
                <c:pt idx="3">
                  <c:v>0.22221330695896863</c:v>
                </c:pt>
                <c:pt idx="4">
                  <c:v>0.12259482556473091</c:v>
                </c:pt>
                <c:pt idx="6">
                  <c:v>0.20409799750095892</c:v>
                </c:pt>
                <c:pt idx="7">
                  <c:v>0.10401324489530012</c:v>
                </c:pt>
                <c:pt idx="9">
                  <c:v>0.34653465346534412</c:v>
                </c:pt>
                <c:pt idx="10">
                  <c:v>0.44439994719814835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Sheet1!$A$2:$A$12</c:f>
              <c:strCache>
                <c:ptCount val="11"/>
                <c:pt idx="0">
                  <c:v>Overall 2011</c:v>
                </c:pt>
                <c:pt idx="1">
                  <c:v>Overall 2010</c:v>
                </c:pt>
                <c:pt idx="3">
                  <c:v>Sounder 2011</c:v>
                </c:pt>
                <c:pt idx="4">
                  <c:v>Sounder 2010</c:v>
                </c:pt>
                <c:pt idx="6">
                  <c:v>C. Link 2011</c:v>
                </c:pt>
                <c:pt idx="7">
                  <c:v>C. Link 2010</c:v>
                </c:pt>
                <c:pt idx="9">
                  <c:v>Express Bus 2011</c:v>
                </c:pt>
                <c:pt idx="10">
                  <c:v>Express Bus 2010</c:v>
                </c:pt>
              </c:strCache>
            </c:strRef>
          </c:cat>
          <c:val>
            <c:numRef>
              <c:f>Sheet1!$D$2:$D$12</c:f>
              <c:numCache>
                <c:formatCode>#,##0%</c:formatCode>
                <c:ptCount val="11"/>
                <c:pt idx="0">
                  <c:v>9.3499574239245403E-2</c:v>
                </c:pt>
                <c:pt idx="1">
                  <c:v>8.1483280494048571E-2</c:v>
                </c:pt>
                <c:pt idx="3">
                  <c:v>2.8762518756152863E-2</c:v>
                </c:pt>
                <c:pt idx="4">
                  <c:v>1.6894470011162756E-2</c:v>
                </c:pt>
                <c:pt idx="6">
                  <c:v>7.591294600929363E-2</c:v>
                </c:pt>
                <c:pt idx="7">
                  <c:v>1.2924740714389715E-2</c:v>
                </c:pt>
                <c:pt idx="9">
                  <c:v>0.1188118811881181</c:v>
                </c:pt>
                <c:pt idx="10">
                  <c:v>0.13059871483185292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invertIfNegative val="0"/>
          <c:cat>
            <c:strRef>
              <c:f>Sheet1!$A$2:$A$12</c:f>
              <c:strCache>
                <c:ptCount val="11"/>
                <c:pt idx="0">
                  <c:v>Overall 2011</c:v>
                </c:pt>
                <c:pt idx="1">
                  <c:v>Overall 2010</c:v>
                </c:pt>
                <c:pt idx="3">
                  <c:v>Sounder 2011</c:v>
                </c:pt>
                <c:pt idx="4">
                  <c:v>Sounder 2010</c:v>
                </c:pt>
                <c:pt idx="6">
                  <c:v>C. Link 2011</c:v>
                </c:pt>
                <c:pt idx="7">
                  <c:v>C. Link 2010</c:v>
                </c:pt>
                <c:pt idx="9">
                  <c:v>Express Bus 2011</c:v>
                </c:pt>
                <c:pt idx="10">
                  <c:v>Express Bus 2010</c:v>
                </c:pt>
              </c:strCache>
            </c:strRef>
          </c:cat>
          <c:val>
            <c:numRef>
              <c:f>Sheet1!$E$2:$E$12</c:f>
              <c:numCache>
                <c:formatCode>General</c:formatCode>
                <c:ptCount val="11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overlap val="100"/>
        <c:axId val="129712128"/>
        <c:axId val="129713664"/>
      </c:barChart>
      <c:catAx>
        <c:axId val="129712128"/>
        <c:scaling>
          <c:orientation val="maxMin"/>
        </c:scaling>
        <c:delete val="0"/>
        <c:axPos val="l"/>
        <c:majorTickMark val="out"/>
        <c:minorTickMark val="none"/>
        <c:tickLblPos val="nextTo"/>
        <c:crossAx val="129713664"/>
        <c:crosses val="autoZero"/>
        <c:auto val="1"/>
        <c:lblAlgn val="ctr"/>
        <c:lblOffset val="100"/>
        <c:noMultiLvlLbl val="0"/>
      </c:catAx>
      <c:valAx>
        <c:axId val="129713664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29712128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22780923407301359"/>
          <c:y val="0.91756392346118021"/>
          <c:w val="0.77219076592698654"/>
          <c:h val="7.840451087681836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7709292348071873"/>
          <c:y val="2.9255319148936192E-2"/>
          <c:w val="0.72290707651928132"/>
          <c:h val="0.6997536387497026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Express Bus</c:v>
                </c:pt>
              </c:strCache>
            </c:strRef>
          </c:cat>
          <c:val>
            <c:numRef>
              <c:f>Sheet1!$B$2</c:f>
              <c:numCache>
                <c:formatCode>#,##0%</c:formatCode>
                <c:ptCount val="1"/>
                <c:pt idx="0">
                  <c:v>0.6064356435643522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Express Bus</c:v>
                </c:pt>
              </c:strCache>
            </c:strRef>
          </c:cat>
          <c:val>
            <c:numRef>
              <c:f>Sheet1!$C$2</c:f>
              <c:numCache>
                <c:formatCode>#,##0%</c:formatCode>
                <c:ptCount val="1"/>
                <c:pt idx="0">
                  <c:v>0.30198019801979992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Express Bus</c:v>
                </c:pt>
              </c:strCache>
            </c:strRef>
          </c:cat>
          <c:val>
            <c:numRef>
              <c:f>Sheet1!$D$2</c:f>
              <c:numCache>
                <c:formatCode>#,##0%</c:formatCode>
                <c:ptCount val="1"/>
                <c:pt idx="0">
                  <c:v>7.1782178217821388E-2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overlap val="100"/>
        <c:axId val="130112896"/>
        <c:axId val="130118784"/>
      </c:barChart>
      <c:catAx>
        <c:axId val="130112896"/>
        <c:scaling>
          <c:orientation val="maxMin"/>
        </c:scaling>
        <c:delete val="0"/>
        <c:axPos val="l"/>
        <c:majorTickMark val="out"/>
        <c:minorTickMark val="none"/>
        <c:tickLblPos val="nextTo"/>
        <c:crossAx val="130118784"/>
        <c:crosses val="autoZero"/>
        <c:auto val="1"/>
        <c:lblAlgn val="ctr"/>
        <c:lblOffset val="100"/>
        <c:noMultiLvlLbl val="0"/>
      </c:catAx>
      <c:valAx>
        <c:axId val="130118784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0112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Overall Satisfaction</a:t>
            </a:r>
            <a:endParaRPr lang="en-US" dirty="0"/>
          </a:p>
        </c:rich>
      </c:tx>
      <c:layout>
        <c:manualLayout>
          <c:xMode val="edge"/>
          <c:yMode val="edge"/>
          <c:x val="0.40451017635953401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6678362573099415"/>
          <c:y val="8.9511291304148657E-2"/>
          <c:w val="0.81532393977068651"/>
          <c:h val="0.8143880577760287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A/Very Satisfied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ST 2011</c:v>
                </c:pt>
                <c:pt idx="1">
                  <c:v>SamTrans 2011</c:v>
                </c:pt>
                <c:pt idx="2">
                  <c:v>BART 2010</c:v>
                </c:pt>
                <c:pt idx="3">
                  <c:v>Caltrain 2011</c:v>
                </c:pt>
                <c:pt idx="4">
                  <c:v>MTA 2011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0.48118643597246069</c:v>
                </c:pt>
                <c:pt idx="1">
                  <c:v>0.44</c:v>
                </c:pt>
                <c:pt idx="2">
                  <c:v>0.36</c:v>
                </c:pt>
                <c:pt idx="3">
                  <c:v>0.25</c:v>
                </c:pt>
                <c:pt idx="4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ST 2011</c:v>
                </c:pt>
                <c:pt idx="1">
                  <c:v>SamTrans 2011</c:v>
                </c:pt>
                <c:pt idx="2">
                  <c:v>BART 2010</c:v>
                </c:pt>
                <c:pt idx="3">
                  <c:v>Caltrain 2011</c:v>
                </c:pt>
                <c:pt idx="4">
                  <c:v>MTA 2011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0.39950110993004218</c:v>
                </c:pt>
                <c:pt idx="1">
                  <c:v>0.38</c:v>
                </c:pt>
                <c:pt idx="2">
                  <c:v>0.46</c:v>
                </c:pt>
                <c:pt idx="3">
                  <c:v>0.54</c:v>
                </c:pt>
                <c:pt idx="4">
                  <c:v>0.6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Lower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6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ST 2011</c:v>
                </c:pt>
                <c:pt idx="1">
                  <c:v>SamTrans 2011</c:v>
                </c:pt>
                <c:pt idx="2">
                  <c:v>BART 2010</c:v>
                </c:pt>
                <c:pt idx="3">
                  <c:v>Caltrain 2011</c:v>
                </c:pt>
                <c:pt idx="4">
                  <c:v>MTA 2011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0.119312445247805</c:v>
                </c:pt>
                <c:pt idx="1">
                  <c:v>0.18</c:v>
                </c:pt>
                <c:pt idx="2">
                  <c:v>0.18</c:v>
                </c:pt>
                <c:pt idx="3">
                  <c:v>0.21</c:v>
                </c:pt>
                <c:pt idx="4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3380608"/>
        <c:axId val="33390592"/>
      </c:barChart>
      <c:catAx>
        <c:axId val="333806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33390592"/>
        <c:crosses val="autoZero"/>
        <c:auto val="1"/>
        <c:lblAlgn val="ctr"/>
        <c:lblOffset val="100"/>
        <c:noMultiLvlLbl val="0"/>
      </c:catAx>
      <c:valAx>
        <c:axId val="33390592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333806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5397718377308098"/>
          <c:y val="0.90276402949631296"/>
          <c:w val="0.56953101257079708"/>
          <c:h val="9.459046785818452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7780508666448644"/>
          <c:y val="2.9255319148936192E-2"/>
          <c:w val="0.72219491333551367"/>
          <c:h val="0.81513830002018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Express Bus</c:v>
                </c:pt>
              </c:strCache>
            </c:strRef>
          </c:cat>
          <c:val>
            <c:numRef>
              <c:f>Sheet1!$B$2</c:f>
              <c:numCache>
                <c:formatCode>#,##0%</c:formatCode>
                <c:ptCount val="1"/>
                <c:pt idx="0">
                  <c:v>0.67326732673266843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Express Bus</c:v>
                </c:pt>
              </c:strCache>
            </c:strRef>
          </c:cat>
          <c:val>
            <c:numRef>
              <c:f>Sheet1!$C$2</c:f>
              <c:numCache>
                <c:formatCode>#,##0%</c:formatCode>
                <c:ptCount val="1"/>
                <c:pt idx="0">
                  <c:v>0.21287128712871145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8.090614886731399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Express Bus</c:v>
                </c:pt>
              </c:strCache>
            </c:strRef>
          </c:cat>
          <c:val>
            <c:numRef>
              <c:f>Sheet1!$D$2</c:f>
              <c:numCache>
                <c:formatCode>#,##0%</c:formatCode>
                <c:ptCount val="1"/>
                <c:pt idx="0">
                  <c:v>2.4752475247524622E-2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100"/>
        <c:axId val="129866752"/>
        <c:axId val="129884928"/>
      </c:barChart>
      <c:catAx>
        <c:axId val="129866752"/>
        <c:scaling>
          <c:orientation val="maxMin"/>
        </c:scaling>
        <c:delete val="0"/>
        <c:axPos val="l"/>
        <c:majorTickMark val="out"/>
        <c:minorTickMark val="none"/>
        <c:tickLblPos val="nextTo"/>
        <c:crossAx val="129884928"/>
        <c:crosses val="autoZero"/>
        <c:auto val="1"/>
        <c:lblAlgn val="ctr"/>
        <c:lblOffset val="100"/>
        <c:noMultiLvlLbl val="0"/>
      </c:catAx>
      <c:valAx>
        <c:axId val="12988492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29866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451165344844382"/>
          <c:y val="2.9255319148936192E-2"/>
          <c:w val="0.80548834655155621"/>
          <c:h val="0.886614030458698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Tacoma Link </c:v>
                </c:pt>
                <c:pt idx="1">
                  <c:v>Sounder</c:v>
                </c:pt>
                <c:pt idx="2">
                  <c:v>Central Link </c:v>
                </c:pt>
              </c:strCache>
            </c:strRef>
          </c:cat>
          <c:val>
            <c:numRef>
              <c:f>Sheet1!$B$2:$B$4</c:f>
              <c:numCache>
                <c:formatCode>#,##0%</c:formatCode>
                <c:ptCount val="3"/>
                <c:pt idx="0">
                  <c:v>0.8981429942725998</c:v>
                </c:pt>
                <c:pt idx="1">
                  <c:v>0.82004917038241265</c:v>
                </c:pt>
                <c:pt idx="2">
                  <c:v>0.76420056293852379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Tacoma Link </c:v>
                </c:pt>
                <c:pt idx="1">
                  <c:v>Sounder</c:v>
                </c:pt>
                <c:pt idx="2">
                  <c:v>Central Link </c:v>
                </c:pt>
              </c:strCache>
            </c:strRef>
          </c:cat>
          <c:val>
            <c:numRef>
              <c:f>Sheet1!$C$2:$C$4</c:f>
              <c:numCache>
                <c:formatCode>#,##0%</c:formatCode>
                <c:ptCount val="3"/>
                <c:pt idx="0">
                  <c:v>7.9355693192068325E-2</c:v>
                </c:pt>
                <c:pt idx="1">
                  <c:v>0.11369734954110446</c:v>
                </c:pt>
                <c:pt idx="2">
                  <c:v>0.14541254777628917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Tacoma Link </c:v>
                </c:pt>
                <c:pt idx="1">
                  <c:v>Sounder</c:v>
                </c:pt>
                <c:pt idx="2">
                  <c:v>Central Link </c:v>
                </c:pt>
              </c:strCache>
            </c:strRef>
          </c:cat>
          <c:val>
            <c:numRef>
              <c:f>Sheet1!$D$2:$D$4</c:f>
              <c:numCache>
                <c:formatCode>#,##0%</c:formatCode>
                <c:ptCount val="3"/>
                <c:pt idx="0">
                  <c:v>2.2501312535331559E-2</c:v>
                </c:pt>
                <c:pt idx="1">
                  <c:v>6.6253480076482477E-2</c:v>
                </c:pt>
                <c:pt idx="2">
                  <c:v>9.0386889285185859E-2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Tacoma Link </c:v>
                </c:pt>
                <c:pt idx="1">
                  <c:v>Sounder</c:v>
                </c:pt>
                <c:pt idx="2">
                  <c:v>Central Link </c:v>
                </c:pt>
              </c:strCache>
            </c:strRef>
          </c:cat>
          <c:val>
            <c:numRef>
              <c:f>Sheet1!$E$2:$E$4</c:f>
              <c:numCache>
                <c:formatCode>###0.0</c:formatCode>
                <c:ptCount val="3"/>
                <c:pt idx="0">
                  <c:v>3.9</c:v>
                </c:pt>
                <c:pt idx="1">
                  <c:v>3.8</c:v>
                </c:pt>
                <c:pt idx="2">
                  <c:v>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29933312"/>
        <c:axId val="129934848"/>
      </c:barChart>
      <c:catAx>
        <c:axId val="129933312"/>
        <c:scaling>
          <c:orientation val="maxMin"/>
        </c:scaling>
        <c:delete val="0"/>
        <c:axPos val="l"/>
        <c:majorTickMark val="out"/>
        <c:minorTickMark val="none"/>
        <c:tickLblPos val="nextTo"/>
        <c:crossAx val="129934848"/>
        <c:crosses val="autoZero"/>
        <c:auto val="1"/>
        <c:lblAlgn val="ctr"/>
        <c:lblOffset val="100"/>
        <c:noMultiLvlLbl val="0"/>
      </c:catAx>
      <c:valAx>
        <c:axId val="129934848"/>
        <c:scaling>
          <c:orientation val="minMax"/>
          <c:max val="1.1000000000000001"/>
        </c:scaling>
        <c:delete val="1"/>
        <c:axPos val="t"/>
        <c:numFmt formatCode="#,##0%" sourceLinked="1"/>
        <c:majorTickMark val="out"/>
        <c:minorTickMark val="none"/>
        <c:tickLblPos val="none"/>
        <c:crossAx val="129933312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21385671677403961"/>
          <c:y val="0.90589690017398572"/>
          <c:w val="0.67987518433022021"/>
          <c:h val="7.737623547210367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Mean Grade (A=4</a:t>
            </a:r>
            <a:r>
              <a:rPr lang="en-US" sz="1800" baseline="0" dirty="0" smtClean="0"/>
              <a:t>; F=0)</a:t>
            </a:r>
            <a:endParaRPr lang="en-US" sz="1800" dirty="0"/>
          </a:p>
        </c:rich>
      </c:tx>
      <c:layout>
        <c:manualLayout>
          <c:xMode val="edge"/>
          <c:yMode val="edge"/>
          <c:x val="0.37761567998444712"/>
          <c:y val="3.1446540880503198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526854282104068E-2"/>
          <c:y val="8.8010944386668774E-2"/>
          <c:w val="0.89975709633518786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rgbClr val="727CA3">
                      <a:shade val="45000"/>
                      <a:satMod val="155000"/>
                    </a:srgbClr>
                  </a:gs>
                  <a:gs pos="60000">
                    <a:srgbClr val="727CA3">
                      <a:shade val="95000"/>
                      <a:satMod val="150000"/>
                    </a:srgbClr>
                  </a:gs>
                  <a:gs pos="100000">
                    <a:srgbClr val="727CA3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rgbClr val="83A187">
                      <a:shade val="45000"/>
                      <a:satMod val="155000"/>
                    </a:srgbClr>
                  </a:gs>
                  <a:gs pos="60000">
                    <a:srgbClr val="83A187">
                      <a:shade val="95000"/>
                      <a:satMod val="150000"/>
                    </a:srgbClr>
                  </a:gs>
                  <a:gs pos="100000">
                    <a:srgbClr val="83A187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83A187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45000"/>
                      <a:satMod val="155000"/>
                    </a:srgbClr>
                  </a:gs>
                  <a:gs pos="60000">
                    <a:srgbClr val="FBE39D">
                      <a:shade val="95000"/>
                      <a:satMod val="150000"/>
                    </a:srgbClr>
                  </a:gs>
                  <a:gs pos="100000">
                    <a:srgbClr val="FBE39D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9FB8CD">
                      <a:shade val="45000"/>
                      <a:satMod val="155000"/>
                    </a:srgbClr>
                  </a:gs>
                  <a:gs pos="60000">
                    <a:srgbClr val="9FB8CD">
                      <a:shade val="95000"/>
                      <a:satMod val="150000"/>
                    </a:srgbClr>
                  </a:gs>
                  <a:gs pos="100000">
                    <a:srgbClr val="9FB8CD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FB8CD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White</c:v>
                </c:pt>
                <c:pt idx="1">
                  <c:v>Asian</c:v>
                </c:pt>
                <c:pt idx="2">
                  <c:v>All Non-white</c:v>
                </c:pt>
                <c:pt idx="3">
                  <c:v>Black</c:v>
                </c:pt>
              </c:strCache>
            </c:strRef>
          </c:cat>
          <c:val>
            <c:numRef>
              <c:f>Sheet1!$B$2:$B$5</c:f>
              <c:numCache>
                <c:formatCode>###0.0</c:formatCode>
                <c:ptCount val="4"/>
                <c:pt idx="0">
                  <c:v>3.6072727272727287</c:v>
                </c:pt>
                <c:pt idx="1">
                  <c:v>3.4054054054054061</c:v>
                </c:pt>
                <c:pt idx="2">
                  <c:v>3.3888888888888911</c:v>
                </c:pt>
                <c:pt idx="3">
                  <c:v>3.2727272727272738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34429568"/>
        <c:axId val="34439552"/>
      </c:barChart>
      <c:catAx>
        <c:axId val="34429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34439552"/>
        <c:crosses val="autoZero"/>
        <c:auto val="1"/>
        <c:lblAlgn val="ctr"/>
        <c:lblOffset val="100"/>
        <c:noMultiLvlLbl val="0"/>
      </c:catAx>
      <c:valAx>
        <c:axId val="34439552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34429568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98266304155927"/>
          <c:y val="2.9255319148936192E-2"/>
          <c:w val="0.87017336958440761"/>
          <c:h val="0.9444287885066998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Tacoma Link Light Rail</c:v>
                </c:pt>
                <c:pt idx="2">
                  <c:v>Sounder Rail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0.74842993295058369</c:v>
                </c:pt>
                <c:pt idx="1">
                  <c:v>0.60746547086537472</c:v>
                </c:pt>
                <c:pt idx="2">
                  <c:v>0.58030504134971761</c:v>
                </c:pt>
                <c:pt idx="3">
                  <c:v>0.38118811881187853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Tacoma Link Light Rail</c:v>
                </c:pt>
                <c:pt idx="2">
                  <c:v>Sounder Rail</c:v>
                </c:pt>
                <c:pt idx="3">
                  <c:v>Express Bus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0.1917278496002344</c:v>
                </c:pt>
                <c:pt idx="1">
                  <c:v>0.32664910182943979</c:v>
                </c:pt>
                <c:pt idx="2">
                  <c:v>0.33703531372632534</c:v>
                </c:pt>
                <c:pt idx="3">
                  <c:v>0.39603960396039328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Tacoma Link Light Rail</c:v>
                </c:pt>
                <c:pt idx="2">
                  <c:v>Sounder Rail</c:v>
                </c:pt>
                <c:pt idx="3">
                  <c:v>Express Bus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5.9842217449181896E-2</c:v>
                </c:pt>
                <c:pt idx="1">
                  <c:v>6.5885427305186761E-2</c:v>
                </c:pt>
                <c:pt idx="2">
                  <c:v>8.2659644923957679E-2</c:v>
                </c:pt>
                <c:pt idx="3">
                  <c:v>0.22277227722772133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Central Link Light Rail</c:v>
                </c:pt>
                <c:pt idx="1">
                  <c:v>Tacoma Link Light Rail</c:v>
                </c:pt>
                <c:pt idx="2">
                  <c:v>Sounder Rail</c:v>
                </c:pt>
                <c:pt idx="3">
                  <c:v>Express Bus</c:v>
                </c:pt>
              </c:strCache>
            </c:strRef>
          </c:cat>
          <c:val>
            <c:numRef>
              <c:f>Sheet1!$E$2:$E$5</c:f>
              <c:numCache>
                <c:formatCode>###0.0</c:formatCode>
                <c:ptCount val="4"/>
                <c:pt idx="0">
                  <c:v>3.6833230850722005</c:v>
                </c:pt>
                <c:pt idx="1">
                  <c:v>3.5415800435601881</c:v>
                </c:pt>
                <c:pt idx="2">
                  <c:v>3.4964095142330138</c:v>
                </c:pt>
                <c:pt idx="3">
                  <c:v>3.1544303797468203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30037248"/>
        <c:axId val="130038784"/>
      </c:barChart>
      <c:catAx>
        <c:axId val="130037248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crossAx val="130038784"/>
        <c:crosses val="autoZero"/>
        <c:auto val="1"/>
        <c:lblAlgn val="ctr"/>
        <c:lblOffset val="100"/>
        <c:noMultiLvlLbl val="0"/>
      </c:catAx>
      <c:valAx>
        <c:axId val="130038784"/>
        <c:scaling>
          <c:orientation val="minMax"/>
          <c:max val="1.1200000000000001"/>
        </c:scaling>
        <c:delete val="1"/>
        <c:axPos val="t"/>
        <c:numFmt formatCode="###0%" sourceLinked="1"/>
        <c:majorTickMark val="out"/>
        <c:minorTickMark val="none"/>
        <c:tickLblPos val="none"/>
        <c:crossAx val="130037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57944916475491"/>
          <c:y val="0.10820279044066861"/>
          <c:w val="0.85142055083524526"/>
          <c:h val="0.6800269374222959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Sounder</c:v>
                </c:pt>
              </c:strCache>
            </c:strRef>
          </c:cat>
          <c:val>
            <c:numRef>
              <c:f>Sheet1!$B$2</c:f>
              <c:numCache>
                <c:formatCode>###0%</c:formatCode>
                <c:ptCount val="1"/>
                <c:pt idx="0">
                  <c:v>0.6711887688220376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Sounder</c:v>
                </c:pt>
              </c:strCache>
            </c:strRef>
          </c:cat>
          <c:val>
            <c:numRef>
              <c:f>Sheet1!$C$2</c:f>
              <c:numCache>
                <c:formatCode>###0%</c:formatCode>
                <c:ptCount val="1"/>
                <c:pt idx="0">
                  <c:v>0.16495938044596872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Sounder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0.16385185073199426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Sounder</c:v>
                </c:pt>
              </c:strCache>
            </c:strRef>
          </c:cat>
          <c:val>
            <c:numRef>
              <c:f>Sheet1!$E$2</c:f>
              <c:numCache>
                <c:formatCode>###0.0</c:formatCode>
                <c:ptCount val="1"/>
                <c:pt idx="0">
                  <c:v>3.6552519009073214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30074880"/>
        <c:axId val="130498560"/>
      </c:barChart>
      <c:catAx>
        <c:axId val="130074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30498560"/>
        <c:crosses val="autoZero"/>
        <c:auto val="1"/>
        <c:lblAlgn val="ctr"/>
        <c:lblOffset val="100"/>
        <c:noMultiLvlLbl val="0"/>
      </c:catAx>
      <c:valAx>
        <c:axId val="130498560"/>
        <c:scaling>
          <c:orientation val="minMax"/>
          <c:max val="1.1200000000000001"/>
        </c:scaling>
        <c:delete val="1"/>
        <c:axPos val="b"/>
        <c:numFmt formatCode="###0%" sourceLinked="1"/>
        <c:majorTickMark val="out"/>
        <c:minorTickMark val="none"/>
        <c:tickLblPos val="none"/>
        <c:crossAx val="130074880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23520561210961369"/>
          <c:y val="0.70390178201409104"/>
          <c:w val="0.62329302175441836"/>
          <c:h val="0.24346663903854124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224070655856444"/>
          <c:y val="1.2306152408914989E-2"/>
          <c:w val="0.85775929344143642"/>
          <c:h val="0.8757936296098588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#,##0%</c:formatCode>
                <c:ptCount val="4"/>
                <c:pt idx="0">
                  <c:v>0.75599809728574596</c:v>
                </c:pt>
                <c:pt idx="1">
                  <c:v>0.6584762182821966</c:v>
                </c:pt>
                <c:pt idx="2">
                  <c:v>0.65302787870225631</c:v>
                </c:pt>
                <c:pt idx="3">
                  <c:v>0.54950495049504566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Sheet1!$C$2:$C$5</c:f>
              <c:numCache>
                <c:formatCode>#,##0%</c:formatCode>
                <c:ptCount val="4"/>
                <c:pt idx="0">
                  <c:v>0.21822402052466711</c:v>
                </c:pt>
                <c:pt idx="1">
                  <c:v>0.2384598030168146</c:v>
                </c:pt>
                <c:pt idx="2">
                  <c:v>0.27587419503957666</c:v>
                </c:pt>
                <c:pt idx="3">
                  <c:v>0.29702970297029496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Sheet1!$D$2:$D$5</c:f>
              <c:numCache>
                <c:formatCode>#,##0%</c:formatCode>
                <c:ptCount val="4"/>
                <c:pt idx="0">
                  <c:v>2.5777882189587206E-2</c:v>
                </c:pt>
                <c:pt idx="1">
                  <c:v>0.10306397870098867</c:v>
                </c:pt>
                <c:pt idx="2">
                  <c:v>7.1097926258168631E-2</c:v>
                </c:pt>
                <c:pt idx="3">
                  <c:v>0.15346534653465255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</c:spPr>
          <c:invertIfNegative val="0"/>
          <c:dLbls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Sheet1!$E$2:$E$5</c:f>
              <c:numCache>
                <c:formatCode>#,##0.0</c:formatCode>
                <c:ptCount val="4"/>
                <c:pt idx="0">
                  <c:v>3.7302202150961588</c:v>
                </c:pt>
                <c:pt idx="1">
                  <c:v>3.5769346900097481</c:v>
                </c:pt>
                <c:pt idx="2">
                  <c:v>3.5774695143584396</c:v>
                </c:pt>
                <c:pt idx="3">
                  <c:v>3.3994974874371708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127167488"/>
        <c:axId val="127210240"/>
      </c:barChart>
      <c:catAx>
        <c:axId val="127167488"/>
        <c:scaling>
          <c:orientation val="maxMin"/>
        </c:scaling>
        <c:delete val="0"/>
        <c:axPos val="l"/>
        <c:majorTickMark val="out"/>
        <c:minorTickMark val="none"/>
        <c:tickLblPos val="nextTo"/>
        <c:crossAx val="127210240"/>
        <c:crosses val="autoZero"/>
        <c:auto val="1"/>
        <c:lblAlgn val="ctr"/>
        <c:lblOffset val="100"/>
        <c:noMultiLvlLbl val="0"/>
      </c:catAx>
      <c:valAx>
        <c:axId val="127210240"/>
        <c:scaling>
          <c:orientation val="minMax"/>
          <c:max val="1.1200000000000001"/>
        </c:scaling>
        <c:delete val="1"/>
        <c:axPos val="t"/>
        <c:numFmt formatCode="#,##0%" sourceLinked="1"/>
        <c:majorTickMark val="out"/>
        <c:minorTickMark val="none"/>
        <c:tickLblPos val="none"/>
        <c:crossAx val="127167488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9422212157108679"/>
          <c:y val="0.91756392346118021"/>
          <c:w val="0.70731249854830092"/>
          <c:h val="7.840451087681842E-2"/>
        </c:manualLayout>
      </c:layout>
      <c:overlay val="0"/>
      <c:txPr>
        <a:bodyPr/>
        <a:lstStyle/>
        <a:p>
          <a:pPr>
            <a:defRPr b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178592807478023E-2"/>
          <c:y val="5.3394501534765777E-2"/>
          <c:w val="0.90282140719252202"/>
          <c:h val="0.8475450420392366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Sheet1!$B$2:$B$3</c:f>
              <c:numCache>
                <c:formatCode>#,##0%</c:formatCode>
                <c:ptCount val="2"/>
                <c:pt idx="0">
                  <c:v>0.59552889070317616</c:v>
                </c:pt>
                <c:pt idx="1">
                  <c:v>0.61954240001590333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Sheet1!$C$2:$C$3</c:f>
              <c:numCache>
                <c:formatCode>#,##0%</c:formatCode>
                <c:ptCount val="2"/>
                <c:pt idx="0">
                  <c:v>0.27519352707442885</c:v>
                </c:pt>
                <c:pt idx="1">
                  <c:v>0.28743301933557502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Sheet1!$D$2:$D$3</c:f>
              <c:numCache>
                <c:formatCode>#,##0%</c:formatCode>
                <c:ptCount val="2"/>
                <c:pt idx="0">
                  <c:v>0.12927757337270751</c:v>
                </c:pt>
                <c:pt idx="1">
                  <c:v>9.3024495383478054E-2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Sheet1!$E$2:$E$3</c:f>
              <c:numCache>
                <c:formatCode>0.00</c:formatCode>
                <c:ptCount val="2"/>
                <c:pt idx="0">
                  <c:v>3.4924318344730025</c:v>
                </c:pt>
                <c:pt idx="1">
                  <c:v>3.5337459205032435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27254528"/>
        <c:axId val="127256064"/>
      </c:barChart>
      <c:catAx>
        <c:axId val="1272545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27256064"/>
        <c:crosses val="autoZero"/>
        <c:auto val="1"/>
        <c:lblAlgn val="ctr"/>
        <c:lblOffset val="100"/>
        <c:noMultiLvlLbl val="0"/>
      </c:catAx>
      <c:valAx>
        <c:axId val="127256064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extTo"/>
        <c:crossAx val="127254528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8379414744209605"/>
          <c:y val="0.91756392346118021"/>
          <c:w val="0.72690680112354378"/>
          <c:h val="7.84045108768184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172123221439436"/>
          <c:y val="1.2306152408914989E-2"/>
          <c:w val="0.86773368789427663"/>
          <c:h val="0.8757936296098588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#,##0%</c:formatCode>
                <c:ptCount val="4"/>
                <c:pt idx="0">
                  <c:v>0.79161269200616202</c:v>
                </c:pt>
                <c:pt idx="1">
                  <c:v>0.66198641044696993</c:v>
                </c:pt>
                <c:pt idx="2">
                  <c:v>0.56102342524786453</c:v>
                </c:pt>
                <c:pt idx="3">
                  <c:v>0.55445544554455062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Sheet1!$C$2:$C$5</c:f>
              <c:numCache>
                <c:formatCode>#,##0%</c:formatCode>
                <c:ptCount val="4"/>
                <c:pt idx="0">
                  <c:v>0.19431847547237982</c:v>
                </c:pt>
                <c:pt idx="1">
                  <c:v>0.19874823392978122</c:v>
                </c:pt>
                <c:pt idx="2">
                  <c:v>0.35605746212267603</c:v>
                </c:pt>
                <c:pt idx="3">
                  <c:v>0.30445544554455234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8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Sheet1!$D$2:$D$5</c:f>
              <c:numCache>
                <c:formatCode>#,##0%</c:formatCode>
                <c:ptCount val="4"/>
                <c:pt idx="0">
                  <c:v>1.406883252145835E-2</c:v>
                </c:pt>
                <c:pt idx="1">
                  <c:v>0.13926535562324882</c:v>
                </c:pt>
                <c:pt idx="2">
                  <c:v>8.2919112629461389E-2</c:v>
                </c:pt>
                <c:pt idx="3">
                  <c:v>0.14108910891089027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</c:sp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Tacoma Link</c:v>
                </c:pt>
                <c:pt idx="1">
                  <c:v>Central Link</c:v>
                </c:pt>
                <c:pt idx="2">
                  <c:v>Sounder</c:v>
                </c:pt>
                <c:pt idx="3">
                  <c:v>Express Bus</c:v>
                </c:pt>
              </c:strCache>
            </c:strRef>
          </c:cat>
          <c:val>
            <c:numRef>
              <c:f>Sheet1!$E$2:$E$5</c:f>
              <c:numCache>
                <c:formatCode>0.0</c:formatCode>
                <c:ptCount val="4"/>
                <c:pt idx="0">
                  <c:v>3.8029086797516118</c:v>
                </c:pt>
                <c:pt idx="1">
                  <c:v>3.6166825787153725</c:v>
                </c:pt>
                <c:pt idx="2">
                  <c:v>3.4859234609506817</c:v>
                </c:pt>
                <c:pt idx="3">
                  <c:v>3.4111675126903389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30580480"/>
        <c:axId val="130582016"/>
      </c:barChart>
      <c:catAx>
        <c:axId val="130580480"/>
        <c:scaling>
          <c:orientation val="maxMin"/>
        </c:scaling>
        <c:delete val="0"/>
        <c:axPos val="l"/>
        <c:majorTickMark val="out"/>
        <c:minorTickMark val="none"/>
        <c:tickLblPos val="nextTo"/>
        <c:crossAx val="130582016"/>
        <c:crosses val="autoZero"/>
        <c:auto val="1"/>
        <c:lblAlgn val="ctr"/>
        <c:lblOffset val="100"/>
        <c:noMultiLvlLbl val="0"/>
      </c:catAx>
      <c:valAx>
        <c:axId val="130582016"/>
        <c:scaling>
          <c:orientation val="minMax"/>
          <c:max val="1.1200000000000001"/>
        </c:scaling>
        <c:delete val="1"/>
        <c:axPos val="t"/>
        <c:numFmt formatCode="#,##0%" sourceLinked="1"/>
        <c:majorTickMark val="out"/>
        <c:minorTickMark val="none"/>
        <c:tickLblPos val="none"/>
        <c:crossAx val="130580480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8379414744209605"/>
          <c:y val="0.91756392346118021"/>
          <c:w val="0.72690680112354378"/>
          <c:h val="7.84045108768184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972106895728942"/>
          <c:y val="0.12114976699341154"/>
          <c:w val="0.89027893104271061"/>
          <c:h val="0.8757936296098588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Better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Sheet1!$B$2:$B$3</c:f>
              <c:numCache>
                <c:formatCode>#,##0%</c:formatCode>
                <c:ptCount val="2"/>
                <c:pt idx="0">
                  <c:v>0.11</c:v>
                </c:pt>
                <c:pt idx="1">
                  <c:v>0.26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 change/DK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Sheet1!$C$2:$C$3</c:f>
              <c:numCache>
                <c:formatCode>#,##0%</c:formatCode>
                <c:ptCount val="2"/>
                <c:pt idx="0">
                  <c:v>0.82</c:v>
                </c:pt>
                <c:pt idx="1">
                  <c:v>0.67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Worse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20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Sheet1!$D$2:$D$3</c:f>
              <c:numCache>
                <c:formatCode>#,##0%</c:formatCode>
                <c:ptCount val="2"/>
                <c:pt idx="0">
                  <c:v>0.06</c:v>
                </c:pt>
                <c:pt idx="1">
                  <c:v>7.0000000000000007E-2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100"/>
        <c:axId val="130649088"/>
        <c:axId val="130659072"/>
      </c:barChart>
      <c:catAx>
        <c:axId val="13064908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30659072"/>
        <c:crosses val="autoZero"/>
        <c:auto val="1"/>
        <c:lblAlgn val="ctr"/>
        <c:lblOffset val="100"/>
        <c:noMultiLvlLbl val="0"/>
      </c:catAx>
      <c:valAx>
        <c:axId val="13065907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06490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854438081603437"/>
          <c:y val="2.369382398628744E-2"/>
          <c:w val="0.65442638988308277"/>
          <c:h val="0.1192209009588087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6224188790560628E-2"/>
          <c:y val="1.2306152408914989E-2"/>
          <c:w val="0.96755162241888593"/>
          <c:h val="0.8757936296098588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Better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FB8CD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Central Link</c:v>
                </c:pt>
                <c:pt idx="1">
                  <c:v>Sounder</c:v>
                </c:pt>
                <c:pt idx="2">
                  <c:v>Express Bus</c:v>
                </c:pt>
                <c:pt idx="3">
                  <c:v>Tacoma Link 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0.13224497129370227</c:v>
                </c:pt>
                <c:pt idx="1">
                  <c:v>9.3591760950954728E-2</c:v>
                </c:pt>
                <c:pt idx="2">
                  <c:v>0.11138613861386068</c:v>
                </c:pt>
                <c:pt idx="3">
                  <c:v>5.5124486142892913E-2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 change/DK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Central Link</c:v>
                </c:pt>
                <c:pt idx="1">
                  <c:v>Sounder</c:v>
                </c:pt>
                <c:pt idx="2">
                  <c:v>Express Bus</c:v>
                </c:pt>
                <c:pt idx="3">
                  <c:v>Tacoma Link 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0.80846253889437891</c:v>
                </c:pt>
                <c:pt idx="1">
                  <c:v>0.80839570991686327</c:v>
                </c:pt>
                <c:pt idx="2">
                  <c:v>0.82425742574256855</c:v>
                </c:pt>
                <c:pt idx="3">
                  <c:v>0.94487551385710711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Worse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18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Central Link</c:v>
                </c:pt>
                <c:pt idx="1">
                  <c:v>Sounder</c:v>
                </c:pt>
                <c:pt idx="2">
                  <c:v>Express Bus</c:v>
                </c:pt>
                <c:pt idx="3">
                  <c:v>Tacoma Link </c:v>
                </c:pt>
              </c:strCache>
            </c:strRef>
          </c:cat>
          <c:val>
            <c:numRef>
              <c:f>Sheet1!$D$2:$D$5</c:f>
              <c:numCache>
                <c:formatCode>###0%</c:formatCode>
                <c:ptCount val="4"/>
                <c:pt idx="0">
                  <c:v>5.9292489811918508E-2</c:v>
                </c:pt>
                <c:pt idx="1">
                  <c:v>9.8012529132183598E-2</c:v>
                </c:pt>
                <c:pt idx="2">
                  <c:v>6.4356435643563997E-2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100"/>
        <c:axId val="34670464"/>
        <c:axId val="34672000"/>
      </c:barChart>
      <c:catAx>
        <c:axId val="34670464"/>
        <c:scaling>
          <c:orientation val="maxMin"/>
        </c:scaling>
        <c:delete val="0"/>
        <c:axPos val="l"/>
        <c:majorTickMark val="out"/>
        <c:minorTickMark val="none"/>
        <c:tickLblPos val="nextTo"/>
        <c:crossAx val="34672000"/>
        <c:crosses val="autoZero"/>
        <c:auto val="1"/>
        <c:lblAlgn val="ctr"/>
        <c:lblOffset val="100"/>
        <c:noMultiLvlLbl val="0"/>
      </c:catAx>
      <c:valAx>
        <c:axId val="3467200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46704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6521104748270102"/>
          <c:y val="0.90464633658080873"/>
          <c:w val="0.63321426867096153"/>
          <c:h val="7.840451087681836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/>
              <a:t>Mean </a:t>
            </a:r>
            <a:r>
              <a:rPr lang="en-US" sz="1800" dirty="0" smtClean="0"/>
              <a:t>ST Grade </a:t>
            </a:r>
            <a:r>
              <a:rPr lang="en-US" sz="1800" dirty="0"/>
              <a:t>(A=4; </a:t>
            </a:r>
            <a:r>
              <a:rPr lang="en-US" sz="1800" dirty="0" smtClean="0"/>
              <a:t>F=0)</a:t>
            </a:r>
            <a:endParaRPr lang="en-US" sz="1800" dirty="0"/>
          </a:p>
        </c:rich>
      </c:tx>
      <c:layout>
        <c:manualLayout>
          <c:xMode val="edge"/>
          <c:yMode val="edge"/>
          <c:x val="0.36064037134247157"/>
          <c:y val="1.639344262295082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4008335763585106E-2"/>
          <c:y val="9.9344047158039683E-2"/>
          <c:w val="0.91827561485369924"/>
          <c:h val="0.71946495417581002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Sheet1!$A$2</c:f>
              <c:strCache>
                <c:ptCount val="1"/>
                <c:pt idx="0">
                  <c:v>2007</c:v>
                </c:pt>
              </c:strCache>
            </c:strRef>
          </c:tx>
          <c:spPr>
            <a:gradFill rotWithShape="1">
              <a:gsLst>
                <a:gs pos="0">
                  <a:srgbClr val="B19E85">
                    <a:shade val="45000"/>
                    <a:satMod val="155000"/>
                  </a:srgbClr>
                </a:gs>
                <a:gs pos="60000">
                  <a:srgbClr val="B19E85">
                    <a:shade val="95000"/>
                    <a:satMod val="150000"/>
                  </a:srgbClr>
                </a:gs>
                <a:gs pos="100000">
                  <a:srgbClr val="B19E85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B19E85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4"/>
              <c:layout>
                <c:manualLayout>
                  <c:x val="-0.10185185185185186"/>
                  <c:y val="5.737704918032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Sheet1!$B$2:$E$2</c:f>
              <c:numCache>
                <c:formatCode>0.0</c:formatCode>
                <c:ptCount val="4"/>
                <c:pt idx="0">
                  <c:v>3.36</c:v>
                </c:pt>
                <c:pt idx="1">
                  <c:v>3.67</c:v>
                </c:pt>
                <c:pt idx="3">
                  <c:v>3.68</c:v>
                </c:pt>
              </c:numCache>
            </c:numRef>
          </c:val>
        </c:ser>
        <c:ser>
          <c:idx val="3"/>
          <c:order val="1"/>
          <c:tx>
            <c:strRef>
              <c:f>Sheet1!$A$3</c:f>
              <c:strCache>
                <c:ptCount val="1"/>
                <c:pt idx="0">
                  <c:v>2008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Sheet1!$B$3:$E$3</c:f>
              <c:numCache>
                <c:formatCode>0.0</c:formatCode>
                <c:ptCount val="4"/>
                <c:pt idx="0">
                  <c:v>3.17</c:v>
                </c:pt>
                <c:pt idx="1">
                  <c:v>3.46</c:v>
                </c:pt>
                <c:pt idx="3">
                  <c:v>3.47</c:v>
                </c:pt>
              </c:numCache>
            </c:numRef>
          </c:val>
        </c:ser>
        <c:ser>
          <c:idx val="4"/>
          <c:order val="2"/>
          <c:tx>
            <c:strRef>
              <c:f>Sheet1!$A$4</c:f>
              <c:strCache>
                <c:ptCount val="1"/>
                <c:pt idx="0">
                  <c:v>2009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FB8CD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Sheet1!$B$4:$E$4</c:f>
              <c:numCache>
                <c:formatCode>0.0</c:formatCode>
                <c:ptCount val="4"/>
                <c:pt idx="0">
                  <c:v>3.28</c:v>
                </c:pt>
                <c:pt idx="1">
                  <c:v>3.6</c:v>
                </c:pt>
                <c:pt idx="2">
                  <c:v>3.33</c:v>
                </c:pt>
                <c:pt idx="3">
                  <c:v>3.52</c:v>
                </c:pt>
              </c:numCache>
            </c:numRef>
          </c:val>
        </c:ser>
        <c:ser>
          <c:idx val="0"/>
          <c:order val="3"/>
          <c:tx>
            <c:strRef>
              <c:f>Sheet1!$A$5</c:f>
              <c:strCache>
                <c:ptCount val="1"/>
                <c:pt idx="0">
                  <c:v>2010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2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>
                <a:solidFill>
                  <a:sysClr val="window" lastClr="FFFFFF"/>
                </a:solidFill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Sheet1!$B$5:$E$5</c:f>
              <c:numCache>
                <c:formatCode>0.0</c:formatCode>
                <c:ptCount val="4"/>
                <c:pt idx="0">
                  <c:v>3.29</c:v>
                </c:pt>
                <c:pt idx="1">
                  <c:v>3.61</c:v>
                </c:pt>
                <c:pt idx="2">
                  <c:v>3.59</c:v>
                </c:pt>
                <c:pt idx="3">
                  <c:v>3.56</c:v>
                </c:pt>
              </c:numCache>
            </c:numRef>
          </c:val>
        </c:ser>
        <c:ser>
          <c:idx val="1"/>
          <c:order val="4"/>
          <c:tx>
            <c:strRef>
              <c:f>Sheet1!$A$6</c:f>
              <c:strCache>
                <c:ptCount val="1"/>
                <c:pt idx="0">
                  <c:v>2011</c:v>
                </c:pt>
              </c:strCache>
            </c:strRef>
          </c:tx>
          <c:spPr>
            <a:gradFill rotWithShape="1">
              <a:gsLst>
                <a:gs pos="0">
                  <a:srgbClr val="83A187">
                    <a:shade val="45000"/>
                    <a:satMod val="155000"/>
                  </a:srgbClr>
                </a:gs>
                <a:gs pos="60000">
                  <a:srgbClr val="83A187">
                    <a:shade val="95000"/>
                    <a:satMod val="150000"/>
                  </a:srgbClr>
                </a:gs>
                <a:gs pos="100000">
                  <a:srgbClr val="83A187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 algn="ctr">
                  <a:defRPr lang="en-US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Sheet1!$B$6:$E$6</c:f>
              <c:numCache>
                <c:formatCode>0.0</c:formatCode>
                <c:ptCount val="4"/>
                <c:pt idx="0">
                  <c:v>3.4</c:v>
                </c:pt>
                <c:pt idx="1">
                  <c:v>3.4</c:v>
                </c:pt>
                <c:pt idx="2">
                  <c:v>3.4</c:v>
                </c:pt>
                <c:pt idx="3">
                  <c:v>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244608"/>
        <c:axId val="132336256"/>
      </c:barChart>
      <c:catAx>
        <c:axId val="132244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2336256"/>
        <c:crosses val="autoZero"/>
        <c:auto val="1"/>
        <c:lblAlgn val="ctr"/>
        <c:lblOffset val="100"/>
        <c:noMultiLvlLbl val="0"/>
      </c:catAx>
      <c:valAx>
        <c:axId val="132336256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32244608"/>
        <c:crosses val="autoZero"/>
        <c:crossBetween val="between"/>
        <c:majorUnit val="0.5"/>
      </c:valAx>
    </c:plotArea>
    <c:legend>
      <c:legendPos val="b"/>
      <c:layout>
        <c:manualLayout>
          <c:xMode val="edge"/>
          <c:yMode val="edge"/>
          <c:x val="0.20283902012248473"/>
          <c:y val="0.91870164794974396"/>
          <c:w val="0.60442257217847772"/>
          <c:h val="7.58338711759390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618027476295195"/>
          <c:y val="7.8367979002624669E-2"/>
          <c:w val="0.74279870421602701"/>
          <c:h val="0.6682986876640419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well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Central Link riders</c:v>
                </c:pt>
                <c:pt idx="1">
                  <c:v>Tacoma Link riders</c:v>
                </c:pt>
              </c:strCache>
            </c:strRef>
          </c:cat>
          <c:val>
            <c:numRef>
              <c:f>Sheet1!$B$2:$B$3</c:f>
              <c:numCache>
                <c:formatCode>###0%</c:formatCode>
                <c:ptCount val="2"/>
                <c:pt idx="0">
                  <c:v>0.53528159121905783</c:v>
                </c:pt>
                <c:pt idx="1">
                  <c:v>0.49023218077826486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well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Central Link riders</c:v>
                </c:pt>
                <c:pt idx="1">
                  <c:v>Tacoma Link riders</c:v>
                </c:pt>
              </c:strCache>
            </c:strRef>
          </c:cat>
          <c:val>
            <c:numRef>
              <c:f>Sheet1!$C$2:$C$3</c:f>
              <c:numCache>
                <c:formatCode>###0%</c:formatCode>
                <c:ptCount val="2"/>
                <c:pt idx="0">
                  <c:v>0.30310205639991067</c:v>
                </c:pt>
                <c:pt idx="1">
                  <c:v>0.35927479739959428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Not well/ Don't know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Central Link riders</c:v>
                </c:pt>
                <c:pt idx="1">
                  <c:v>Tacoma Link riders</c:v>
                </c:pt>
              </c:strCache>
            </c:strRef>
          </c:cat>
          <c:val>
            <c:numRef>
              <c:f>Sheet1!$D$2:$D$3</c:f>
              <c:numCache>
                <c:formatCode>0%</c:formatCode>
                <c:ptCount val="2"/>
                <c:pt idx="0">
                  <c:v>0.16161635238102984</c:v>
                </c:pt>
                <c:pt idx="1">
                  <c:v>0.15049302182214119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34742656"/>
        <c:axId val="34744192"/>
      </c:barChart>
      <c:catAx>
        <c:axId val="34742656"/>
        <c:scaling>
          <c:orientation val="maxMin"/>
        </c:scaling>
        <c:delete val="0"/>
        <c:axPos val="l"/>
        <c:majorTickMark val="none"/>
        <c:minorTickMark val="none"/>
        <c:tickLblPos val="nextTo"/>
        <c:crossAx val="34744192"/>
        <c:crosses val="autoZero"/>
        <c:auto val="1"/>
        <c:lblAlgn val="ctr"/>
        <c:lblOffset val="100"/>
        <c:noMultiLvlLbl val="0"/>
      </c:catAx>
      <c:valAx>
        <c:axId val="3474419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474265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6304367359485469"/>
          <c:y val="0.81496535433070871"/>
          <c:w val="0.71295169184932961"/>
          <c:h val="0.1850346456692913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4750945122685353"/>
          <c:y val="0.13452843394575678"/>
          <c:w val="0.75249054877314647"/>
          <c:h val="0.6313490813648293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easy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Sheet1!$B$2</c:f>
              <c:numCache>
                <c:formatCode>###0%</c:formatCode>
                <c:ptCount val="1"/>
                <c:pt idx="0">
                  <c:v>0.69966801963298553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easy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Sheet1!$C$2</c:f>
              <c:numCache>
                <c:formatCode>###0%</c:formatCode>
                <c:ptCount val="1"/>
                <c:pt idx="0">
                  <c:v>0.21739865002817474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Difficult/ Don't know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8.2933330338840289E-2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overlap val="100"/>
        <c:axId val="35103104"/>
        <c:axId val="35104640"/>
      </c:barChart>
      <c:catAx>
        <c:axId val="35103104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noFill/>
          </a:ln>
        </c:spPr>
        <c:crossAx val="35104640"/>
        <c:crosses val="autoZero"/>
        <c:auto val="1"/>
        <c:lblAlgn val="ctr"/>
        <c:lblOffset val="100"/>
        <c:noMultiLvlLbl val="0"/>
      </c:catAx>
      <c:valAx>
        <c:axId val="3510464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510310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352415407533517"/>
          <c:y val="0.83469335083114615"/>
          <c:w val="0.78175901177490426"/>
          <c:h val="0.13197331583552055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6224188790560628E-2"/>
          <c:y val="3.4528433945756769E-2"/>
          <c:w val="0.96755162241888593"/>
          <c:h val="0.7313490813648293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helpful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Sheet1!$B$2</c:f>
              <c:numCache>
                <c:formatCode>###0%</c:formatCode>
                <c:ptCount val="1"/>
                <c:pt idx="0">
                  <c:v>0.63077545795323764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helpful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Sheet1!$C$2</c:f>
              <c:numCache>
                <c:formatCode>###0%</c:formatCode>
                <c:ptCount val="1"/>
                <c:pt idx="0">
                  <c:v>0.2384598030168146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Not helpful/ Don't know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5.8361985185427019E-2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overlap val="100"/>
        <c:axId val="35167232"/>
        <c:axId val="35185408"/>
      </c:barChart>
      <c:catAx>
        <c:axId val="35167232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noFill/>
          </a:ln>
        </c:spPr>
        <c:crossAx val="35185408"/>
        <c:crosses val="autoZero"/>
        <c:auto val="1"/>
        <c:lblAlgn val="ctr"/>
        <c:lblOffset val="100"/>
        <c:noMultiLvlLbl val="0"/>
      </c:catAx>
      <c:valAx>
        <c:axId val="3518540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51672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9470100021281126E-2"/>
          <c:y val="0.83469335083114615"/>
          <c:w val="0.88262136151899928"/>
          <c:h val="0.13197331583552055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6224188790560628E-2"/>
          <c:y val="0"/>
          <c:w val="0.96755162241888593"/>
          <c:h val="0.8765110827030899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helpful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Sheet1!$B$2</c:f>
              <c:numCache>
                <c:formatCode>#,##0%</c:formatCode>
                <c:ptCount val="1"/>
                <c:pt idx="0">
                  <c:v>0.53805166725195375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helpful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Sheet1!$C$2</c:f>
              <c:numCache>
                <c:formatCode>#,##0%</c:formatCode>
                <c:ptCount val="1"/>
                <c:pt idx="0">
                  <c:v>0.32268297712479566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Not helpful/ Don't know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Central Link riders</c:v>
                </c:pt>
              </c:strCache>
            </c:strRef>
          </c:cat>
          <c:val>
            <c:numRef>
              <c:f>Sheet1!$D$2</c:f>
              <c:numCache>
                <c:formatCode>#,##0%</c:formatCode>
                <c:ptCount val="1"/>
                <c:pt idx="0">
                  <c:v>6.6122485646851137E-2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overlap val="100"/>
        <c:axId val="34872320"/>
        <c:axId val="34886400"/>
      </c:barChart>
      <c:catAx>
        <c:axId val="34872320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noFill/>
          </a:ln>
        </c:spPr>
        <c:crossAx val="34886400"/>
        <c:crosses val="autoZero"/>
        <c:auto val="1"/>
        <c:lblAlgn val="ctr"/>
        <c:lblOffset val="100"/>
        <c:noMultiLvlLbl val="0"/>
      </c:catAx>
      <c:valAx>
        <c:axId val="3488640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48723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6780638906623159E-2"/>
          <c:y val="0.7701250691730549"/>
          <c:w val="0.89100328675131812"/>
          <c:h val="0.18901456816709636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58828441899308"/>
          <c:y val="5.9951140722794269E-2"/>
          <c:w val="0.88007086614173224"/>
          <c:h val="0.8037443973349486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Every trip</c:v>
                </c:pt>
              </c:strCache>
            </c:strRef>
          </c:tx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Sheet1!$B$2:$B$3</c:f>
              <c:numCache>
                <c:formatCode>0%</c:formatCode>
                <c:ptCount val="2"/>
                <c:pt idx="0" formatCode="###0%">
                  <c:v>4.7472069548457584E-2</c:v>
                </c:pt>
                <c:pt idx="1">
                  <c:v>0.14573005352588519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 trips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Sheet1!$C$2:$C$3</c:f>
              <c:numCache>
                <c:formatCode>0%</c:formatCode>
                <c:ptCount val="2"/>
                <c:pt idx="0" formatCode="###0%">
                  <c:v>0.19633749703953485</c:v>
                </c:pt>
                <c:pt idx="1">
                  <c:v>0.58184338657607659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Some trips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Sheet1!$D$2:$D$3</c:f>
              <c:numCache>
                <c:formatCode>0%</c:formatCode>
                <c:ptCount val="2"/>
                <c:pt idx="0" formatCode="###0%">
                  <c:v>0.57888412946009316</c:v>
                </c:pt>
                <c:pt idx="1">
                  <c:v>0.19914841630369665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Never/ DK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Sheet1!$E$2:$E$3</c:f>
              <c:numCache>
                <c:formatCode>0%</c:formatCode>
                <c:ptCount val="2"/>
                <c:pt idx="0">
                  <c:v>0.17730629849612489</c:v>
                </c:pt>
                <c:pt idx="1">
                  <c:v>7.3277840394774224E-2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5025664"/>
        <c:axId val="35019776"/>
      </c:barChart>
      <c:valAx>
        <c:axId val="35019776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extTo"/>
        <c:crossAx val="35025664"/>
        <c:crosses val="autoZero"/>
        <c:crossBetween val="between"/>
      </c:valAx>
      <c:catAx>
        <c:axId val="35025664"/>
        <c:scaling>
          <c:orientation val="maxMin"/>
        </c:scaling>
        <c:delete val="0"/>
        <c:axPos val="l"/>
        <c:numFmt formatCode="0" sourceLinked="1"/>
        <c:majorTickMark val="out"/>
        <c:minorTickMark val="none"/>
        <c:tickLblPos val="nextTo"/>
        <c:crossAx val="35019776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.15655416368408495"/>
          <c:y val="0.91344821320411873"/>
          <c:w val="0.82477046051061798"/>
          <c:h val="7.1167171411265898E-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64105838121586E-2"/>
          <c:y val="1.5547093498558581E-2"/>
          <c:w val="0.90075689863091435"/>
          <c:h val="0.8691048147670066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dirty="0"/>
                      <a:t>74</a:t>
                    </a:r>
                    <a:r>
                      <a:rPr lang="en-US" sz="2000" dirty="0" smtClean="0"/>
                      <a:t>% (-6)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Sheet1!$B$2:$C$2</c:f>
              <c:numCache>
                <c:formatCode>###0%</c:formatCode>
                <c:ptCount val="2"/>
                <c:pt idx="0">
                  <c:v>0.74</c:v>
                </c:pt>
                <c:pt idx="1">
                  <c:v>0.8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1.6516516516516516E-2"/>
                  <c:y val="-2.7313798889892862E-3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22</a:t>
                    </a:r>
                    <a:r>
                      <a:rPr lang="en-US" sz="2000" dirty="0" smtClean="0"/>
                      <a:t>% (+5)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Sheet1!$B$3:$C$3</c:f>
              <c:numCache>
                <c:formatCode>###0%</c:formatCode>
                <c:ptCount val="2"/>
                <c:pt idx="0">
                  <c:v>0.22</c:v>
                </c:pt>
                <c:pt idx="1">
                  <c:v>0.17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1.5013832730369264E-3"/>
                  <c:y val="-2.7315950260315821E-3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3</a:t>
                    </a:r>
                    <a:r>
                      <a:rPr lang="en-US" sz="2000" dirty="0" smtClean="0"/>
                      <a:t>%(+1)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003003003003003E-3"/>
                  <c:y val="2.73353125941224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0090090090088996E-3"/>
                  <c:y val="5.4644808743169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8018018018018018E-2"/>
                  <c:y val="-5.4642657372746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Sheet1!$B$4:$C$4</c:f>
              <c:numCache>
                <c:formatCode>###0%</c:formatCode>
                <c:ptCount val="2"/>
                <c:pt idx="0" formatCode="####%">
                  <c:v>0.03</c:v>
                </c:pt>
                <c:pt idx="1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35196288"/>
        <c:axId val="35198080"/>
      </c:barChart>
      <c:catAx>
        <c:axId val="3519628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35198080"/>
        <c:crosses val="autoZero"/>
        <c:auto val="1"/>
        <c:lblAlgn val="ctr"/>
        <c:lblOffset val="100"/>
        <c:noMultiLvlLbl val="0"/>
      </c:catAx>
      <c:valAx>
        <c:axId val="35198080"/>
        <c:scaling>
          <c:orientation val="minMax"/>
          <c:max val="1.05"/>
        </c:scaling>
        <c:delete val="1"/>
        <c:axPos val="t"/>
        <c:numFmt formatCode="0%" sourceLinked="1"/>
        <c:majorTickMark val="out"/>
        <c:minorTickMark val="none"/>
        <c:tickLblPos val="nextTo"/>
        <c:crossAx val="3519628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800"/>
            </a:pPr>
            <a:endParaRPr lang="en-US"/>
          </a:p>
        </c:txPr>
      </c:legendEntry>
      <c:layout>
        <c:manualLayout>
          <c:xMode val="edge"/>
          <c:yMode val="edge"/>
          <c:x val="5.3871745761509542E-2"/>
          <c:y val="0.90777268620111051"/>
          <c:w val="0.94612825423849045"/>
          <c:h val="6.9220343358719502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224188790560652E-2"/>
          <c:y val="0"/>
          <c:w val="0.96755162241888693"/>
          <c:h val="0.8884144018288034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safe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Sheet1!$B$2:$B$3</c:f>
              <c:numCache>
                <c:formatCode>###0%</c:formatCode>
                <c:ptCount val="2"/>
                <c:pt idx="0">
                  <c:v>0.74898563382810868</c:v>
                </c:pt>
                <c:pt idx="1">
                  <c:v>0.78767457325821666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Mostly safe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Sheet1!$C$2:$C$3</c:f>
              <c:numCache>
                <c:formatCode>###0%</c:formatCode>
                <c:ptCount val="2"/>
                <c:pt idx="0">
                  <c:v>0.23113085929171701</c:v>
                </c:pt>
                <c:pt idx="1">
                  <c:v>0.20655146771598429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Unsafe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Sheet1!$D$2:$D$3</c:f>
              <c:numCache>
                <c:formatCode>0%</c:formatCode>
                <c:ptCount val="2"/>
                <c:pt idx="0">
                  <c:v>2.7994760174614363E-3</c:v>
                </c:pt>
                <c:pt idx="1">
                  <c:v>2.6629684891147048E-3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(Don't know)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1"/>
              <c:delete val="1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Sheet1!$E$2:$E$3</c:f>
              <c:numCache>
                <c:formatCode>###0%</c:formatCode>
                <c:ptCount val="2"/>
                <c:pt idx="0">
                  <c:v>1.7084022013030629E-2</c:v>
                </c:pt>
                <c:pt idx="1">
                  <c:v>3.1109053056070685E-3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100"/>
        <c:axId val="35261440"/>
        <c:axId val="35279616"/>
      </c:barChart>
      <c:catAx>
        <c:axId val="35261440"/>
        <c:scaling>
          <c:orientation val="maxMin"/>
        </c:scaling>
        <c:delete val="0"/>
        <c:axPos val="l"/>
        <c:numFmt formatCode="0" sourceLinked="1"/>
        <c:majorTickMark val="out"/>
        <c:minorTickMark val="none"/>
        <c:tickLblPos val="nextTo"/>
        <c:crossAx val="35279616"/>
        <c:crosses val="autoZero"/>
        <c:auto val="1"/>
        <c:lblAlgn val="ctr"/>
        <c:lblOffset val="100"/>
        <c:noMultiLvlLbl val="0"/>
      </c:catAx>
      <c:valAx>
        <c:axId val="3527961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52614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222403803298247"/>
          <c:y val="0.91756392346118021"/>
          <c:w val="0.80883623037686325"/>
          <c:h val="6.3827646544181979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699115044247787E-2"/>
          <c:y val="1.5547093498558581E-2"/>
          <c:w val="0.82718332505734016"/>
          <c:h val="0.7961880741469816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77</a:t>
                    </a:r>
                    <a:r>
                      <a:rPr lang="en-US" dirty="0" smtClean="0"/>
                      <a:t>% (-12)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Sheet1!$B$2:$C$2</c:f>
              <c:numCache>
                <c:formatCode>#,##0%</c:formatCode>
                <c:ptCount val="2"/>
                <c:pt idx="0" formatCode="0%">
                  <c:v>0.77168999648827774</c:v>
                </c:pt>
                <c:pt idx="1">
                  <c:v>0.89025722196916557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19</a:t>
                    </a:r>
                    <a:r>
                      <a:rPr lang="en-US" dirty="0" smtClean="0"/>
                      <a:t>% (+10)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Sheet1!$B$3:$C$3</c:f>
              <c:numCache>
                <c:formatCode>#,##0%</c:formatCode>
                <c:ptCount val="2"/>
                <c:pt idx="0" formatCode="0%">
                  <c:v>0.19062839432570747</c:v>
                </c:pt>
                <c:pt idx="1">
                  <c:v>8.6329381007333589E-2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Sheet1!$B$4:$C$4</c:f>
              <c:numCache>
                <c:formatCode>#,##0%</c:formatCode>
                <c:ptCount val="2"/>
                <c:pt idx="0" formatCode="0%">
                  <c:v>1.8100688461130061E-2</c:v>
                </c:pt>
                <c:pt idx="1">
                  <c:v>8.9190027245022192E-3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Don't know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50000"/>
                  </a:schemeClr>
                </a:gs>
                <a:gs pos="60000">
                  <a:schemeClr val="bg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Sheet1!$B$5:$C$5</c:f>
              <c:numCache>
                <c:formatCode>#,##0%</c:formatCode>
                <c:ptCount val="2"/>
                <c:pt idx="0" formatCode="0%">
                  <c:v>1.9580920724884987E-2</c:v>
                </c:pt>
                <c:pt idx="1">
                  <c:v>1.4494394298997855E-2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35383168"/>
        <c:axId val="35384704"/>
      </c:barChart>
      <c:catAx>
        <c:axId val="353831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35384704"/>
        <c:crosses val="autoZero"/>
        <c:auto val="1"/>
        <c:lblAlgn val="ctr"/>
        <c:lblOffset val="100"/>
        <c:noMultiLvlLbl val="0"/>
      </c:catAx>
      <c:valAx>
        <c:axId val="35384704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538316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18900688089664466"/>
          <c:y val="0.84110603674540685"/>
          <c:w val="0.8063077250478824"/>
          <c:h val="0.15889396325459318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699115044247787E-2"/>
          <c:y val="1.5547093498558581E-2"/>
          <c:w val="0.82718332505734016"/>
          <c:h val="0.7591508700301351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Very safe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1.5015015015015015E-3"/>
                  <c:y val="1.234567901234567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77</a:t>
                    </a:r>
                    <a:r>
                      <a:rPr lang="en-US" dirty="0" smtClean="0"/>
                      <a:t>% (-8)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Sheet1!$B$2:$C$2</c:f>
              <c:numCache>
                <c:formatCode>#,##0%</c:formatCode>
                <c:ptCount val="2"/>
                <c:pt idx="0" formatCode="0%">
                  <c:v>0.76985042508187329</c:v>
                </c:pt>
                <c:pt idx="1">
                  <c:v>0.84846039636161419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Mostly safe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21</a:t>
                    </a:r>
                    <a:r>
                      <a:rPr lang="en-US" dirty="0" smtClean="0"/>
                      <a:t>% (+7)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Sheet1!$B$3:$C$3</c:f>
              <c:numCache>
                <c:formatCode>#,##0%</c:formatCode>
                <c:ptCount val="2"/>
                <c:pt idx="0" formatCode="0%">
                  <c:v>0.21204888645699679</c:v>
                </c:pt>
                <c:pt idx="1">
                  <c:v>0.14088142728665703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Unsafe/ Don't know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Sheet1!$B$4:$C$4</c:f>
              <c:numCache>
                <c:formatCode>0%</c:formatCode>
                <c:ptCount val="2"/>
                <c:pt idx="0">
                  <c:v>1.8100688461130061E-2</c:v>
                </c:pt>
                <c:pt idx="1">
                  <c:v>1.0658176351727869E-2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35424128"/>
        <c:axId val="35425664"/>
      </c:barChart>
      <c:catAx>
        <c:axId val="354241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35425664"/>
        <c:crosses val="autoZero"/>
        <c:auto val="1"/>
        <c:lblAlgn val="ctr"/>
        <c:lblOffset val="100"/>
        <c:noMultiLvlLbl val="0"/>
      </c:catAx>
      <c:valAx>
        <c:axId val="35425664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542412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17849637038613417"/>
          <c:y val="0.81518032468163704"/>
          <c:w val="0.80990990990990996"/>
          <c:h val="0.14778263828132596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699115044247787E-2"/>
          <c:y val="1.5547093498558581E-2"/>
          <c:w val="0.82718332505734016"/>
          <c:h val="0.7591508700301351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Very safe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1.5015015015015015E-3"/>
                  <c:y val="1.234567901234567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79</a:t>
                    </a:r>
                    <a:r>
                      <a:rPr lang="en-US" dirty="0" smtClean="0"/>
                      <a:t>% (-13)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Sounder</c:v>
                </c:pt>
                <c:pt idx="1">
                  <c:v>2010 Sounder</c:v>
                </c:pt>
              </c:strCache>
            </c:strRef>
          </c:cat>
          <c:val>
            <c:numRef>
              <c:f>Sheet1!$B$2:$C$2</c:f>
              <c:numCache>
                <c:formatCode>#,##0%</c:formatCode>
                <c:ptCount val="2"/>
                <c:pt idx="0" formatCode="0%">
                  <c:v>0.79478525836787706</c:v>
                </c:pt>
                <c:pt idx="1">
                  <c:v>0.91983760527656566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Mostly safe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19</a:t>
                    </a:r>
                    <a:r>
                      <a:rPr lang="en-US" dirty="0" smtClean="0"/>
                      <a:t>% (+12)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Sounder</c:v>
                </c:pt>
                <c:pt idx="1">
                  <c:v>2010 Sounder</c:v>
                </c:pt>
              </c:strCache>
            </c:strRef>
          </c:cat>
          <c:val>
            <c:numRef>
              <c:f>Sheet1!$B$3:$C$3</c:f>
              <c:numCache>
                <c:formatCode>#,##0%</c:formatCode>
                <c:ptCount val="2"/>
                <c:pt idx="0" formatCode="0%">
                  <c:v>0.18886084775754275</c:v>
                </c:pt>
                <c:pt idx="1">
                  <c:v>7.3771815913011074E-2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Unsafe/ Don't know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Sheet1!$B$1:$C$1</c:f>
              <c:strCache>
                <c:ptCount val="2"/>
                <c:pt idx="0">
                  <c:v>2011 Sounder</c:v>
                </c:pt>
                <c:pt idx="1">
                  <c:v>2010 Sounder</c:v>
                </c:pt>
              </c:strCache>
            </c:strRef>
          </c:cat>
          <c:val>
            <c:numRef>
              <c:f>Sheet1!$B$4:$C$4</c:f>
              <c:numCache>
                <c:formatCode>0%</c:formatCode>
                <c:ptCount val="2"/>
                <c:pt idx="0">
                  <c:v>1.6353893874580812E-2</c:v>
                </c:pt>
                <c:pt idx="1">
                  <c:v>6.3905788104231045E-3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35533568"/>
        <c:axId val="35535104"/>
      </c:barChart>
      <c:catAx>
        <c:axId val="355335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35535104"/>
        <c:crosses val="autoZero"/>
        <c:auto val="1"/>
        <c:lblAlgn val="ctr"/>
        <c:lblOffset val="100"/>
        <c:noMultiLvlLbl val="0"/>
      </c:catAx>
      <c:valAx>
        <c:axId val="35535104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553356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17399186588162965"/>
          <c:y val="0.85221736171867402"/>
          <c:w val="0.81591591591591595"/>
          <c:h val="0.14778263828132596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Central Link Riders</a:t>
            </a:r>
            <a:endParaRPr lang="en-US" dirty="0"/>
          </a:p>
        </c:rich>
      </c:tx>
      <c:layout>
        <c:manualLayout>
          <c:xMode val="edge"/>
          <c:yMode val="edge"/>
          <c:x val="0.40451017635953401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853800958366446"/>
          <c:y val="8.9511291304148657E-2"/>
          <c:w val="0.86356955380577427"/>
          <c:h val="0.8143880577760287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50</a:t>
                    </a:r>
                    <a:r>
                      <a:rPr lang="en-US" dirty="0" smtClean="0"/>
                      <a:t>% (-19)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b="0" dirty="0">
                        <a:solidFill>
                          <a:schemeClr val="bg1"/>
                        </a:solidFill>
                      </a:rPr>
                      <a:t>69</a:t>
                    </a:r>
                    <a:r>
                      <a:rPr lang="en-US" sz="2000" b="0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sz="2000" dirty="0" smtClean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 formatCode="@">
                  <c:v>2011</c:v>
                </c:pt>
                <c:pt idx="1">
                  <c:v>2010</c:v>
                </c:pt>
                <c:pt idx="2">
                  <c:v>2009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0.50091978570320117</c:v>
                </c:pt>
                <c:pt idx="1">
                  <c:v>0.68532453413498384</c:v>
                </c:pt>
                <c:pt idx="2">
                  <c:v>0.48986486486486486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37</a:t>
                    </a:r>
                    <a:r>
                      <a:rPr lang="en-US" dirty="0" smtClean="0"/>
                      <a:t>% (+14)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dirty="0"/>
                      <a:t>23</a:t>
                    </a:r>
                    <a:r>
                      <a:rPr lang="en-US" sz="2000" dirty="0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 formatCode="@">
                  <c:v>2011</c:v>
                </c:pt>
                <c:pt idx="1">
                  <c:v>2010</c:v>
                </c:pt>
                <c:pt idx="2">
                  <c:v>2009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0.37034543516786672</c:v>
                </c:pt>
                <c:pt idx="1">
                  <c:v>0.23370863112162982</c:v>
                </c:pt>
                <c:pt idx="2">
                  <c:v>0.35472972972972966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lower/DK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13</a:t>
                    </a:r>
                    <a:r>
                      <a:rPr lang="en-US" dirty="0" smtClean="0"/>
                      <a:t>% (+5)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dirty="0"/>
                      <a:t>8</a:t>
                    </a:r>
                    <a:r>
                      <a:rPr lang="en-US" sz="2000" dirty="0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 formatCode="@">
                  <c:v>2011</c:v>
                </c:pt>
                <c:pt idx="1">
                  <c:v>2010</c:v>
                </c:pt>
                <c:pt idx="2">
                  <c:v>2009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0.12873477912892889</c:v>
                </c:pt>
                <c:pt idx="1">
                  <c:v>8.0966834743385563E-2</c:v>
                </c:pt>
                <c:pt idx="2">
                  <c:v>0.1554054054054054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3444352"/>
        <c:axId val="133445888"/>
      </c:barChart>
      <c:catAx>
        <c:axId val="133444352"/>
        <c:scaling>
          <c:orientation val="maxMin"/>
        </c:scaling>
        <c:delete val="0"/>
        <c:axPos val="l"/>
        <c:numFmt formatCode="@" sourceLinked="1"/>
        <c:majorTickMark val="out"/>
        <c:minorTickMark val="none"/>
        <c:tickLblPos val="nextTo"/>
        <c:crossAx val="133445888"/>
        <c:crosses val="autoZero"/>
        <c:auto val="1"/>
        <c:lblAlgn val="ctr"/>
        <c:lblOffset val="100"/>
        <c:noMultiLvlLbl val="0"/>
      </c:catAx>
      <c:valAx>
        <c:axId val="133445888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1334443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5397718377308098"/>
          <c:y val="0.90276402949631296"/>
          <c:w val="0.65725031081641105"/>
          <c:h val="8.2379498502875056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774916648932397"/>
          <c:y val="1.5547093498558581E-2"/>
          <c:w val="0.79264879052280623"/>
          <c:h val="0.8068667761142828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85</a:t>
                    </a:r>
                    <a:r>
                      <a:rPr lang="en-US" dirty="0" smtClean="0"/>
                      <a:t>% (-7)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Sounder</c:v>
                </c:pt>
                <c:pt idx="1">
                  <c:v>2010 Sounder</c:v>
                </c:pt>
              </c:strCache>
            </c:strRef>
          </c:cat>
          <c:val>
            <c:numRef>
              <c:f>Sheet1!$B$2:$C$2</c:f>
              <c:numCache>
                <c:formatCode>#,##0%</c:formatCode>
                <c:ptCount val="2"/>
                <c:pt idx="0" formatCode="0%">
                  <c:v>0.84955158735352443</c:v>
                </c:pt>
                <c:pt idx="1">
                  <c:v>0.91985710889841921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13</a:t>
                    </a:r>
                    <a:r>
                      <a:rPr lang="en-US" dirty="0" smtClean="0"/>
                      <a:t>% (+8)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Sounder</c:v>
                </c:pt>
                <c:pt idx="1">
                  <c:v>2010 Sounder</c:v>
                </c:pt>
              </c:strCache>
            </c:strRef>
          </c:cat>
          <c:val>
            <c:numRef>
              <c:f>Sheet1!$B$3:$C$3</c:f>
              <c:numCache>
                <c:formatCode>#,##0%</c:formatCode>
                <c:ptCount val="2"/>
                <c:pt idx="0" formatCode="0%">
                  <c:v>0.13464881816174118</c:v>
                </c:pt>
                <c:pt idx="1">
                  <c:v>4.9190466784872905E-2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Sheet1!$B$1:$C$1</c:f>
              <c:strCache>
                <c:ptCount val="2"/>
                <c:pt idx="0">
                  <c:v>2011 Sounder</c:v>
                </c:pt>
                <c:pt idx="1">
                  <c:v>2010 Sounder</c:v>
                </c:pt>
              </c:strCache>
            </c:strRef>
          </c:cat>
          <c:val>
            <c:numRef>
              <c:f>Sheet1!$B$4:$C$4</c:f>
              <c:numCache>
                <c:formatCode>#,##0%</c:formatCode>
                <c:ptCount val="2"/>
                <c:pt idx="0" formatCode="0%">
                  <c:v>8.2157033116309133E-3</c:v>
                </c:pt>
                <c:pt idx="1">
                  <c:v>1.9687928357949414E-2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Don't know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50000"/>
                  </a:schemeClr>
                </a:gs>
                <a:gs pos="60000">
                  <a:schemeClr val="bg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Sheet1!$B$1:$C$1</c:f>
              <c:strCache>
                <c:ptCount val="2"/>
                <c:pt idx="0">
                  <c:v>2011 Sounder</c:v>
                </c:pt>
                <c:pt idx="1">
                  <c:v>2010 Sounder</c:v>
                </c:pt>
              </c:strCache>
            </c:strRef>
          </c:cat>
          <c:val>
            <c:numRef>
              <c:f>Sheet1!$B$5:$C$5</c:f>
              <c:numCache>
                <c:formatCode>#,##0%</c:formatCode>
                <c:ptCount val="2"/>
                <c:pt idx="0" formatCode="0%">
                  <c:v>7.5838911731040239E-3</c:v>
                </c:pt>
                <c:pt idx="1">
                  <c:v>1.1264495958758192E-2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35460608"/>
        <c:axId val="35462144"/>
      </c:barChart>
      <c:catAx>
        <c:axId val="354606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35462144"/>
        <c:crosses val="autoZero"/>
        <c:auto val="1"/>
        <c:lblAlgn val="ctr"/>
        <c:lblOffset val="100"/>
        <c:noMultiLvlLbl val="0"/>
      </c:catAx>
      <c:valAx>
        <c:axId val="35462144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3546060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19801588990565369"/>
          <c:y val="0.83138396762904632"/>
          <c:w val="0.80198411009434634"/>
          <c:h val="0.1456091426071741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699115044247787E-2"/>
          <c:y val="1.5547093498558581E-2"/>
          <c:w val="0.82718332505734016"/>
          <c:h val="0.8691048147670066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Sheet1!$B$2:$E$2</c:f>
              <c:numCache>
                <c:formatCode>###0%</c:formatCode>
                <c:ptCount val="4"/>
                <c:pt idx="0">
                  <c:v>0.84955158735352443</c:v>
                </c:pt>
                <c:pt idx="1">
                  <c:v>0.77168999648827863</c:v>
                </c:pt>
                <c:pt idx="2">
                  <c:v>0.70544554455445052</c:v>
                </c:pt>
                <c:pt idx="3">
                  <c:v>0.64900590754601561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Sheet1!$B$3:$E$3</c:f>
              <c:numCache>
                <c:formatCode>###0%</c:formatCode>
                <c:ptCount val="4"/>
                <c:pt idx="0">
                  <c:v>0.13464881816174132</c:v>
                </c:pt>
                <c:pt idx="1">
                  <c:v>0.19062839432570766</c:v>
                </c:pt>
                <c:pt idx="2">
                  <c:v>0.24504950495049338</c:v>
                </c:pt>
                <c:pt idx="3">
                  <c:v>0.33700664497297128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1.8018018018018018E-2"/>
                  <c:y val="2.151370422959425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2012012012012012E-2"/>
                  <c:y val="2.151370422959425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0090090090088996E-3"/>
                  <c:y val="5.4644808743169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8018018018018018E-2"/>
                  <c:y val="-5.4642657372746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Sheet1!$B$4:$E$4</c:f>
              <c:numCache>
                <c:formatCode>###0%</c:formatCode>
                <c:ptCount val="4"/>
                <c:pt idx="0" formatCode="####%">
                  <c:v>8.2157033116309255E-3</c:v>
                </c:pt>
                <c:pt idx="1">
                  <c:v>1.8100688461130079E-2</c:v>
                </c:pt>
                <c:pt idx="2">
                  <c:v>3.4653465346534469E-2</c:v>
                </c:pt>
                <c:pt idx="3" formatCode="####%">
                  <c:v>5.7295068473397943E-3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Don't know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65000"/>
                  </a:schemeClr>
                </a:gs>
                <a:gs pos="6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Express Bus</c:v>
                </c:pt>
                <c:pt idx="3">
                  <c:v>Tacoma Link</c:v>
                </c:pt>
              </c:strCache>
            </c:strRef>
          </c:cat>
          <c:val>
            <c:numRef>
              <c:f>Sheet1!$B$5:$E$5</c:f>
              <c:numCache>
                <c:formatCode>###0%</c:formatCode>
                <c:ptCount val="4"/>
                <c:pt idx="0" formatCode="####%">
                  <c:v>7.5838911731040352E-3</c:v>
                </c:pt>
                <c:pt idx="1">
                  <c:v>1.9580920724885008E-2</c:v>
                </c:pt>
                <c:pt idx="2">
                  <c:v>1.4851485148514771E-2</c:v>
                </c:pt>
                <c:pt idx="3" formatCode="####%">
                  <c:v>8.2579406336733708E-3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35624832"/>
        <c:axId val="35626368"/>
      </c:barChart>
      <c:catAx>
        <c:axId val="356248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35626368"/>
        <c:crosses val="autoZero"/>
        <c:auto val="1"/>
        <c:lblAlgn val="ctr"/>
        <c:lblOffset val="100"/>
        <c:noMultiLvlLbl val="0"/>
      </c:catAx>
      <c:valAx>
        <c:axId val="3562636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5624832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800"/>
            </a:pPr>
            <a:endParaRPr lang="en-US"/>
          </a:p>
        </c:txPr>
      </c:legendEntry>
      <c:layout>
        <c:manualLayout>
          <c:xMode val="edge"/>
          <c:yMode val="edge"/>
          <c:x val="5.3871745761509542E-2"/>
          <c:y val="0.90777268620111051"/>
          <c:w val="0.94612825423849045"/>
          <c:h val="6.9220343358719502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224188790560652E-2"/>
          <c:y val="0"/>
          <c:w val="0.96755162241888693"/>
          <c:h val="0.8884144018288034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safe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Tacoma Link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0.79478525836787695</c:v>
                </c:pt>
                <c:pt idx="1">
                  <c:v>0.76985042508187429</c:v>
                </c:pt>
                <c:pt idx="2">
                  <c:v>0.74193471117491372</c:v>
                </c:pt>
                <c:pt idx="3">
                  <c:v>0.73019801980197496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Mostly safe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Tacoma Link</c:v>
                </c:pt>
                <c:pt idx="3">
                  <c:v>Express Bus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0.18886084775754303</c:v>
                </c:pt>
                <c:pt idx="1">
                  <c:v>0.21204888645699704</c:v>
                </c:pt>
                <c:pt idx="2">
                  <c:v>0.24980734819141293</c:v>
                </c:pt>
                <c:pt idx="3">
                  <c:v>0.24752475247524586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Unsafe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Tacoma Link</c:v>
                </c:pt>
                <c:pt idx="3">
                  <c:v>Express Bus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4.9504950495049237E-3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(Don't know)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Tacoma Link</c:v>
                </c:pt>
                <c:pt idx="3">
                  <c:v>Express Bus</c:v>
                </c:pt>
              </c:strCache>
            </c:strRef>
          </c:cat>
          <c:val>
            <c:numRef>
              <c:f>Sheet1!$E$2:$E$5</c:f>
              <c:numCache>
                <c:formatCode>###0%</c:formatCode>
                <c:ptCount val="4"/>
                <c:pt idx="0">
                  <c:v>1.6353893874580836E-2</c:v>
                </c:pt>
                <c:pt idx="1">
                  <c:v>1.8100688461130079E-2</c:v>
                </c:pt>
                <c:pt idx="2" formatCode="####%">
                  <c:v>8.2579406336733708E-3</c:v>
                </c:pt>
                <c:pt idx="3">
                  <c:v>1.7326732673267235E-2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100"/>
        <c:axId val="35689984"/>
        <c:axId val="35691520"/>
      </c:barChart>
      <c:catAx>
        <c:axId val="35689984"/>
        <c:scaling>
          <c:orientation val="maxMin"/>
        </c:scaling>
        <c:delete val="0"/>
        <c:axPos val="l"/>
        <c:majorTickMark val="out"/>
        <c:minorTickMark val="none"/>
        <c:tickLblPos val="nextTo"/>
        <c:crossAx val="35691520"/>
        <c:crosses val="autoZero"/>
        <c:auto val="1"/>
        <c:lblAlgn val="ctr"/>
        <c:lblOffset val="100"/>
        <c:noMultiLvlLbl val="0"/>
      </c:catAx>
      <c:valAx>
        <c:axId val="3569152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56899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222403803298247"/>
          <c:y val="0.91756392346118021"/>
          <c:w val="0.83839176942504845"/>
          <c:h val="6.884025090084081E-2"/>
        </c:manualLayout>
      </c:layout>
      <c:overlay val="0"/>
      <c:txPr>
        <a:bodyPr/>
        <a:lstStyle/>
        <a:p>
          <a:pPr>
            <a:defRPr sz="15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P&amp;R users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774262845522688"/>
          <c:y val="0.19079427571553553"/>
          <c:w val="0.80605719893121464"/>
          <c:h val="0.7801051951839352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secure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0.40499999999999442</c:v>
                </c:pt>
                <c:pt idx="1">
                  <c:v>0.33768478136251817</c:v>
                </c:pt>
                <c:pt idx="2">
                  <c:v>0.3513484152072755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Somewhat secure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Sheet1!$C$2:$C$4</c:f>
              <c:numCache>
                <c:formatCode>###0%</c:formatCode>
                <c:ptCount val="3"/>
                <c:pt idx="0">
                  <c:v>0.5149999999999928</c:v>
                </c:pt>
                <c:pt idx="1">
                  <c:v>0.55201747612885421</c:v>
                </c:pt>
                <c:pt idx="2">
                  <c:v>0.5982202673599093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Not secure at all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Sheet1!$D$2:$D$4</c:f>
              <c:numCache>
                <c:formatCode>####%</c:formatCode>
                <c:ptCount val="3"/>
                <c:pt idx="0" formatCode="###0%">
                  <c:v>4.9999999999999378E-2</c:v>
                </c:pt>
                <c:pt idx="1">
                  <c:v>7.7875582258997766E-2</c:v>
                </c:pt>
                <c:pt idx="2" formatCode="###0%">
                  <c:v>1.0820956893434363E-2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DK</c:v>
                </c:pt>
              </c:strCache>
            </c:strRef>
          </c:tx>
          <c:spPr>
            <a:noFill/>
            <a:ln w="9525" cap="flat" cmpd="sng" algn="ctr">
              <a:noFill/>
              <a:prstDash val="solid"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Tacoma Link </c:v>
                </c:pt>
                <c:pt idx="2">
                  <c:v>Sounder</c:v>
                </c:pt>
              </c:strCache>
            </c:strRef>
          </c:cat>
          <c:val>
            <c:numRef>
              <c:f>Sheet1!$E$2:$E$4</c:f>
              <c:numCache>
                <c:formatCode>###0%</c:formatCode>
                <c:ptCount val="3"/>
                <c:pt idx="0">
                  <c:v>2.9999999999999621E-2</c:v>
                </c:pt>
                <c:pt idx="1">
                  <c:v>3.2422160249630814E-2</c:v>
                </c:pt>
                <c:pt idx="2">
                  <c:v>3.9610360539382876E-2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6205696"/>
        <c:axId val="36207232"/>
      </c:barChart>
      <c:catAx>
        <c:axId val="36205696"/>
        <c:scaling>
          <c:orientation val="maxMin"/>
        </c:scaling>
        <c:delete val="0"/>
        <c:axPos val="l"/>
        <c:numFmt formatCode="#,##0.00" sourceLinked="1"/>
        <c:majorTickMark val="none"/>
        <c:minorTickMark val="none"/>
        <c:tickLblPos val="nextTo"/>
        <c:crossAx val="36207232"/>
        <c:crosses val="autoZero"/>
        <c:auto val="1"/>
        <c:lblAlgn val="ctr"/>
        <c:lblOffset val="100"/>
        <c:noMultiLvlLbl val="0"/>
      </c:catAx>
      <c:valAx>
        <c:axId val="36207232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extTo"/>
        <c:crossAx val="36205696"/>
        <c:crosses val="autoZero"/>
        <c:crossBetween val="between"/>
      </c:valAx>
    </c:plotArea>
    <c:legend>
      <c:legendPos val="t"/>
      <c:legendEntry>
        <c:idx val="3"/>
        <c:delete val="1"/>
      </c:legendEntry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% of P&amp;R users per</a:t>
            </a:r>
            <a:r>
              <a:rPr lang="en-US" baseline="0" dirty="0" smtClean="0"/>
              <a:t> mode</a:t>
            </a:r>
            <a:endParaRPr lang="en-US" dirty="0"/>
          </a:p>
        </c:rich>
      </c:tx>
      <c:layout>
        <c:manualLayout>
          <c:xMode val="edge"/>
          <c:yMode val="edge"/>
          <c:x val="0.24396464646464652"/>
          <c:y val="1.3802350793107379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8577248866618943"/>
          <c:y val="0.10157594431130891"/>
          <c:w val="0.71422751133381057"/>
          <c:h val="0.8507929171896990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P&amp;R Users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45000"/>
                      <a:satMod val="155000"/>
                    </a:schemeClr>
                  </a:gs>
                  <a:gs pos="60000">
                    <a:schemeClr val="accent2">
                      <a:shade val="95000"/>
                      <a:satMod val="150000"/>
                    </a:schemeClr>
                  </a:gs>
                  <a:gs pos="100000">
                    <a:schemeClr val="accent2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2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Tacoma Link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0.4950495049504916</c:v>
                </c:pt>
                <c:pt idx="1">
                  <c:v>0.78306483103007873</c:v>
                </c:pt>
                <c:pt idx="2">
                  <c:v>0.56365993268183467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axId val="34525952"/>
        <c:axId val="34527488"/>
      </c:barChart>
      <c:catAx>
        <c:axId val="34525952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crossAx val="34527488"/>
        <c:crosses val="autoZero"/>
        <c:auto val="1"/>
        <c:lblAlgn val="ctr"/>
        <c:lblOffset val="100"/>
        <c:noMultiLvlLbl val="0"/>
      </c:catAx>
      <c:valAx>
        <c:axId val="34527488"/>
        <c:scaling>
          <c:orientation val="minMax"/>
          <c:max val="1"/>
          <c:min val="0"/>
        </c:scaling>
        <c:delete val="1"/>
        <c:axPos val="t"/>
        <c:numFmt formatCode="###0%" sourceLinked="1"/>
        <c:majorTickMark val="out"/>
        <c:minorTickMark val="none"/>
        <c:tickLblPos val="nextTo"/>
        <c:crossAx val="34525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00000000000004"/>
          <c:y val="1.8181818181818195E-2"/>
          <c:w val="0.66250000000000042"/>
          <c:h val="0.9636363636363635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dPt>
            <c:idx val="0"/>
            <c:bubble3D val="0"/>
            <c:explosion val="7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atMod val="150000"/>
                  </a:schemeClr>
                </a:solidFill>
                <a:prstDash val="solid"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bubble3D val="0"/>
            <c:explosion val="8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4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0"/>
              <c:layout/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Sheet1!$A$2:$A$3</c:f>
              <c:strCache>
                <c:ptCount val="2"/>
                <c:pt idx="0">
                  <c:v>P&amp;R users</c:v>
                </c:pt>
                <c:pt idx="1">
                  <c:v>Non-users</c:v>
                </c:pt>
              </c:strCache>
            </c:strRef>
          </c:cat>
          <c:val>
            <c:numRef>
              <c:f>Sheet1!$B$2:$B$3</c:f>
              <c:numCache>
                <c:formatCode>#,##0%</c:formatCode>
                <c:ptCount val="2"/>
                <c:pt idx="0">
                  <c:v>0.54</c:v>
                </c:pt>
                <c:pt idx="1">
                  <c:v>0.46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36572793265705"/>
          <c:y val="3.4669246852618005E-2"/>
          <c:w val="0.76536260670118939"/>
          <c:h val="0.959393454724409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63000"/>
                  </a:schemeClr>
                </a:gs>
                <a:gs pos="30000">
                  <a:schemeClr val="accent6">
                    <a:shade val="90000"/>
                    <a:satMod val="110000"/>
                  </a:schemeClr>
                </a:gs>
                <a:gs pos="45000">
                  <a:schemeClr val="accent6">
                    <a:shade val="100000"/>
                    <a:satMod val="118000"/>
                  </a:schemeClr>
                </a:gs>
                <a:gs pos="55000">
                  <a:schemeClr val="accent6">
                    <a:shade val="100000"/>
                    <a:satMod val="118000"/>
                  </a:schemeClr>
                </a:gs>
                <a:gs pos="73000">
                  <a:schemeClr val="accent6">
                    <a:shade val="90000"/>
                    <a:satMod val="110000"/>
                  </a:schemeClr>
                </a:gs>
                <a:gs pos="100000">
                  <a:schemeClr val="accent6">
                    <a:shade val="63000"/>
                  </a:schemeClr>
                </a:gs>
              </a:gsLst>
              <a:lin ang="95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chemeClr val="accent6">
                  <a:tint val="100000"/>
                  <a:shade val="100000"/>
                  <a:hueMod val="100000"/>
                  <a:satMod val="100000"/>
                </a:schemeClr>
              </a:contourClr>
            </a:sp3d>
          </c:spPr>
          <c:invertIfNegative val="0"/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63000"/>
                    </a:schemeClr>
                  </a:gs>
                  <a:gs pos="30000">
                    <a:schemeClr val="accent2">
                      <a:shade val="90000"/>
                      <a:satMod val="110000"/>
                    </a:schemeClr>
                  </a:gs>
                  <a:gs pos="45000">
                    <a:schemeClr val="accent2">
                      <a:shade val="100000"/>
                      <a:satMod val="118000"/>
                    </a:schemeClr>
                  </a:gs>
                  <a:gs pos="55000">
                    <a:schemeClr val="accent2">
                      <a:shade val="100000"/>
                      <a:satMod val="118000"/>
                    </a:schemeClr>
                  </a:gs>
                  <a:gs pos="73000">
                    <a:schemeClr val="accent2">
                      <a:shade val="90000"/>
                      <a:satMod val="110000"/>
                    </a:schemeClr>
                  </a:gs>
                  <a:gs pos="100000">
                    <a:schemeClr val="accent2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solidFill>
                  <a:schemeClr val="accent2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2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63000"/>
                    </a:schemeClr>
                  </a:gs>
                  <a:gs pos="30000">
                    <a:schemeClr val="accent2">
                      <a:shade val="90000"/>
                      <a:satMod val="110000"/>
                    </a:schemeClr>
                  </a:gs>
                  <a:gs pos="45000">
                    <a:schemeClr val="accent2">
                      <a:shade val="100000"/>
                      <a:satMod val="118000"/>
                    </a:schemeClr>
                  </a:gs>
                  <a:gs pos="55000">
                    <a:schemeClr val="accent2">
                      <a:shade val="100000"/>
                      <a:satMod val="118000"/>
                    </a:schemeClr>
                  </a:gs>
                  <a:gs pos="73000">
                    <a:schemeClr val="accent2">
                      <a:shade val="90000"/>
                      <a:satMod val="110000"/>
                    </a:schemeClr>
                  </a:gs>
                  <a:gs pos="100000">
                    <a:schemeClr val="accent2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solidFill>
                  <a:schemeClr val="accent2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2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5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63000"/>
                    </a:schemeClr>
                  </a:gs>
                  <a:gs pos="30000">
                    <a:schemeClr val="accent2">
                      <a:shade val="90000"/>
                      <a:satMod val="110000"/>
                    </a:schemeClr>
                  </a:gs>
                  <a:gs pos="45000">
                    <a:schemeClr val="accent2">
                      <a:shade val="100000"/>
                      <a:satMod val="118000"/>
                    </a:schemeClr>
                  </a:gs>
                  <a:gs pos="55000">
                    <a:schemeClr val="accent2">
                      <a:shade val="100000"/>
                      <a:satMod val="118000"/>
                    </a:schemeClr>
                  </a:gs>
                  <a:gs pos="73000">
                    <a:schemeClr val="accent2">
                      <a:shade val="90000"/>
                      <a:satMod val="110000"/>
                    </a:schemeClr>
                  </a:gs>
                  <a:gs pos="100000">
                    <a:schemeClr val="accent2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solidFill>
                  <a:schemeClr val="accent2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2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6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63000"/>
                    </a:schemeClr>
                  </a:gs>
                  <a:gs pos="30000">
                    <a:schemeClr val="accent2">
                      <a:shade val="90000"/>
                      <a:satMod val="110000"/>
                    </a:schemeClr>
                  </a:gs>
                  <a:gs pos="45000">
                    <a:schemeClr val="accent2">
                      <a:shade val="100000"/>
                      <a:satMod val="118000"/>
                    </a:schemeClr>
                  </a:gs>
                  <a:gs pos="55000">
                    <a:schemeClr val="accent2">
                      <a:shade val="100000"/>
                      <a:satMod val="118000"/>
                    </a:schemeClr>
                  </a:gs>
                  <a:gs pos="73000">
                    <a:schemeClr val="accent2">
                      <a:shade val="90000"/>
                      <a:satMod val="110000"/>
                    </a:schemeClr>
                  </a:gs>
                  <a:gs pos="100000">
                    <a:schemeClr val="accent2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solidFill>
                  <a:schemeClr val="accent2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2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7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63000"/>
                    </a:schemeClr>
                  </a:gs>
                  <a:gs pos="30000">
                    <a:schemeClr val="accent2">
                      <a:shade val="90000"/>
                      <a:satMod val="110000"/>
                    </a:schemeClr>
                  </a:gs>
                  <a:gs pos="45000">
                    <a:schemeClr val="accent2">
                      <a:shade val="100000"/>
                      <a:satMod val="118000"/>
                    </a:schemeClr>
                  </a:gs>
                  <a:gs pos="55000">
                    <a:schemeClr val="accent2">
                      <a:shade val="100000"/>
                      <a:satMod val="118000"/>
                    </a:schemeClr>
                  </a:gs>
                  <a:gs pos="73000">
                    <a:schemeClr val="accent2">
                      <a:shade val="90000"/>
                      <a:satMod val="110000"/>
                    </a:schemeClr>
                  </a:gs>
                  <a:gs pos="100000">
                    <a:schemeClr val="accent2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solidFill>
                  <a:schemeClr val="accent2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2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9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63000"/>
                    </a:schemeClr>
                  </a:gs>
                  <a:gs pos="30000">
                    <a:schemeClr val="accent3">
                      <a:shade val="90000"/>
                      <a:satMod val="110000"/>
                    </a:schemeClr>
                  </a:gs>
                  <a:gs pos="45000">
                    <a:schemeClr val="accent3">
                      <a:shade val="100000"/>
                      <a:satMod val="118000"/>
                    </a:schemeClr>
                  </a:gs>
                  <a:gs pos="55000">
                    <a:schemeClr val="accent3">
                      <a:shade val="100000"/>
                      <a:satMod val="118000"/>
                    </a:schemeClr>
                  </a:gs>
                  <a:gs pos="73000">
                    <a:schemeClr val="accent3">
                      <a:shade val="90000"/>
                      <a:satMod val="110000"/>
                    </a:schemeClr>
                  </a:gs>
                  <a:gs pos="100000">
                    <a:schemeClr val="accent3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solidFill>
                  <a:schemeClr val="accent3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3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10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63000"/>
                    </a:schemeClr>
                  </a:gs>
                  <a:gs pos="30000">
                    <a:schemeClr val="accent3">
                      <a:shade val="90000"/>
                      <a:satMod val="110000"/>
                    </a:schemeClr>
                  </a:gs>
                  <a:gs pos="45000">
                    <a:schemeClr val="accent3">
                      <a:shade val="100000"/>
                      <a:satMod val="118000"/>
                    </a:schemeClr>
                  </a:gs>
                  <a:gs pos="55000">
                    <a:schemeClr val="accent3">
                      <a:shade val="100000"/>
                      <a:satMod val="118000"/>
                    </a:schemeClr>
                  </a:gs>
                  <a:gs pos="73000">
                    <a:schemeClr val="accent3">
                      <a:shade val="90000"/>
                      <a:satMod val="110000"/>
                    </a:schemeClr>
                  </a:gs>
                  <a:gs pos="100000">
                    <a:schemeClr val="accent3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solidFill>
                  <a:schemeClr val="accent3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3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11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63000"/>
                    </a:schemeClr>
                  </a:gs>
                  <a:gs pos="30000">
                    <a:schemeClr val="accent3">
                      <a:shade val="90000"/>
                      <a:satMod val="110000"/>
                    </a:schemeClr>
                  </a:gs>
                  <a:gs pos="45000">
                    <a:schemeClr val="accent3">
                      <a:shade val="100000"/>
                      <a:satMod val="118000"/>
                    </a:schemeClr>
                  </a:gs>
                  <a:gs pos="55000">
                    <a:schemeClr val="accent3">
                      <a:shade val="100000"/>
                      <a:satMod val="118000"/>
                    </a:schemeClr>
                  </a:gs>
                  <a:gs pos="73000">
                    <a:schemeClr val="accent3">
                      <a:shade val="90000"/>
                      <a:satMod val="110000"/>
                    </a:schemeClr>
                  </a:gs>
                  <a:gs pos="100000">
                    <a:schemeClr val="accent3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solidFill>
                  <a:schemeClr val="accent3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3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12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63000"/>
                    </a:schemeClr>
                  </a:gs>
                  <a:gs pos="30000">
                    <a:schemeClr val="accent3">
                      <a:shade val="90000"/>
                      <a:satMod val="110000"/>
                    </a:schemeClr>
                  </a:gs>
                  <a:gs pos="45000">
                    <a:schemeClr val="accent3">
                      <a:shade val="100000"/>
                      <a:satMod val="118000"/>
                    </a:schemeClr>
                  </a:gs>
                  <a:gs pos="55000">
                    <a:schemeClr val="accent3">
                      <a:shade val="100000"/>
                      <a:satMod val="118000"/>
                    </a:schemeClr>
                  </a:gs>
                  <a:gs pos="73000">
                    <a:schemeClr val="accent3">
                      <a:shade val="90000"/>
                      <a:satMod val="110000"/>
                    </a:schemeClr>
                  </a:gs>
                  <a:gs pos="100000">
                    <a:schemeClr val="accent3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solidFill>
                  <a:schemeClr val="accent3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3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14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63000"/>
                    </a:schemeClr>
                  </a:gs>
                  <a:gs pos="30000">
                    <a:schemeClr val="accent4">
                      <a:shade val="90000"/>
                      <a:satMod val="110000"/>
                    </a:schemeClr>
                  </a:gs>
                  <a:gs pos="45000">
                    <a:schemeClr val="accent4">
                      <a:shade val="100000"/>
                      <a:satMod val="118000"/>
                    </a:schemeClr>
                  </a:gs>
                  <a:gs pos="55000">
                    <a:schemeClr val="accent4">
                      <a:shade val="100000"/>
                      <a:satMod val="118000"/>
                    </a:schemeClr>
                  </a:gs>
                  <a:gs pos="73000">
                    <a:schemeClr val="accent4">
                      <a:shade val="90000"/>
                      <a:satMod val="110000"/>
                    </a:schemeClr>
                  </a:gs>
                  <a:gs pos="100000">
                    <a:schemeClr val="accent4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noFill/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4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15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63000"/>
                    </a:schemeClr>
                  </a:gs>
                  <a:gs pos="30000">
                    <a:schemeClr val="accent4">
                      <a:shade val="90000"/>
                      <a:satMod val="110000"/>
                    </a:schemeClr>
                  </a:gs>
                  <a:gs pos="45000">
                    <a:schemeClr val="accent4">
                      <a:shade val="100000"/>
                      <a:satMod val="118000"/>
                    </a:schemeClr>
                  </a:gs>
                  <a:gs pos="55000">
                    <a:schemeClr val="accent4">
                      <a:shade val="100000"/>
                      <a:satMod val="118000"/>
                    </a:schemeClr>
                  </a:gs>
                  <a:gs pos="73000">
                    <a:schemeClr val="accent4">
                      <a:shade val="90000"/>
                      <a:satMod val="110000"/>
                    </a:schemeClr>
                  </a:gs>
                  <a:gs pos="100000">
                    <a:schemeClr val="accent4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noFill/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4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16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63000"/>
                    </a:schemeClr>
                  </a:gs>
                  <a:gs pos="30000">
                    <a:schemeClr val="accent4">
                      <a:shade val="90000"/>
                      <a:satMod val="110000"/>
                    </a:schemeClr>
                  </a:gs>
                  <a:gs pos="45000">
                    <a:schemeClr val="accent4">
                      <a:shade val="100000"/>
                      <a:satMod val="118000"/>
                    </a:schemeClr>
                  </a:gs>
                  <a:gs pos="55000">
                    <a:schemeClr val="accent4">
                      <a:shade val="100000"/>
                      <a:satMod val="118000"/>
                    </a:schemeClr>
                  </a:gs>
                  <a:gs pos="73000">
                    <a:schemeClr val="accent4">
                      <a:shade val="90000"/>
                      <a:satMod val="110000"/>
                    </a:schemeClr>
                  </a:gs>
                  <a:gs pos="100000">
                    <a:schemeClr val="accent4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noFill/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4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17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63000"/>
                    </a:schemeClr>
                  </a:gs>
                  <a:gs pos="30000">
                    <a:schemeClr val="accent4">
                      <a:shade val="90000"/>
                      <a:satMod val="110000"/>
                    </a:schemeClr>
                  </a:gs>
                  <a:gs pos="45000">
                    <a:schemeClr val="accent4">
                      <a:shade val="100000"/>
                      <a:satMod val="118000"/>
                    </a:schemeClr>
                  </a:gs>
                  <a:gs pos="55000">
                    <a:schemeClr val="accent4">
                      <a:shade val="100000"/>
                      <a:satMod val="118000"/>
                    </a:schemeClr>
                  </a:gs>
                  <a:gs pos="73000">
                    <a:schemeClr val="accent4">
                      <a:shade val="90000"/>
                      <a:satMod val="110000"/>
                    </a:schemeClr>
                  </a:gs>
                  <a:gs pos="100000">
                    <a:schemeClr val="accent4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noFill/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4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18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63000"/>
                    </a:schemeClr>
                  </a:gs>
                  <a:gs pos="30000">
                    <a:schemeClr val="accent4">
                      <a:shade val="90000"/>
                      <a:satMod val="110000"/>
                    </a:schemeClr>
                  </a:gs>
                  <a:gs pos="45000">
                    <a:schemeClr val="accent4">
                      <a:shade val="100000"/>
                      <a:satMod val="118000"/>
                    </a:schemeClr>
                  </a:gs>
                  <a:gs pos="55000">
                    <a:schemeClr val="accent4">
                      <a:shade val="100000"/>
                      <a:satMod val="118000"/>
                    </a:schemeClr>
                  </a:gs>
                  <a:gs pos="73000">
                    <a:schemeClr val="accent4">
                      <a:shade val="90000"/>
                      <a:satMod val="110000"/>
                    </a:schemeClr>
                  </a:gs>
                  <a:gs pos="100000">
                    <a:schemeClr val="accent4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noFill/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4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19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63000"/>
                    </a:schemeClr>
                  </a:gs>
                  <a:gs pos="30000">
                    <a:schemeClr val="accent4">
                      <a:shade val="90000"/>
                      <a:satMod val="110000"/>
                    </a:schemeClr>
                  </a:gs>
                  <a:gs pos="45000">
                    <a:schemeClr val="accent4">
                      <a:shade val="100000"/>
                      <a:satMod val="118000"/>
                    </a:schemeClr>
                  </a:gs>
                  <a:gs pos="55000">
                    <a:schemeClr val="accent4">
                      <a:shade val="100000"/>
                      <a:satMod val="118000"/>
                    </a:schemeClr>
                  </a:gs>
                  <a:gs pos="73000">
                    <a:schemeClr val="accent4">
                      <a:shade val="90000"/>
                      <a:satMod val="110000"/>
                    </a:schemeClr>
                  </a:gs>
                  <a:gs pos="100000">
                    <a:schemeClr val="accent4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noFill/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4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20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 w="9525" cap="flat" cmpd="sng" algn="ctr">
                <a:solidFill>
                  <a:schemeClr val="accent6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6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2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 w="9525" cap="flat" cmpd="sng" algn="ctr">
                <a:solidFill>
                  <a:schemeClr val="accent6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6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22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 w="9525" cap="flat" cmpd="sng" algn="ctr">
                <a:solidFill>
                  <a:schemeClr val="accent6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6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Lbls>
            <c:dLbl>
              <c:idx val="2"/>
              <c:delete val="1"/>
            </c:dLbl>
            <c:dLbl>
              <c:idx val="25"/>
              <c:delete val="1"/>
            </c:dLbl>
            <c:txPr>
              <a:bodyPr/>
              <a:lstStyle/>
              <a:p>
                <a:pPr>
                  <a:defRPr sz="160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Sheet1!$A$2:$A$24</c:f>
              <c:strCache>
                <c:ptCount val="23"/>
                <c:pt idx="0">
                  <c:v>Male</c:v>
                </c:pt>
                <c:pt idx="1">
                  <c:v>Female</c:v>
                </c:pt>
                <c:pt idx="2">
                  <c:v> </c:v>
                </c:pt>
                <c:pt idx="3">
                  <c:v>&lt;24</c:v>
                </c:pt>
                <c:pt idx="4">
                  <c:v>25-34</c:v>
                </c:pt>
                <c:pt idx="5">
                  <c:v>35-44</c:v>
                </c:pt>
                <c:pt idx="6">
                  <c:v>45-59</c:v>
                </c:pt>
                <c:pt idx="7">
                  <c:v>60+</c:v>
                </c:pt>
                <c:pt idx="9">
                  <c:v>M &lt;35</c:v>
                </c:pt>
                <c:pt idx="10">
                  <c:v>F &lt;35</c:v>
                </c:pt>
                <c:pt idx="11">
                  <c:v>M 35+</c:v>
                </c:pt>
                <c:pt idx="12">
                  <c:v>F 35+</c:v>
                </c:pt>
                <c:pt idx="14">
                  <c:v>White/Caucasian</c:v>
                </c:pt>
                <c:pt idx="15">
                  <c:v>Black/ Afr. American</c:v>
                </c:pt>
                <c:pt idx="16">
                  <c:v>Asian</c:v>
                </c:pt>
                <c:pt idx="17">
                  <c:v>Native Hawaiian/ Pacific Islander</c:v>
                </c:pt>
                <c:pt idx="18">
                  <c:v>American Indian/ Alaska Native</c:v>
                </c:pt>
                <c:pt idx="19">
                  <c:v>Hispanic/ Latino</c:v>
                </c:pt>
                <c:pt idx="20">
                  <c:v>Multiple races</c:v>
                </c:pt>
                <c:pt idx="21">
                  <c:v>Other</c:v>
                </c:pt>
                <c:pt idx="22">
                  <c:v>(Refused)</c:v>
                </c:pt>
              </c:strCache>
            </c:strRef>
          </c:cat>
          <c:val>
            <c:numRef>
              <c:f>Sheet1!$B$2:$B$24</c:f>
              <c:numCache>
                <c:formatCode>###0%</c:formatCode>
                <c:ptCount val="23"/>
                <c:pt idx="0">
                  <c:v>0.53933468784644223</c:v>
                </c:pt>
                <c:pt idx="1">
                  <c:v>0.46066530330388183</c:v>
                </c:pt>
                <c:pt idx="2" formatCode="General">
                  <c:v>0</c:v>
                </c:pt>
                <c:pt idx="3">
                  <c:v>0.15649912332198482</c:v>
                </c:pt>
                <c:pt idx="4">
                  <c:v>0.27459774319510499</c:v>
                </c:pt>
                <c:pt idx="5">
                  <c:v>0.19367707788260358</c:v>
                </c:pt>
                <c:pt idx="6">
                  <c:v>0.26583522830065481</c:v>
                </c:pt>
                <c:pt idx="7">
                  <c:v>0.10939081844997448</c:v>
                </c:pt>
                <c:pt idx="9" formatCode="0%">
                  <c:v>0.23</c:v>
                </c:pt>
                <c:pt idx="10" formatCode="0%">
                  <c:v>0.2</c:v>
                </c:pt>
                <c:pt idx="11" formatCode="0%">
                  <c:v>0.31</c:v>
                </c:pt>
                <c:pt idx="12" formatCode="0%">
                  <c:v>0.26</c:v>
                </c:pt>
                <c:pt idx="14">
                  <c:v>0.64244832911064575</c:v>
                </c:pt>
                <c:pt idx="15">
                  <c:v>9.9883639784077646E-2</c:v>
                </c:pt>
                <c:pt idx="16">
                  <c:v>9.2512895679243298E-2</c:v>
                </c:pt>
                <c:pt idx="17" formatCode="####%">
                  <c:v>9.8307520240501871E-3</c:v>
                </c:pt>
                <c:pt idx="18">
                  <c:v>1.3121565379776521E-2</c:v>
                </c:pt>
                <c:pt idx="19">
                  <c:v>2.8765966348563019E-2</c:v>
                </c:pt>
                <c:pt idx="20">
                  <c:v>3.8846375098861317E-2</c:v>
                </c:pt>
                <c:pt idx="21">
                  <c:v>1.0120624603623894E-2</c:v>
                </c:pt>
                <c:pt idx="22">
                  <c:v>6.4469843121481421E-2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5991552"/>
        <c:axId val="35993088"/>
      </c:barChart>
      <c:catAx>
        <c:axId val="35991552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35993088"/>
        <c:crosses val="autoZero"/>
        <c:auto val="1"/>
        <c:lblAlgn val="ctr"/>
        <c:lblOffset val="100"/>
        <c:tickLblSkip val="1"/>
        <c:noMultiLvlLbl val="0"/>
      </c:catAx>
      <c:valAx>
        <c:axId val="35993088"/>
        <c:scaling>
          <c:orientation val="minMax"/>
        </c:scaling>
        <c:delete val="1"/>
        <c:axPos val="t"/>
        <c:numFmt formatCode="###0%" sourceLinked="1"/>
        <c:majorTickMark val="out"/>
        <c:minorTickMark val="none"/>
        <c:tickLblPos val="none"/>
        <c:crossAx val="35991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5241978198671111"/>
          <c:y val="3.4669246852618005E-2"/>
          <c:w val="0.71130855264713533"/>
          <c:h val="0.959393454724409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gradFill rotWithShape="1">
              <a:gsLst>
                <a:gs pos="0">
                  <a:srgbClr val="9CBC98">
                    <a:shade val="63000"/>
                  </a:srgbClr>
                </a:gs>
                <a:gs pos="30000">
                  <a:srgbClr val="9CBC98">
                    <a:shade val="90000"/>
                    <a:satMod val="110000"/>
                  </a:srgbClr>
                </a:gs>
                <a:gs pos="45000">
                  <a:srgbClr val="9CBC98">
                    <a:shade val="100000"/>
                    <a:satMod val="118000"/>
                  </a:srgbClr>
                </a:gs>
                <a:gs pos="55000">
                  <a:srgbClr val="9CBC98">
                    <a:shade val="100000"/>
                    <a:satMod val="118000"/>
                  </a:srgbClr>
                </a:gs>
                <a:gs pos="73000">
                  <a:srgbClr val="9CBC98">
                    <a:shade val="90000"/>
                    <a:satMod val="110000"/>
                  </a:srgbClr>
                </a:gs>
                <a:gs pos="100000">
                  <a:srgbClr val="9CBC98">
                    <a:shade val="63000"/>
                  </a:srgbClr>
                </a:gs>
              </a:gsLst>
              <a:lin ang="950000" scaled="1"/>
            </a:gradFill>
            <a:ln w="9525" cap="flat" cmpd="sng" algn="ctr">
              <a:solidFill>
                <a:srgbClr val="9CBC98"/>
              </a:solidFill>
              <a:prstDash val="solid"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balanced" dir="t">
                <a:rot lat="0" lon="0" rev="0"/>
              </a:lightRig>
            </a:scene3d>
            <a:sp3d prstMaterial="matte">
              <a:bevelT w="0" h="0"/>
              <a:contourClr>
                <a:srgbClr val="9CBC98">
                  <a:tint val="100000"/>
                  <a:shade val="100000"/>
                  <a:hueMod val="100000"/>
                  <a:satMod val="100000"/>
                </a:srgbClr>
              </a:contourClr>
            </a:sp3d>
          </c:spPr>
          <c:invertIfNegative val="0"/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9FB8CD">
                      <a:shade val="63000"/>
                    </a:srgbClr>
                  </a:gs>
                  <a:gs pos="30000">
                    <a:srgbClr val="9FB8CD">
                      <a:shade val="90000"/>
                      <a:satMod val="110000"/>
                    </a:srgbClr>
                  </a:gs>
                  <a:gs pos="45000">
                    <a:srgbClr val="9FB8CD">
                      <a:shade val="100000"/>
                      <a:satMod val="118000"/>
                    </a:srgbClr>
                  </a:gs>
                  <a:gs pos="55000">
                    <a:srgbClr val="9FB8CD">
                      <a:shade val="100000"/>
                      <a:satMod val="118000"/>
                    </a:srgbClr>
                  </a:gs>
                  <a:gs pos="73000">
                    <a:srgbClr val="9FB8CD">
                      <a:shade val="90000"/>
                      <a:satMod val="110000"/>
                    </a:srgbClr>
                  </a:gs>
                  <a:gs pos="100000">
                    <a:srgbClr val="9FB8CD">
                      <a:shade val="63000"/>
                    </a:srgbClr>
                  </a:gs>
                </a:gsLst>
                <a:lin ang="950000" scaled="1"/>
              </a:gradFill>
              <a:ln w="9525" cap="flat" cmpd="sng" algn="ctr">
                <a:solidFill>
                  <a:srgbClr val="9FB8CD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rgbClr val="9FB8CD">
                    <a:tint val="100000"/>
                    <a:shade val="100000"/>
                    <a:hueMod val="100000"/>
                    <a:satMod val="100000"/>
                  </a:srgbClr>
                </a:contourClr>
              </a:sp3d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rgbClr val="9FB8CD">
                      <a:shade val="63000"/>
                    </a:srgbClr>
                  </a:gs>
                  <a:gs pos="30000">
                    <a:srgbClr val="9FB8CD">
                      <a:shade val="90000"/>
                      <a:satMod val="110000"/>
                    </a:srgbClr>
                  </a:gs>
                  <a:gs pos="45000">
                    <a:srgbClr val="9FB8CD">
                      <a:shade val="100000"/>
                      <a:satMod val="118000"/>
                    </a:srgbClr>
                  </a:gs>
                  <a:gs pos="55000">
                    <a:srgbClr val="9FB8CD">
                      <a:shade val="100000"/>
                      <a:satMod val="118000"/>
                    </a:srgbClr>
                  </a:gs>
                  <a:gs pos="73000">
                    <a:srgbClr val="9FB8CD">
                      <a:shade val="90000"/>
                      <a:satMod val="110000"/>
                    </a:srgbClr>
                  </a:gs>
                  <a:gs pos="100000">
                    <a:srgbClr val="9FB8CD">
                      <a:shade val="63000"/>
                    </a:srgbClr>
                  </a:gs>
                </a:gsLst>
                <a:lin ang="950000" scaled="1"/>
              </a:gradFill>
              <a:ln w="9525" cap="flat" cmpd="sng" algn="ctr">
                <a:solidFill>
                  <a:srgbClr val="9FB8CD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rgbClr val="9FB8CD">
                    <a:tint val="100000"/>
                    <a:shade val="100000"/>
                    <a:hueMod val="100000"/>
                    <a:satMod val="100000"/>
                  </a:srgbClr>
                </a:contourClr>
              </a:sp3d>
            </c:spPr>
          </c:dPt>
          <c:dPt>
            <c:idx val="5"/>
            <c:invertIfNegative val="0"/>
            <c:bubble3D val="0"/>
            <c:spPr>
              <a:gradFill rotWithShape="1">
                <a:gsLst>
                  <a:gs pos="0">
                    <a:srgbClr val="9FB8CD">
                      <a:shade val="63000"/>
                    </a:srgbClr>
                  </a:gs>
                  <a:gs pos="30000">
                    <a:srgbClr val="9FB8CD">
                      <a:shade val="90000"/>
                      <a:satMod val="110000"/>
                    </a:srgbClr>
                  </a:gs>
                  <a:gs pos="45000">
                    <a:srgbClr val="9FB8CD">
                      <a:shade val="100000"/>
                      <a:satMod val="118000"/>
                    </a:srgbClr>
                  </a:gs>
                  <a:gs pos="55000">
                    <a:srgbClr val="9FB8CD">
                      <a:shade val="100000"/>
                      <a:satMod val="118000"/>
                    </a:srgbClr>
                  </a:gs>
                  <a:gs pos="73000">
                    <a:srgbClr val="9FB8CD">
                      <a:shade val="90000"/>
                      <a:satMod val="110000"/>
                    </a:srgbClr>
                  </a:gs>
                  <a:gs pos="100000">
                    <a:srgbClr val="9FB8CD">
                      <a:shade val="63000"/>
                    </a:srgbClr>
                  </a:gs>
                </a:gsLst>
                <a:lin ang="950000" scaled="1"/>
              </a:gradFill>
              <a:ln w="9525" cap="flat" cmpd="sng" algn="ctr">
                <a:solidFill>
                  <a:srgbClr val="9FB8CD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rgbClr val="9FB8CD">
                    <a:tint val="100000"/>
                    <a:shade val="100000"/>
                    <a:hueMod val="100000"/>
                    <a:satMod val="100000"/>
                  </a:srgbClr>
                </a:contourClr>
              </a:sp3d>
            </c:spPr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63000"/>
                    </a:srgbClr>
                  </a:gs>
                  <a:gs pos="30000">
                    <a:srgbClr val="FBE39D">
                      <a:shade val="90000"/>
                      <a:satMod val="110000"/>
                    </a:srgbClr>
                  </a:gs>
                  <a:gs pos="45000">
                    <a:srgbClr val="FBE39D">
                      <a:shade val="100000"/>
                      <a:satMod val="118000"/>
                    </a:srgbClr>
                  </a:gs>
                  <a:gs pos="55000">
                    <a:srgbClr val="FBE39D">
                      <a:shade val="100000"/>
                      <a:satMod val="118000"/>
                    </a:srgbClr>
                  </a:gs>
                  <a:gs pos="73000">
                    <a:srgbClr val="FBE39D">
                      <a:shade val="90000"/>
                      <a:satMod val="110000"/>
                    </a:srgbClr>
                  </a:gs>
                  <a:gs pos="100000">
                    <a:srgbClr val="FBE39D">
                      <a:shade val="63000"/>
                    </a:srgbClr>
                  </a:gs>
                </a:gsLst>
                <a:lin ang="950000" scaled="1"/>
              </a:gradFill>
              <a:ln w="9525" cap="flat" cmpd="sng" algn="ctr">
                <a:solidFill>
                  <a:srgbClr val="FBE39D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rgbClr val="FBE39D">
                    <a:tint val="100000"/>
                    <a:shade val="100000"/>
                    <a:hueMod val="100000"/>
                    <a:satMod val="100000"/>
                  </a:srgbClr>
                </a:contourClr>
              </a:sp3d>
            </c:spPr>
          </c:dPt>
          <c:dPt>
            <c:idx val="8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63000"/>
                    </a:srgbClr>
                  </a:gs>
                  <a:gs pos="30000">
                    <a:srgbClr val="FBE39D">
                      <a:shade val="90000"/>
                      <a:satMod val="110000"/>
                    </a:srgbClr>
                  </a:gs>
                  <a:gs pos="45000">
                    <a:srgbClr val="FBE39D">
                      <a:shade val="100000"/>
                      <a:satMod val="118000"/>
                    </a:srgbClr>
                  </a:gs>
                  <a:gs pos="55000">
                    <a:srgbClr val="FBE39D">
                      <a:shade val="100000"/>
                      <a:satMod val="118000"/>
                    </a:srgbClr>
                  </a:gs>
                  <a:gs pos="73000">
                    <a:srgbClr val="FBE39D">
                      <a:shade val="90000"/>
                      <a:satMod val="110000"/>
                    </a:srgbClr>
                  </a:gs>
                  <a:gs pos="100000">
                    <a:srgbClr val="FBE39D">
                      <a:shade val="63000"/>
                    </a:srgbClr>
                  </a:gs>
                </a:gsLst>
                <a:lin ang="950000" scaled="1"/>
              </a:gradFill>
              <a:ln w="9525" cap="flat" cmpd="sng" algn="ctr">
                <a:solidFill>
                  <a:srgbClr val="FBE39D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rgbClr val="FBE39D">
                    <a:tint val="100000"/>
                    <a:shade val="100000"/>
                    <a:hueMod val="100000"/>
                    <a:satMod val="100000"/>
                  </a:srgbClr>
                </a:contourClr>
              </a:sp3d>
            </c:spPr>
          </c:dPt>
          <c:dPt>
            <c:idx val="9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63000"/>
                    </a:srgbClr>
                  </a:gs>
                  <a:gs pos="30000">
                    <a:srgbClr val="FBE39D">
                      <a:shade val="90000"/>
                      <a:satMod val="110000"/>
                    </a:srgbClr>
                  </a:gs>
                  <a:gs pos="45000">
                    <a:srgbClr val="FBE39D">
                      <a:shade val="100000"/>
                      <a:satMod val="118000"/>
                    </a:srgbClr>
                  </a:gs>
                  <a:gs pos="55000">
                    <a:srgbClr val="FBE39D">
                      <a:shade val="100000"/>
                      <a:satMod val="118000"/>
                    </a:srgbClr>
                  </a:gs>
                  <a:gs pos="73000">
                    <a:srgbClr val="FBE39D">
                      <a:shade val="90000"/>
                      <a:satMod val="110000"/>
                    </a:srgbClr>
                  </a:gs>
                  <a:gs pos="100000">
                    <a:srgbClr val="FBE39D">
                      <a:shade val="63000"/>
                    </a:srgbClr>
                  </a:gs>
                </a:gsLst>
                <a:lin ang="950000" scaled="1"/>
              </a:gradFill>
              <a:ln w="9525" cap="flat" cmpd="sng" algn="ctr">
                <a:solidFill>
                  <a:srgbClr val="FBE39D"/>
                </a:solidFill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rgbClr val="FBE39D">
                    <a:tint val="100000"/>
                    <a:shade val="100000"/>
                    <a:hueMod val="100000"/>
                    <a:satMod val="100000"/>
                  </a:srgbClr>
                </a:contourClr>
              </a:sp3d>
            </c:spPr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  <c:spPr>
              <a:gradFill rotWithShape="1">
                <a:gsLst>
                  <a:gs pos="0">
                    <a:srgbClr val="B19273">
                      <a:shade val="63000"/>
                    </a:srgbClr>
                  </a:gs>
                  <a:gs pos="30000">
                    <a:srgbClr val="B19273">
                      <a:shade val="90000"/>
                      <a:satMod val="110000"/>
                    </a:srgbClr>
                  </a:gs>
                  <a:gs pos="45000">
                    <a:srgbClr val="B19273">
                      <a:shade val="100000"/>
                      <a:satMod val="118000"/>
                    </a:srgbClr>
                  </a:gs>
                  <a:gs pos="55000">
                    <a:srgbClr val="B19273">
                      <a:shade val="100000"/>
                      <a:satMod val="118000"/>
                    </a:srgbClr>
                  </a:gs>
                  <a:gs pos="73000">
                    <a:srgbClr val="B19273">
                      <a:shade val="90000"/>
                      <a:satMod val="110000"/>
                    </a:srgbClr>
                  </a:gs>
                  <a:gs pos="100000">
                    <a:srgbClr val="B19273">
                      <a:shade val="63000"/>
                    </a:srgbClr>
                  </a:gs>
                </a:gsLst>
                <a:lin ang="950000" scaled="1"/>
              </a:gradFill>
              <a:ln w="9525" cap="flat" cmpd="sng" algn="ctr">
                <a:noFill/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rgbClr val="B19273">
                    <a:tint val="100000"/>
                    <a:shade val="100000"/>
                    <a:hueMod val="100000"/>
                    <a:satMod val="100000"/>
                  </a:srgbClr>
                </a:contourClr>
              </a:sp3d>
            </c:spPr>
          </c:dPt>
          <c:dPt>
            <c:idx val="12"/>
            <c:invertIfNegative val="0"/>
            <c:bubble3D val="0"/>
            <c:spPr>
              <a:gradFill rotWithShape="1">
                <a:gsLst>
                  <a:gs pos="0">
                    <a:srgbClr val="B19273">
                      <a:shade val="63000"/>
                    </a:srgbClr>
                  </a:gs>
                  <a:gs pos="30000">
                    <a:srgbClr val="B19273">
                      <a:shade val="90000"/>
                      <a:satMod val="110000"/>
                    </a:srgbClr>
                  </a:gs>
                  <a:gs pos="45000">
                    <a:srgbClr val="B19273">
                      <a:shade val="100000"/>
                      <a:satMod val="118000"/>
                    </a:srgbClr>
                  </a:gs>
                  <a:gs pos="55000">
                    <a:srgbClr val="B19273">
                      <a:shade val="100000"/>
                      <a:satMod val="118000"/>
                    </a:srgbClr>
                  </a:gs>
                  <a:gs pos="73000">
                    <a:srgbClr val="B19273">
                      <a:shade val="90000"/>
                      <a:satMod val="110000"/>
                    </a:srgbClr>
                  </a:gs>
                  <a:gs pos="100000">
                    <a:srgbClr val="B19273">
                      <a:shade val="63000"/>
                    </a:srgbClr>
                  </a:gs>
                </a:gsLst>
                <a:lin ang="950000" scaled="1"/>
              </a:gradFill>
              <a:ln w="9525" cap="flat" cmpd="sng" algn="ctr">
                <a:noFill/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rgbClr val="B19273">
                    <a:tint val="100000"/>
                    <a:shade val="100000"/>
                    <a:hueMod val="100000"/>
                    <a:satMod val="100000"/>
                  </a:srgbClr>
                </a:contourClr>
              </a:sp3d>
            </c:spPr>
          </c:dPt>
          <c:dLbls>
            <c:dLbl>
              <c:idx val="2"/>
              <c:delete val="1"/>
            </c:dLbl>
            <c:dLbl>
              <c:idx val="25"/>
              <c:delete val="1"/>
            </c:dLbl>
            <c:txPr>
              <a:bodyPr/>
              <a:lstStyle/>
              <a:p>
                <a:pPr>
                  <a:defRPr sz="1600">
                    <a:solidFill>
                      <a:schemeClr val="tx2"/>
                    </a:solidFill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Choice</c:v>
                </c:pt>
                <c:pt idx="1">
                  <c:v>Non-choice</c:v>
                </c:pt>
                <c:pt idx="3">
                  <c:v>Rarely (0-1 days/wk)</c:v>
                </c:pt>
                <c:pt idx="4">
                  <c:v>Some (2-4 days/wk)</c:v>
                </c:pt>
                <c:pt idx="5">
                  <c:v>Daily (5+ days/wk)</c:v>
                </c:pt>
                <c:pt idx="7">
                  <c:v>New rider (&lt;1 yr)</c:v>
                </c:pt>
                <c:pt idx="8">
                  <c:v>1-3 yrs</c:v>
                </c:pt>
                <c:pt idx="9">
                  <c:v>4+ yrs</c:v>
                </c:pt>
              </c:strCache>
            </c:strRef>
          </c:cat>
          <c:val>
            <c:numRef>
              <c:f>Sheet1!$B$2:$B$11</c:f>
              <c:numCache>
                <c:formatCode>#,##0%</c:formatCode>
                <c:ptCount val="10"/>
                <c:pt idx="0" formatCode="0%">
                  <c:v>0.71</c:v>
                </c:pt>
                <c:pt idx="1">
                  <c:v>0.28999999999999998</c:v>
                </c:pt>
                <c:pt idx="3" formatCode="0%">
                  <c:v>0.24310669732149856</c:v>
                </c:pt>
                <c:pt idx="4" formatCode="0%">
                  <c:v>0.24746784671229427</c:v>
                </c:pt>
                <c:pt idx="5" formatCode="0%">
                  <c:v>0.50942544711652871</c:v>
                </c:pt>
                <c:pt idx="7">
                  <c:v>0.25994011233480557</c:v>
                </c:pt>
                <c:pt idx="8">
                  <c:v>0.45010628581467793</c:v>
                </c:pt>
                <c:pt idx="9">
                  <c:v>0.285544457821088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6054912"/>
        <c:axId val="36056448"/>
      </c:barChart>
      <c:catAx>
        <c:axId val="36054912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36056448"/>
        <c:crosses val="autoZero"/>
        <c:auto val="1"/>
        <c:lblAlgn val="ctr"/>
        <c:lblOffset val="100"/>
        <c:tickLblSkip val="1"/>
        <c:noMultiLvlLbl val="0"/>
      </c:catAx>
      <c:valAx>
        <c:axId val="36056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6054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224188790560673E-2"/>
          <c:y val="3.1987651133772214E-2"/>
          <c:w val="0.82625464269796467"/>
          <c:h val="0.8198522008519422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Choice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Express Bus</c:v>
                </c:pt>
                <c:pt idx="2">
                  <c:v>Tacoma Link</c:v>
                </c:pt>
                <c:pt idx="3">
                  <c:v>Central Link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0.83898237813362797</c:v>
                </c:pt>
                <c:pt idx="1">
                  <c:v>0.72029702970296527</c:v>
                </c:pt>
                <c:pt idx="2">
                  <c:v>0.66841123385484869</c:v>
                </c:pt>
                <c:pt idx="3">
                  <c:v>0.66107734366705684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Non-Choice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Express Bus</c:v>
                </c:pt>
                <c:pt idx="2">
                  <c:v>Tacoma Link</c:v>
                </c:pt>
                <c:pt idx="3">
                  <c:v>Central Link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0.16101762186637289</c:v>
                </c:pt>
                <c:pt idx="1">
                  <c:v>0.27970297029702779</c:v>
                </c:pt>
                <c:pt idx="2">
                  <c:v>0.33158876614515159</c:v>
                </c:pt>
                <c:pt idx="3">
                  <c:v>0.33892265633294272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6520320"/>
        <c:axId val="36521856"/>
      </c:barChart>
      <c:catAx>
        <c:axId val="36520320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crossAx val="36521856"/>
        <c:crosses val="autoZero"/>
        <c:auto val="1"/>
        <c:lblAlgn val="ctr"/>
        <c:lblOffset val="100"/>
        <c:noMultiLvlLbl val="0"/>
      </c:catAx>
      <c:valAx>
        <c:axId val="3652185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65203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1131233595800528E-2"/>
          <c:y val="0.86389163219005005"/>
          <c:w val="0.96359744094488264"/>
          <c:h val="0.12251256728502159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224188790560673E-2"/>
          <c:y val="3.1987651133772214E-2"/>
          <c:w val="0.82625464269796467"/>
          <c:h val="0.8198522008519422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Choice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Express Bus</c:v>
                </c:pt>
                <c:pt idx="2">
                  <c:v>Tacoma Link</c:v>
                </c:pt>
                <c:pt idx="3">
                  <c:v>Central Link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0.83898237813362797</c:v>
                </c:pt>
                <c:pt idx="1">
                  <c:v>0.72029702970296527</c:v>
                </c:pt>
                <c:pt idx="2">
                  <c:v>0.66841123385484869</c:v>
                </c:pt>
                <c:pt idx="3">
                  <c:v>0.66107734366705684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Non-Choice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Express Bus</c:v>
                </c:pt>
                <c:pt idx="2">
                  <c:v>Tacoma Link</c:v>
                </c:pt>
                <c:pt idx="3">
                  <c:v>Central Link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0.16101762186637289</c:v>
                </c:pt>
                <c:pt idx="1">
                  <c:v>0.27970297029702779</c:v>
                </c:pt>
                <c:pt idx="2">
                  <c:v>0.33158876614515159</c:v>
                </c:pt>
                <c:pt idx="3">
                  <c:v>0.33892265633294272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6629120"/>
        <c:axId val="36897152"/>
      </c:barChart>
      <c:catAx>
        <c:axId val="36629120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crossAx val="36897152"/>
        <c:crosses val="autoZero"/>
        <c:auto val="1"/>
        <c:lblAlgn val="ctr"/>
        <c:lblOffset val="100"/>
        <c:noMultiLvlLbl val="0"/>
      </c:catAx>
      <c:valAx>
        <c:axId val="3689715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66291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1131233595800528E-2"/>
          <c:y val="0.86389163219005005"/>
          <c:w val="0.96359744094488264"/>
          <c:h val="0.12251256728502159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752947000046046"/>
          <c:y val="0.1014171004048223"/>
          <c:w val="0.76247052999953957"/>
          <c:h val="0.7995224431691800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sz="18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Central Link</c:v>
                </c:pt>
                <c:pt idx="1">
                  <c:v>2010 Central Link</c:v>
                </c:pt>
                <c:pt idx="3">
                  <c:v>2011 Central Link</c:v>
                </c:pt>
                <c:pt idx="4">
                  <c:v>2010 Central Link</c:v>
                </c:pt>
              </c:strCache>
            </c:strRef>
          </c:cat>
          <c:val>
            <c:numRef>
              <c:f>Sheet1!$B$2:$B$6</c:f>
              <c:numCache>
                <c:formatCode>#,##0%</c:formatCode>
                <c:ptCount val="5"/>
                <c:pt idx="0">
                  <c:v>0.65847621828219571</c:v>
                </c:pt>
                <c:pt idx="1">
                  <c:v>0.74741957539483961</c:v>
                </c:pt>
                <c:pt idx="3">
                  <c:v>0.66198641044696915</c:v>
                </c:pt>
                <c:pt idx="4">
                  <c:v>0.75491841050344277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Central Link</c:v>
                </c:pt>
                <c:pt idx="1">
                  <c:v>2010 Central Link</c:v>
                </c:pt>
                <c:pt idx="3">
                  <c:v>2011 Central Link</c:v>
                </c:pt>
                <c:pt idx="4">
                  <c:v>2010 Central Link</c:v>
                </c:pt>
              </c:strCache>
            </c:strRef>
          </c:cat>
          <c:val>
            <c:numRef>
              <c:f>Sheet1!$C$2:$C$6</c:f>
              <c:numCache>
                <c:formatCode>#,##0%</c:formatCode>
                <c:ptCount val="5"/>
                <c:pt idx="0">
                  <c:v>0.23845980301681435</c:v>
                </c:pt>
                <c:pt idx="1">
                  <c:v>0.20878376168940366</c:v>
                </c:pt>
                <c:pt idx="3">
                  <c:v>0.198748233929781</c:v>
                </c:pt>
                <c:pt idx="4">
                  <c:v>0.20107491049205262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Central Link</c:v>
                </c:pt>
                <c:pt idx="1">
                  <c:v>2010 Central Link</c:v>
                </c:pt>
                <c:pt idx="3">
                  <c:v>2011 Central Link</c:v>
                </c:pt>
                <c:pt idx="4">
                  <c:v>2010 Central Link</c:v>
                </c:pt>
              </c:strCache>
            </c:strRef>
          </c:cat>
          <c:val>
            <c:numRef>
              <c:f>Sheet1!$D$2:$D$6</c:f>
              <c:numCache>
                <c:formatCode>#,##0%</c:formatCode>
                <c:ptCount val="5"/>
                <c:pt idx="0">
                  <c:v>0.10306397870098867</c:v>
                </c:pt>
                <c:pt idx="1">
                  <c:v>4.3796662915755985E-2</c:v>
                </c:pt>
                <c:pt idx="3">
                  <c:v>0.13926535562324882</c:v>
                </c:pt>
                <c:pt idx="4">
                  <c:v>4.4006679004503814E-2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</c:sp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Central Link</c:v>
                </c:pt>
                <c:pt idx="1">
                  <c:v>2010 Central Link</c:v>
                </c:pt>
                <c:pt idx="3">
                  <c:v>2011 Central Link</c:v>
                </c:pt>
                <c:pt idx="4">
                  <c:v>2010 Central Link</c:v>
                </c:pt>
              </c:strCache>
            </c:strRef>
          </c:cat>
          <c:val>
            <c:numRef>
              <c:f>Sheet1!$E$2:$E$6</c:f>
              <c:numCache>
                <c:formatCode>0.0</c:formatCode>
                <c:ptCount val="5"/>
                <c:pt idx="0">
                  <c:v>3.5769346900097481</c:v>
                </c:pt>
                <c:pt idx="1">
                  <c:v>3.7024964935526743</c:v>
                </c:pt>
                <c:pt idx="3">
                  <c:v>3.6166825787153725</c:v>
                </c:pt>
                <c:pt idx="4">
                  <c:v>3.7149834481154942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overlap val="100"/>
        <c:axId val="4515712"/>
        <c:axId val="4517248"/>
      </c:barChart>
      <c:catAx>
        <c:axId val="4515712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spPr>
          <a:ln>
            <a:noFill/>
          </a:ln>
        </c:spPr>
        <c:crossAx val="4517248"/>
        <c:crosses val="autoZero"/>
        <c:auto val="1"/>
        <c:lblAlgn val="ctr"/>
        <c:lblOffset val="100"/>
        <c:noMultiLvlLbl val="0"/>
      </c:catAx>
      <c:valAx>
        <c:axId val="4517248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extTo"/>
        <c:crossAx val="4515712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8379414744209605"/>
          <c:y val="0.91756392346118021"/>
          <c:w val="0.72690680112354378"/>
          <c:h val="7.84045108768184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9530257315967"/>
          <c:y val="6.5986657917760275E-2"/>
          <c:w val="0.85115890303431696"/>
          <c:h val="0.803457786526684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C. Link</c:v>
                </c:pt>
                <c:pt idx="2">
                  <c:v>Sounder</c:v>
                </c:pt>
                <c:pt idx="4">
                  <c:v>All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0.71437483801903701</c:v>
                </c:pt>
                <c:pt idx="1">
                  <c:v>0.84959292740422965</c:v>
                </c:pt>
                <c:pt idx="2">
                  <c:v>0.92329685004921369</c:v>
                </c:pt>
                <c:pt idx="4">
                  <c:v>0.7787584303457008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axId val="36951552"/>
        <c:axId val="36958592"/>
      </c:barChart>
      <c:catAx>
        <c:axId val="36951552"/>
        <c:scaling>
          <c:orientation val="minMax"/>
        </c:scaling>
        <c:delete val="0"/>
        <c:axPos val="l"/>
        <c:majorTickMark val="none"/>
        <c:minorTickMark val="none"/>
        <c:tickLblPos val="nextTo"/>
        <c:crossAx val="36958592"/>
        <c:crosses val="autoZero"/>
        <c:auto val="1"/>
        <c:lblAlgn val="ctr"/>
        <c:lblOffset val="100"/>
        <c:noMultiLvlLbl val="0"/>
      </c:catAx>
      <c:valAx>
        <c:axId val="3695859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369515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2113498663134391"/>
          <c:y val="0.8833333333333333"/>
          <c:w val="0.11100105477469521"/>
          <c:h val="9.7227909011373598E-2"/>
        </c:manualLayout>
      </c:layout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384212482289271"/>
          <c:y val="0.14007854217399784"/>
          <c:w val="0.70826597449655071"/>
          <c:h val="0.82688627040711649"/>
        </c:manualLayout>
      </c:layout>
      <c:barChart>
        <c:barDir val="bar"/>
        <c:grouping val="stack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Definitely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</c:v>
                </c:pt>
                <c:pt idx="4">
                  <c:v>2011</c:v>
                </c:pt>
                <c:pt idx="5">
                  <c:v>2010</c:v>
                </c:pt>
                <c:pt idx="6">
                  <c:v>Express Bus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1">
                  <c:v>0.86975219583778385</c:v>
                </c:pt>
                <c:pt idx="2" formatCode="#,##0%">
                  <c:v>0.9</c:v>
                </c:pt>
                <c:pt idx="4">
                  <c:v>0.88516742627235789</c:v>
                </c:pt>
                <c:pt idx="5" formatCode="#,##0%">
                  <c:v>0.89</c:v>
                </c:pt>
                <c:pt idx="7">
                  <c:v>0.79882620972003016</c:v>
                </c:pt>
                <c:pt idx="8" formatCode="#,##0%">
                  <c:v>0.74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Probably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</c:v>
                </c:pt>
                <c:pt idx="4">
                  <c:v>2011</c:v>
                </c:pt>
                <c:pt idx="5">
                  <c:v>2010</c:v>
                </c:pt>
                <c:pt idx="6">
                  <c:v>Express Bus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Sheet1!$C$2:$C$10</c:f>
              <c:numCache>
                <c:formatCode>0%</c:formatCode>
                <c:ptCount val="9"/>
                <c:pt idx="1">
                  <c:v>0.13024780416221629</c:v>
                </c:pt>
                <c:pt idx="2" formatCode="#,##0%">
                  <c:v>0.1</c:v>
                </c:pt>
                <c:pt idx="4">
                  <c:v>0.11483257372764231</c:v>
                </c:pt>
                <c:pt idx="5" formatCode="#,##0%">
                  <c:v>0.11</c:v>
                </c:pt>
                <c:pt idx="7">
                  <c:v>0.17387721097267367</c:v>
                </c:pt>
                <c:pt idx="8" formatCode="#,##0%">
                  <c:v>0.24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 algn="just"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</c:v>
                </c:pt>
                <c:pt idx="4">
                  <c:v>2011</c:v>
                </c:pt>
                <c:pt idx="5">
                  <c:v>2010</c:v>
                </c:pt>
                <c:pt idx="6">
                  <c:v>Express Bus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Sheet1!$D$2:$D$10</c:f>
              <c:numCache>
                <c:formatCode>#,##0%</c:formatCode>
                <c:ptCount val="9"/>
                <c:pt idx="1">
                  <c:v>1.0000000000000002</c:v>
                </c:pt>
                <c:pt idx="2">
                  <c:v>1</c:v>
                </c:pt>
                <c:pt idx="4">
                  <c:v>1.0000000000000002</c:v>
                </c:pt>
                <c:pt idx="5">
                  <c:v>1</c:v>
                </c:pt>
                <c:pt idx="7">
                  <c:v>0.97270342069270388</c:v>
                </c:pt>
                <c:pt idx="8">
                  <c:v>0.98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6713600"/>
        <c:axId val="36715136"/>
      </c:barChart>
      <c:catAx>
        <c:axId val="36713600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6715136"/>
        <c:crosses val="autoZero"/>
        <c:auto val="1"/>
        <c:lblAlgn val="ctr"/>
        <c:lblOffset val="100"/>
        <c:tickLblSkip val="1"/>
        <c:noMultiLvlLbl val="0"/>
      </c:catAx>
      <c:valAx>
        <c:axId val="36715136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36713600"/>
        <c:crosses val="autoZero"/>
        <c:crossBetween val="between"/>
      </c:valAx>
    </c:plotArea>
    <c:legend>
      <c:legendPos val="t"/>
      <c:legendEntry>
        <c:idx val="2"/>
        <c:delete val="1"/>
      </c:legendEntry>
      <c:layout>
        <c:manualLayout>
          <c:xMode val="edge"/>
          <c:yMode val="edge"/>
          <c:x val="0.25670324948319512"/>
          <c:y val="3.5457483873804825E-2"/>
          <c:w val="0.49691798480942095"/>
          <c:h val="7.709778589190417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69168234501662"/>
          <c:y val="0.14007854217399784"/>
          <c:w val="0.69941641697442691"/>
          <c:h val="0.82688627040711649"/>
        </c:manualLayout>
      </c:layout>
      <c:barChart>
        <c:barDir val="bar"/>
        <c:grouping val="stack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Definitely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0" i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 </c:v>
                </c:pt>
                <c:pt idx="4">
                  <c:v>2011</c:v>
                </c:pt>
                <c:pt idx="5">
                  <c:v>2010</c:v>
                </c:pt>
                <c:pt idx="6">
                  <c:v>Express Bus 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1">
                  <c:v>0.86516176737465234</c:v>
                </c:pt>
                <c:pt idx="2" formatCode="#,##0%">
                  <c:v>0.9</c:v>
                </c:pt>
                <c:pt idx="4">
                  <c:v>0.88980137762264133</c:v>
                </c:pt>
                <c:pt idx="5" formatCode="#,##0%">
                  <c:v>0.88</c:v>
                </c:pt>
                <c:pt idx="7">
                  <c:v>0.74140555917542439</c:v>
                </c:pt>
                <c:pt idx="8" formatCode="#,##0%">
                  <c:v>0.8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Probably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 </c:v>
                </c:pt>
                <c:pt idx="4">
                  <c:v>2011</c:v>
                </c:pt>
                <c:pt idx="5">
                  <c:v>2010</c:v>
                </c:pt>
                <c:pt idx="6">
                  <c:v>Express Bus 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Sheet1!$C$2:$C$10</c:f>
              <c:numCache>
                <c:formatCode>0%</c:formatCode>
                <c:ptCount val="9"/>
                <c:pt idx="1">
                  <c:v>0.13483823262534764</c:v>
                </c:pt>
                <c:pt idx="2" formatCode="#,##0%">
                  <c:v>0.09</c:v>
                </c:pt>
                <c:pt idx="4">
                  <c:v>0.11019862237735868</c:v>
                </c:pt>
                <c:pt idx="5" formatCode="#,##0%">
                  <c:v>0.1</c:v>
                </c:pt>
                <c:pt idx="7">
                  <c:v>0.2388832730712761</c:v>
                </c:pt>
                <c:pt idx="8" formatCode="#,##0%">
                  <c:v>0.18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 </c:v>
                </c:pt>
                <c:pt idx="4">
                  <c:v>2011</c:v>
                </c:pt>
                <c:pt idx="5">
                  <c:v>2010</c:v>
                </c:pt>
                <c:pt idx="6">
                  <c:v>Express Bus 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Sheet1!$D$2:$D$10</c:f>
              <c:numCache>
                <c:formatCode>#,##0%</c:formatCode>
                <c:ptCount val="9"/>
                <c:pt idx="1">
                  <c:v>1</c:v>
                </c:pt>
                <c:pt idx="2">
                  <c:v>0.99</c:v>
                </c:pt>
                <c:pt idx="4">
                  <c:v>1</c:v>
                </c:pt>
                <c:pt idx="5">
                  <c:v>0.98</c:v>
                </c:pt>
                <c:pt idx="7">
                  <c:v>0.98028883224670049</c:v>
                </c:pt>
                <c:pt idx="8">
                  <c:v>0.98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6852480"/>
        <c:axId val="36854016"/>
      </c:barChart>
      <c:catAx>
        <c:axId val="36852480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6854016"/>
        <c:crosses val="autoZero"/>
        <c:auto val="1"/>
        <c:lblAlgn val="ctr"/>
        <c:lblOffset val="100"/>
        <c:tickLblSkip val="1"/>
        <c:noMultiLvlLbl val="0"/>
      </c:catAx>
      <c:valAx>
        <c:axId val="36854016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36852480"/>
        <c:crosses val="autoZero"/>
        <c:crossBetween val="between"/>
      </c:valAx>
    </c:plotArea>
    <c:legend>
      <c:legendPos val="t"/>
      <c:legendEntry>
        <c:idx val="2"/>
        <c:delete val="1"/>
      </c:legendEntry>
      <c:layout>
        <c:manualLayout>
          <c:xMode val="edge"/>
          <c:yMode val="edge"/>
          <c:x val="0.24785369196107124"/>
          <c:y val="3.5457483873804825E-2"/>
          <c:w val="0.49691798480942095"/>
          <c:h val="7.709778589190417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Major role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C. Link</c:v>
                </c:pt>
                <c:pt idx="2">
                  <c:v>Sounder</c:v>
                </c:pt>
                <c:pt idx="4">
                  <c:v>All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0.15541331230144095</c:v>
                </c:pt>
                <c:pt idx="1">
                  <c:v>0.16823420211988008</c:v>
                </c:pt>
                <c:pt idx="2">
                  <c:v>0.21522573399733425</c:v>
                </c:pt>
                <c:pt idx="4">
                  <c:v>0.16668852563996808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Minor role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C. Link</c:v>
                </c:pt>
                <c:pt idx="2">
                  <c:v>Sounder</c:v>
                </c:pt>
                <c:pt idx="4">
                  <c:v>All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0.59828641932434745</c:v>
                </c:pt>
                <c:pt idx="1">
                  <c:v>0.49527253363973922</c:v>
                </c:pt>
                <c:pt idx="2">
                  <c:v>0.52493829140071346</c:v>
                </c:pt>
                <c:pt idx="4">
                  <c:v>0.55999916198689159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 role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C. Link</c:v>
                </c:pt>
                <c:pt idx="2">
                  <c:v>Sounder</c:v>
                </c:pt>
                <c:pt idx="4">
                  <c:v>All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8.1528809768178778E-2</c:v>
                </c:pt>
                <c:pt idx="1">
                  <c:v>0.12241499167001393</c:v>
                </c:pt>
                <c:pt idx="2">
                  <c:v>0.10561694408814792</c:v>
                </c:pt>
                <c:pt idx="4">
                  <c:v>9.6079740146518308E-2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(Not sure/ DK/ Refused)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C. Link</c:v>
                </c:pt>
                <c:pt idx="2">
                  <c:v>Sounder</c:v>
                </c:pt>
                <c:pt idx="4">
                  <c:v>All</c:v>
                </c:pt>
              </c:strCache>
            </c:strRef>
          </c:cat>
          <c:val>
            <c:numRef>
              <c:f>Sheet1!$E$2:$E$6</c:f>
              <c:numCache>
                <c:formatCode>0%</c:formatCode>
                <c:ptCount val="5"/>
                <c:pt idx="0">
                  <c:v>0.1647714586060316</c:v>
                </c:pt>
                <c:pt idx="1">
                  <c:v>0.21407827257036668</c:v>
                </c:pt>
                <c:pt idx="2">
                  <c:v>0.15421903051380409</c:v>
                </c:pt>
                <c:pt idx="4">
                  <c:v>0.17723257222662256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8018432"/>
        <c:axId val="38020224"/>
      </c:barChart>
      <c:catAx>
        <c:axId val="38018432"/>
        <c:scaling>
          <c:orientation val="minMax"/>
        </c:scaling>
        <c:delete val="0"/>
        <c:axPos val="l"/>
        <c:majorTickMark val="none"/>
        <c:minorTickMark val="none"/>
        <c:tickLblPos val="nextTo"/>
        <c:crossAx val="38020224"/>
        <c:crosses val="autoZero"/>
        <c:auto val="1"/>
        <c:lblAlgn val="ctr"/>
        <c:lblOffset val="100"/>
        <c:noMultiLvlLbl val="0"/>
      </c:catAx>
      <c:valAx>
        <c:axId val="3802022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3801843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986913434886064"/>
          <c:y val="6.5986657917760275E-2"/>
          <c:w val="0.57078507125861599"/>
          <c:h val="0.917346675415573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Yes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63000"/>
                    </a:schemeClr>
                  </a:gs>
                  <a:gs pos="30000">
                    <a:schemeClr val="accent4">
                      <a:shade val="90000"/>
                      <a:satMod val="110000"/>
                    </a:schemeClr>
                  </a:gs>
                  <a:gs pos="45000">
                    <a:schemeClr val="accent4">
                      <a:shade val="100000"/>
                      <a:satMod val="118000"/>
                    </a:schemeClr>
                  </a:gs>
                  <a:gs pos="55000">
                    <a:schemeClr val="accent4">
                      <a:shade val="100000"/>
                      <a:satMod val="118000"/>
                    </a:schemeClr>
                  </a:gs>
                  <a:gs pos="73000">
                    <a:schemeClr val="accent4">
                      <a:shade val="90000"/>
                      <a:satMod val="110000"/>
                    </a:schemeClr>
                  </a:gs>
                  <a:gs pos="100000">
                    <a:schemeClr val="accent4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noFill/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4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63000"/>
                    </a:schemeClr>
                  </a:gs>
                  <a:gs pos="30000">
                    <a:schemeClr val="accent3">
                      <a:shade val="90000"/>
                      <a:satMod val="110000"/>
                    </a:schemeClr>
                  </a:gs>
                  <a:gs pos="45000">
                    <a:schemeClr val="accent3">
                      <a:shade val="100000"/>
                      <a:satMod val="118000"/>
                    </a:schemeClr>
                  </a:gs>
                  <a:gs pos="55000">
                    <a:schemeClr val="accent3">
                      <a:shade val="100000"/>
                      <a:satMod val="118000"/>
                    </a:schemeClr>
                  </a:gs>
                  <a:gs pos="73000">
                    <a:schemeClr val="accent3">
                      <a:shade val="90000"/>
                      <a:satMod val="110000"/>
                    </a:schemeClr>
                  </a:gs>
                  <a:gs pos="100000">
                    <a:schemeClr val="accent3">
                      <a:shade val="63000"/>
                    </a:schemeClr>
                  </a:gs>
                </a:gsLst>
                <a:lin ang="950000" scaled="1"/>
              </a:gradFill>
              <a:ln w="9525" cap="flat" cmpd="sng" algn="ctr">
                <a:noFill/>
                <a:prstDash val="solid"/>
              </a:ln>
              <a:effectLst>
                <a:outerShdw blurRad="50800" dist="430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alanced" dir="t">
                  <a:rot lat="0" lon="0" rev="0"/>
                </a:lightRig>
              </a:scene3d>
              <a:sp3d prstMaterial="matte">
                <a:bevelT w="0" h="0"/>
                <a:contourClr>
                  <a:schemeClr val="accent3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c:spPr>
          </c:dPt>
          <c:dLbls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More frequent service</c:v>
                </c:pt>
                <c:pt idx="1">
                  <c:v>More park and ride spaces</c:v>
                </c:pt>
                <c:pt idx="2">
                  <c:v>More signal priority for transit to make the ride faster</c:v>
                </c:pt>
                <c:pt idx="3">
                  <c:v>Better coordination between routes and transfers</c:v>
                </c:pt>
                <c:pt idx="4">
                  <c:v>Concession, newspaper, or food stands at stations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0.28000000000000003</c:v>
                </c:pt>
                <c:pt idx="1">
                  <c:v>0.21</c:v>
                </c:pt>
                <c:pt idx="2">
                  <c:v>0.15</c:v>
                </c:pt>
                <c:pt idx="3">
                  <c:v>0.15</c:v>
                </c:pt>
                <c:pt idx="4">
                  <c:v>0.1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7171968"/>
        <c:axId val="37173504"/>
      </c:barChart>
      <c:catAx>
        <c:axId val="37171968"/>
        <c:scaling>
          <c:orientation val="maxMin"/>
        </c:scaling>
        <c:delete val="0"/>
        <c:axPos val="l"/>
        <c:majorTickMark val="none"/>
        <c:minorTickMark val="none"/>
        <c:tickLblPos val="nextTo"/>
        <c:crossAx val="37173504"/>
        <c:crosses val="autoZero"/>
        <c:auto val="1"/>
        <c:lblAlgn val="ctr"/>
        <c:lblOffset val="100"/>
        <c:noMultiLvlLbl val="0"/>
      </c:catAx>
      <c:valAx>
        <c:axId val="37173504"/>
        <c:scaling>
          <c:orientation val="minMax"/>
          <c:max val="0.5"/>
        </c:scaling>
        <c:delete val="1"/>
        <c:axPos val="t"/>
        <c:numFmt formatCode="0%" sourceLinked="1"/>
        <c:majorTickMark val="out"/>
        <c:minorTickMark val="none"/>
        <c:tickLblPos val="nextTo"/>
        <c:crossAx val="37171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Sounder Riders</a:t>
            </a:r>
            <a:endParaRPr lang="en-US" dirty="0"/>
          </a:p>
        </c:rich>
      </c:tx>
      <c:layout>
        <c:manualLayout>
          <c:xMode val="edge"/>
          <c:yMode val="edge"/>
          <c:x val="0.40451017635953401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853800958366446"/>
          <c:y val="8.9511291304148657E-2"/>
          <c:w val="0.86356955380577427"/>
          <c:h val="0.8143880577760287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50</a:t>
                    </a:r>
                    <a:r>
                      <a:rPr lang="en-US" dirty="0" smtClean="0"/>
                      <a:t>% (-15)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 formatCode="@">
                  <c:v>2011</c:v>
                </c:pt>
                <c:pt idx="1">
                  <c:v>2010</c:v>
                </c:pt>
                <c:pt idx="2">
                  <c:v>2009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0.49838253532955512</c:v>
                </c:pt>
                <c:pt idx="1">
                  <c:v>0.64660372582608217</c:v>
                </c:pt>
                <c:pt idx="2">
                  <c:v>0.64668769716088303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41</a:t>
                    </a:r>
                    <a:r>
                      <a:rPr lang="en-US" dirty="0" smtClean="0"/>
                      <a:t>% (+11)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 formatCode="@">
                  <c:v>2011</c:v>
                </c:pt>
                <c:pt idx="1">
                  <c:v>2010</c:v>
                </c:pt>
                <c:pt idx="2">
                  <c:v>2009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0.41026019480884801</c:v>
                </c:pt>
                <c:pt idx="1">
                  <c:v>0.30209567797894754</c:v>
                </c:pt>
                <c:pt idx="2">
                  <c:v>0.31545741324921101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lower/DK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9</a:t>
                    </a:r>
                    <a:r>
                      <a:rPr lang="en-US" dirty="0" smtClean="0"/>
                      <a:t>% (+4)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 formatCode="@">
                  <c:v>2011</c:v>
                </c:pt>
                <c:pt idx="1">
                  <c:v>2010</c:v>
                </c:pt>
                <c:pt idx="2">
                  <c:v>2009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9.1357269861599311E-2</c:v>
                </c:pt>
                <c:pt idx="1">
                  <c:v>5.1300596194969628E-2</c:v>
                </c:pt>
                <c:pt idx="2">
                  <c:v>3.785488958990528E-2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3001472"/>
        <c:axId val="33003008"/>
      </c:barChart>
      <c:catAx>
        <c:axId val="33001472"/>
        <c:scaling>
          <c:orientation val="maxMin"/>
        </c:scaling>
        <c:delete val="0"/>
        <c:axPos val="l"/>
        <c:numFmt formatCode="@" sourceLinked="1"/>
        <c:majorTickMark val="out"/>
        <c:minorTickMark val="none"/>
        <c:tickLblPos val="nextTo"/>
        <c:crossAx val="33003008"/>
        <c:crosses val="autoZero"/>
        <c:auto val="1"/>
        <c:lblAlgn val="ctr"/>
        <c:lblOffset val="100"/>
        <c:noMultiLvlLbl val="0"/>
      </c:catAx>
      <c:valAx>
        <c:axId val="33003008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330014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5397718377308098"/>
          <c:y val="0.90276402949631296"/>
          <c:w val="0.65725031081641105"/>
          <c:h val="8.2379498502875056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121368052677625"/>
          <c:y val="0.1014171004048223"/>
          <c:w val="0.78878631947322375"/>
          <c:h val="0.7995224431691800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sz="18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Sounder</c:v>
                </c:pt>
                <c:pt idx="1">
                  <c:v>2010 Sounder</c:v>
                </c:pt>
                <c:pt idx="3">
                  <c:v>2011 Sounder</c:v>
                </c:pt>
                <c:pt idx="4">
                  <c:v>2010 Sounder</c:v>
                </c:pt>
              </c:strCache>
            </c:strRef>
          </c:cat>
          <c:val>
            <c:numRef>
              <c:f>Sheet1!$B$2:$B$6</c:f>
              <c:numCache>
                <c:formatCode>#,##0%</c:formatCode>
                <c:ptCount val="5"/>
                <c:pt idx="0">
                  <c:v>0.65302787870225631</c:v>
                </c:pt>
                <c:pt idx="1">
                  <c:v>0.78225097770387164</c:v>
                </c:pt>
                <c:pt idx="3">
                  <c:v>0.56102342524786453</c:v>
                </c:pt>
                <c:pt idx="4">
                  <c:v>0.75613550898719684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Sounder</c:v>
                </c:pt>
                <c:pt idx="1">
                  <c:v>2010 Sounder</c:v>
                </c:pt>
                <c:pt idx="3">
                  <c:v>2011 Sounder</c:v>
                </c:pt>
                <c:pt idx="4">
                  <c:v>2010 Sounder</c:v>
                </c:pt>
              </c:strCache>
            </c:strRef>
          </c:cat>
          <c:val>
            <c:numRef>
              <c:f>Sheet1!$C$2:$C$6</c:f>
              <c:numCache>
                <c:formatCode>#,##0%</c:formatCode>
                <c:ptCount val="5"/>
                <c:pt idx="0">
                  <c:v>0.27587419503957666</c:v>
                </c:pt>
                <c:pt idx="1">
                  <c:v>0.17300317839281643</c:v>
                </c:pt>
                <c:pt idx="3">
                  <c:v>0.35605746212267603</c:v>
                </c:pt>
                <c:pt idx="4">
                  <c:v>0.194678142230233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Sounder</c:v>
                </c:pt>
                <c:pt idx="1">
                  <c:v>2010 Sounder</c:v>
                </c:pt>
                <c:pt idx="3">
                  <c:v>2011 Sounder</c:v>
                </c:pt>
                <c:pt idx="4">
                  <c:v>2010 Sounder</c:v>
                </c:pt>
              </c:strCache>
            </c:strRef>
          </c:cat>
          <c:val>
            <c:numRef>
              <c:f>Sheet1!$D$2:$D$6</c:f>
              <c:numCache>
                <c:formatCode>#,##0%</c:formatCode>
                <c:ptCount val="5"/>
                <c:pt idx="0">
                  <c:v>7.1097926258168756E-2</c:v>
                </c:pt>
                <c:pt idx="1">
                  <c:v>4.4745843903311294E-2</c:v>
                </c:pt>
                <c:pt idx="3">
                  <c:v>8.29191126294615E-2</c:v>
                </c:pt>
                <c:pt idx="4">
                  <c:v>4.9186348782569909E-2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spPr>
              <a:noFill/>
            </c:sp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Sounder</c:v>
                </c:pt>
                <c:pt idx="1">
                  <c:v>2010 Sounder</c:v>
                </c:pt>
                <c:pt idx="3">
                  <c:v>2011 Sounder</c:v>
                </c:pt>
                <c:pt idx="4">
                  <c:v>2010 Sounder</c:v>
                </c:pt>
              </c:strCache>
            </c:strRef>
          </c:cat>
          <c:val>
            <c:numRef>
              <c:f>Sheet1!$E$2:$E$6</c:f>
              <c:numCache>
                <c:formatCode>0.0</c:formatCode>
                <c:ptCount val="5"/>
                <c:pt idx="0">
                  <c:v>3.5774695143584396</c:v>
                </c:pt>
                <c:pt idx="1">
                  <c:v>3.7485717284796771</c:v>
                </c:pt>
                <c:pt idx="3">
                  <c:v>3.4859234609506817</c:v>
                </c:pt>
                <c:pt idx="4">
                  <c:v>3.7044819985694062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overlap val="100"/>
        <c:axId val="33266688"/>
        <c:axId val="33822592"/>
      </c:barChart>
      <c:catAx>
        <c:axId val="33266688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spPr>
          <a:ln>
            <a:noFill/>
          </a:ln>
        </c:spPr>
        <c:crossAx val="33822592"/>
        <c:crosses val="autoZero"/>
        <c:auto val="1"/>
        <c:lblAlgn val="ctr"/>
        <c:lblOffset val="100"/>
        <c:noMultiLvlLbl val="0"/>
      </c:catAx>
      <c:valAx>
        <c:axId val="33822592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extTo"/>
        <c:crossAx val="33266688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8379414744209605"/>
          <c:y val="0.91756392346118021"/>
          <c:w val="0.72690680112354378"/>
          <c:h val="7.84045108768184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/>
            </a:pPr>
            <a:r>
              <a:rPr lang="en-US" sz="1800" b="1" dirty="0" smtClean="0"/>
              <a:t>Q6. Sound</a:t>
            </a:r>
            <a:r>
              <a:rPr lang="en-US" sz="1800" b="1" baseline="0" dirty="0" smtClean="0"/>
              <a:t> Transit grade</a:t>
            </a:r>
            <a:endParaRPr lang="en-US" sz="1800" b="1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1.82029373987826E-2"/>
          <c:y val="0.19464958671210872"/>
          <c:w val="0.89669067962249405"/>
          <c:h val="0.6821563442629373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8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727CA3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E85">
                      <a:shade val="51000"/>
                      <a:satMod val="130000"/>
                    </a:srgbClr>
                  </a:gs>
                  <a:gs pos="80000">
                    <a:srgbClr val="B19E85">
                      <a:shade val="93000"/>
                      <a:satMod val="130000"/>
                    </a:srgbClr>
                  </a:gs>
                  <a:gs pos="100000">
                    <a:srgbClr val="B19E8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E85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 b="1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0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0.48118643597246591</c:v>
                </c:pt>
                <c:pt idx="1">
                  <c:v>0.39950110993004739</c:v>
                </c:pt>
                <c:pt idx="2" formatCode="#,##0%">
                  <c:v>0.10381732315254764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0.9115</cdr:x>
      <cdr:y>0.49123</cdr:y>
    </cdr:from>
    <cdr:to>
      <cdr:x>0.9823</cdr:x>
      <cdr:y>0.59649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848600" y="2133600"/>
          <a:ext cx="6096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1" dirty="0" smtClean="0"/>
            <a:t>100%</a:t>
          </a:r>
          <a:endParaRPr lang="en-US" sz="1800" b="1" dirty="0"/>
        </a:p>
      </cdr:txBody>
    </cdr:sp>
  </cdr:relSizeAnchor>
  <cdr:relSizeAnchor xmlns:cdr="http://schemas.openxmlformats.org/drawingml/2006/chartDrawing">
    <cdr:from>
      <cdr:x>0.9174</cdr:x>
      <cdr:y>0.23977</cdr:y>
    </cdr:from>
    <cdr:to>
      <cdr:x>0.9882</cdr:x>
      <cdr:y>0.34503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7899400" y="1041400"/>
          <a:ext cx="6096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dirty="0" smtClean="0"/>
            <a:t>100%</a:t>
          </a:r>
          <a:endParaRPr lang="en-US" sz="18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r">
              <a:defRPr sz="1200"/>
            </a:lvl1pPr>
          </a:lstStyle>
          <a:p>
            <a:fld id="{4CDBDB1D-088A-4219-89B4-B16AE1197881}" type="datetimeFigureOut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r">
              <a:defRPr sz="1200"/>
            </a:lvl1pPr>
          </a:lstStyle>
          <a:p>
            <a:fld id="{9E05E68B-A3DE-4613-BD3F-4B63856429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882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/>
          <a:lstStyle>
            <a:lvl1pPr algn="r">
              <a:defRPr sz="1200"/>
            </a:lvl1pPr>
          </a:lstStyle>
          <a:p>
            <a:fld id="{582410B4-BC07-4F1A-B02D-19FA5DFF51D5}" type="datetimeFigureOut">
              <a:rPr lang="en-US" smtClean="0"/>
              <a:pPr/>
              <a:t>3/7/2012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6" tIns="46569" rIns="93136" bIns="4656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36" tIns="46569" rIns="93136" bIns="4656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36" tIns="46569" rIns="93136" bIns="46569" rtlCol="0" anchor="b"/>
          <a:lstStyle>
            <a:lvl1pPr algn="r">
              <a:defRPr sz="1200"/>
            </a:lvl1pPr>
          </a:lstStyle>
          <a:p>
            <a:fld id="{24736F4A-EDE5-4F60-A11B-CAAEC4B6B6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986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1CC5D-8263-4C43-B72A-8A62A11E2EA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331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564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56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065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428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656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656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35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4258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357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1982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228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4575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6529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5853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6715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Central Link and Sounder riders have notably less concern while waiting for ST than Express Bus riders do. Tacoma Link riders have a similar sense of stop/station safety as Bus riders.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95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1161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1161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5814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8629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67</a:t>
            </a:fld>
            <a:endParaRPr lang="en-US" dirty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77648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8564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08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71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0057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605196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896222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74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00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51663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81000" y="1066800"/>
            <a:ext cx="8153400" cy="5029200"/>
          </a:xfrm>
          <a:prstGeom prst="rect">
            <a:avLst/>
          </a:prstGeom>
        </p:spPr>
        <p:txBody>
          <a:bodyPr/>
          <a:lstStyle>
            <a:lvl1pPr>
              <a:spcBef>
                <a:spcPts val="2400"/>
              </a:spcBef>
              <a:defRPr sz="2400">
                <a:latin typeface="+mn-lt"/>
              </a:defRPr>
            </a:lvl1pPr>
            <a:lvl2pPr>
              <a:spcBef>
                <a:spcPts val="2400"/>
              </a:spcBef>
              <a:defRPr sz="2400">
                <a:latin typeface="+mn-lt"/>
              </a:defRPr>
            </a:lvl2pPr>
            <a:lvl3pPr>
              <a:spcBef>
                <a:spcPts val="2400"/>
              </a:spcBef>
              <a:defRPr sz="2400">
                <a:latin typeface="+mn-lt"/>
              </a:defRPr>
            </a:lvl3pPr>
            <a:lvl4pPr>
              <a:spcBef>
                <a:spcPts val="2400"/>
              </a:spcBef>
              <a:defRPr sz="2400">
                <a:latin typeface="+mn-lt"/>
              </a:defRPr>
            </a:lvl4pPr>
            <a:lvl5pPr>
              <a:spcBef>
                <a:spcPts val="2400"/>
              </a:spcBef>
              <a:defRPr sz="24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787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1524000"/>
            <a:ext cx="8382000" cy="4572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45720" tIns="18288" rIns="45720" bIns="18288">
            <a:spAutoFit/>
          </a:bodyPr>
          <a:lstStyle>
            <a:lvl1pPr marL="0" indent="0" algn="ctr">
              <a:spcBef>
                <a:spcPts val="0"/>
              </a:spcBef>
              <a:buNone/>
              <a:defRPr sz="16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751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0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879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>
            <a:lvl1pPr>
              <a:defRPr b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371600"/>
            <a:ext cx="8229600" cy="44958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2454440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 txBox="1">
            <a:spLocks/>
          </p:cNvSpPr>
          <p:nvPr userDrawn="1"/>
        </p:nvSpPr>
        <p:spPr>
          <a:xfrm>
            <a:off x="0" y="2514600"/>
            <a:ext cx="9144000" cy="18288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 hasCustomPrompt="1"/>
          </p:nvPr>
        </p:nvSpPr>
        <p:spPr>
          <a:xfrm>
            <a:off x="76200" y="3124200"/>
            <a:ext cx="8915400" cy="533400"/>
          </a:xfrm>
          <a:prstGeom prst="rect">
            <a:avLst/>
          </a:prstGeom>
        </p:spPr>
        <p:txBody>
          <a:bodyPr anchor="ctr" anchorCtr="0"/>
          <a:lstStyle>
            <a:lvl1pPr algn="r">
              <a:defRPr sz="5400"/>
            </a:lvl1pPr>
          </a:lstStyle>
          <a:p>
            <a:r>
              <a:rPr lang="en-US" dirty="0" smtClean="0"/>
              <a:t>Type Section Title Here</a:t>
            </a:r>
            <a:endParaRPr lang="en-US" dirty="0"/>
          </a:p>
        </p:txBody>
      </p:sp>
      <p:pic>
        <p:nvPicPr>
          <p:cNvPr id="6" name="Picture 22" descr="img2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638800"/>
            <a:ext cx="1628594" cy="71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4489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454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 txBox="1">
            <a:spLocks/>
          </p:cNvSpPr>
          <p:nvPr userDrawn="1"/>
        </p:nvSpPr>
        <p:spPr>
          <a:xfrm>
            <a:off x="0" y="2514600"/>
            <a:ext cx="9144000" cy="18288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 hasCustomPrompt="1"/>
          </p:nvPr>
        </p:nvSpPr>
        <p:spPr>
          <a:xfrm>
            <a:off x="76200" y="3124200"/>
            <a:ext cx="8915400" cy="533400"/>
          </a:xfrm>
          <a:prstGeom prst="rect">
            <a:avLst/>
          </a:prstGeom>
        </p:spPr>
        <p:txBody>
          <a:bodyPr anchor="ctr" anchorCtr="0"/>
          <a:lstStyle>
            <a:lvl1pPr algn="r">
              <a:defRPr sz="5400"/>
            </a:lvl1pPr>
          </a:lstStyle>
          <a:p>
            <a:r>
              <a:rPr lang="en-US" dirty="0" smtClean="0"/>
              <a:t>Type Section Title Here</a:t>
            </a:r>
            <a:endParaRPr lang="en-US" dirty="0"/>
          </a:p>
        </p:txBody>
      </p:sp>
      <p:pic>
        <p:nvPicPr>
          <p:cNvPr id="6" name="Picture 22" descr="img2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638800"/>
            <a:ext cx="1628594" cy="71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MC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533400" y="914400"/>
            <a:ext cx="8001000" cy="5410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821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C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81000" y="1066800"/>
            <a:ext cx="8153400" cy="5029200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spcBef>
                <a:spcPts val="1800"/>
              </a:spcBef>
              <a:buClr>
                <a:srgbClr val="006600"/>
              </a:buClr>
              <a:buSzPct val="150000"/>
              <a:defRPr sz="2400" b="0" i="0">
                <a:latin typeface="+mn-lt"/>
              </a:defRPr>
            </a:lvl1pPr>
            <a:lvl2pPr marL="742863" indent="-285717">
              <a:spcBef>
                <a:spcPts val="1800"/>
              </a:spcBef>
              <a:buClr>
                <a:srgbClr val="006600"/>
              </a:buClr>
              <a:buSzPct val="150000"/>
              <a:buFont typeface="Arial" pitchFamily="34" charset="0"/>
              <a:buChar char="•"/>
              <a:defRPr sz="2400" b="0" i="0">
                <a:latin typeface="+mn-lt"/>
              </a:defRPr>
            </a:lvl2pPr>
            <a:lvl3pPr>
              <a:spcBef>
                <a:spcPts val="2400"/>
              </a:spcBef>
              <a:defRPr sz="2000">
                <a:latin typeface="+mn-lt"/>
              </a:defRPr>
            </a:lvl3pPr>
            <a:lvl4pPr>
              <a:spcBef>
                <a:spcPts val="2400"/>
              </a:spcBef>
              <a:defRPr sz="2000">
                <a:latin typeface="+mn-lt"/>
              </a:defRPr>
            </a:lvl4pPr>
            <a:lvl5pPr>
              <a:spcBef>
                <a:spcPts val="2400"/>
              </a:spcBef>
              <a:defRPr sz="20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9244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1524000"/>
            <a:ext cx="8382000" cy="4572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45720" tIns="18288" rIns="45720" bIns="18288">
            <a:spAutoFit/>
          </a:bodyPr>
          <a:lstStyle>
            <a:lvl1pPr marL="0" indent="0" algn="ctr">
              <a:spcBef>
                <a:spcPts val="0"/>
              </a:spcBef>
              <a:buNone/>
              <a:defRPr sz="16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3522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C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914401"/>
            <a:ext cx="8077200" cy="498598"/>
          </a:xfrm>
          <a:prstGeom prst="rect">
            <a:avLst/>
          </a:prstGeom>
          <a:ln>
            <a:noFill/>
          </a:ln>
          <a:effectLst>
            <a:outerShdw blurRad="127000" dist="190500" dir="2700000" algn="t" rotWithShape="0">
              <a:srgbClr val="000000">
                <a:alpha val="25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91429" tIns="64008" rIns="91429" bIns="64008">
            <a:spAutoFit/>
          </a:bodyPr>
          <a:lstStyle>
            <a:lvl1pPr marL="0" indent="0" algn="ctr">
              <a:spcBef>
                <a:spcPts val="0"/>
              </a:spcBef>
              <a:buNone/>
              <a:defRPr sz="12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533400" y="1600200"/>
            <a:ext cx="8001000" cy="472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132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163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MC Logo (clean)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29"/>
          <p:cNvSpPr>
            <a:spLocks noChangeArrowheads="1"/>
          </p:cNvSpPr>
          <p:nvPr userDrawn="1"/>
        </p:nvSpPr>
        <p:spPr bwMode="auto">
          <a:xfrm>
            <a:off x="0" y="1143000"/>
            <a:ext cx="9144000" cy="152400"/>
          </a:xfrm>
          <a:prstGeom prst="parallelogram">
            <a:avLst>
              <a:gd name="adj" fmla="val 210324"/>
            </a:avLst>
          </a:prstGeom>
          <a:gradFill>
            <a:gsLst>
              <a:gs pos="0">
                <a:srgbClr val="3F6455"/>
              </a:gs>
              <a:gs pos="50000">
                <a:srgbClr val="5E927D"/>
              </a:gs>
              <a:gs pos="100000">
                <a:srgbClr val="71AF96"/>
              </a:gs>
            </a:gsLst>
            <a:lin ang="10800000" scaled="0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dirty="0">
              <a:solidFill>
                <a:srgbClr val="F2F2F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851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7"/>
          <p:cNvSpPr txBox="1">
            <a:spLocks/>
          </p:cNvSpPr>
          <p:nvPr/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" name="Title Placeholder 21"/>
          <p:cNvSpPr txBox="1">
            <a:spLocks/>
          </p:cNvSpPr>
          <p:nvPr/>
        </p:nvSpPr>
        <p:spPr>
          <a:xfrm rot="10800000">
            <a:off x="0" y="228599"/>
            <a:ext cx="7467600" cy="5334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2" name="Picture 22" descr="img2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00" y="228600"/>
            <a:ext cx="1344854" cy="53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itle Placeholder 21"/>
          <p:cNvSpPr txBox="1">
            <a:spLocks/>
          </p:cNvSpPr>
          <p:nvPr/>
        </p:nvSpPr>
        <p:spPr>
          <a:xfrm rot="10800000">
            <a:off x="0" y="6420536"/>
            <a:ext cx="9144000" cy="27432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0" scaled="0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458200" y="6380948"/>
            <a:ext cx="533400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defRPr/>
            </a:pPr>
            <a:fld id="{3B2213E7-6213-4ED6-AC71-9F6521A23F81}" type="slidenum">
              <a:rPr lang="en-US" sz="1400" b="1">
                <a:solidFill>
                  <a:schemeClr val="bg1"/>
                </a:solidFill>
                <a:cs typeface="Arial" charset="0"/>
              </a:rPr>
              <a:pPr algn="ctr">
                <a:defRPr/>
              </a:pPr>
              <a:t>‹#›</a:t>
            </a:fld>
            <a:endParaRPr lang="en-US" sz="18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2780462" y="6397823"/>
            <a:ext cx="360586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B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Sound Transit Intercept</a:t>
            </a:r>
            <a:r>
              <a:rPr lang="pt-BR" sz="1400" b="1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Survey</a:t>
            </a:r>
            <a:r>
              <a:rPr lang="pt-B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| </a:t>
            </a: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EMC 11-4496</a:t>
            </a:r>
            <a:endParaRPr 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  <p:sldLayoutId id="2147483709" r:id="rId3"/>
    <p:sldLayoutId id="2147483728" r:id="rId4"/>
    <p:sldLayoutId id="2147483729" r:id="rId5"/>
    <p:sldLayoutId id="2147483730" r:id="rId6"/>
    <p:sldLayoutId id="2147483731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bg1"/>
          </a:solidFill>
          <a:latin typeface="Calibri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21"/>
          <p:cNvSpPr txBox="1">
            <a:spLocks/>
          </p:cNvSpPr>
          <p:nvPr/>
        </p:nvSpPr>
        <p:spPr>
          <a:xfrm>
            <a:off x="0" y="2362200"/>
            <a:ext cx="9144000" cy="27432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1AF96"/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28600" y="263798"/>
            <a:ext cx="8915400" cy="879202"/>
            <a:chOff x="228600" y="191147"/>
            <a:chExt cx="8915400" cy="879202"/>
          </a:xfrm>
        </p:grpSpPr>
        <p:pic>
          <p:nvPicPr>
            <p:cNvPr id="13" name="Picture 2" descr="EMC Logo (clean)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600" y="191147"/>
              <a:ext cx="6629400" cy="875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16" descr="EMC Logo.pn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228600" y="228600"/>
              <a:ext cx="2269061" cy="841749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</p:grp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3352800" y="2362200"/>
            <a:ext cx="54102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192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xStyles>
    <p:titleStyle>
      <a:lvl1pPr algn="r" defTabSz="914400" rtl="0" eaLnBrk="1" latinLnBrk="0" hangingPunct="1">
        <a:spcBef>
          <a:spcPct val="0"/>
        </a:spcBef>
        <a:buNone/>
        <a:defRPr sz="5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21"/>
          <p:cNvSpPr txBox="1">
            <a:spLocks/>
          </p:cNvSpPr>
          <p:nvPr/>
        </p:nvSpPr>
        <p:spPr>
          <a:xfrm rot="10800000">
            <a:off x="0" y="6420536"/>
            <a:ext cx="9144000" cy="27432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0" scaled="0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9" name="Title Placeholder 21"/>
          <p:cNvSpPr txBox="1">
            <a:spLocks/>
          </p:cNvSpPr>
          <p:nvPr/>
        </p:nvSpPr>
        <p:spPr>
          <a:xfrm rot="10800000">
            <a:off x="0" y="228599"/>
            <a:ext cx="7467600" cy="5334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0" name="Picture 22" descr="img2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0" y="228600"/>
            <a:ext cx="1344854" cy="53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itle Placeholder 20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458200" y="6380948"/>
            <a:ext cx="533400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defRPr/>
            </a:pPr>
            <a:fld id="{3B2213E7-6213-4ED6-AC71-9F6521A23F81}" type="slidenum">
              <a:rPr lang="en-US" sz="1400" b="1">
                <a:solidFill>
                  <a:schemeClr val="bg1"/>
                </a:solidFill>
                <a:cs typeface="Arial" charset="0"/>
              </a:rPr>
              <a:pPr algn="ctr">
                <a:defRPr/>
              </a:pPr>
              <a:t>‹#›</a:t>
            </a:fld>
            <a:endParaRPr lang="en-US" sz="18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20823" y="6420536"/>
            <a:ext cx="49023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BR" sz="1200" b="1" dirty="0" smtClean="0">
                <a:solidFill>
                  <a:schemeClr val="bg1"/>
                </a:solidFill>
                <a:latin typeface="+mn-lt"/>
              </a:rPr>
              <a:t>Sound </a:t>
            </a:r>
            <a:r>
              <a:rPr lang="pt-BR" sz="1200" b="1" smtClean="0">
                <a:solidFill>
                  <a:schemeClr val="bg1"/>
                </a:solidFill>
                <a:latin typeface="+mn-lt"/>
              </a:rPr>
              <a:t>Transit 2011</a:t>
            </a:r>
            <a:r>
              <a:rPr lang="pt-BR" sz="1200" b="1" baseline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t-BR" sz="1200" b="1" baseline="0" dirty="0" smtClean="0">
                <a:solidFill>
                  <a:schemeClr val="bg1"/>
                </a:solidFill>
                <a:latin typeface="+mn-lt"/>
              </a:rPr>
              <a:t>Customer Satisfaction Intercept Survey</a:t>
            </a:r>
            <a:r>
              <a:rPr lang="pt-BR" sz="1200" b="1" dirty="0" smtClean="0">
                <a:solidFill>
                  <a:schemeClr val="bg1"/>
                </a:solidFill>
                <a:latin typeface="+mn-lt"/>
              </a:rPr>
              <a:t> | </a:t>
            </a:r>
            <a:r>
              <a:rPr lang="en-US" sz="1200" b="1" dirty="0" smtClean="0">
                <a:solidFill>
                  <a:schemeClr val="bg1"/>
                </a:solidFill>
                <a:latin typeface="+mn-lt"/>
              </a:rPr>
              <a:t>EMC 11-4496</a:t>
            </a: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436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1.xml"/><Relationship Id="rId5" Type="http://schemas.openxmlformats.org/officeDocument/2006/relationships/chart" Target="../charts/chart31.xml"/><Relationship Id="rId4" Type="http://schemas.openxmlformats.org/officeDocument/2006/relationships/chart" Target="../charts/chart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3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4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4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5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7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4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9.xm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5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3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5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7.xm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9.xm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0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1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2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3.xm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4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8269"/>
            <a:ext cx="9144000" cy="546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 Placeholder 6"/>
          <p:cNvSpPr txBox="1">
            <a:spLocks/>
          </p:cNvSpPr>
          <p:nvPr/>
        </p:nvSpPr>
        <p:spPr>
          <a:xfrm>
            <a:off x="4980709" y="3750945"/>
            <a:ext cx="4191000" cy="2954655"/>
          </a:xfrm>
          <a:prstGeom prst="rect">
            <a:avLst/>
          </a:prstGeom>
          <a:solidFill>
            <a:srgbClr val="009999">
              <a:alpha val="60000"/>
            </a:srgb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2011</a:t>
            </a:r>
            <a:endParaRPr lang="en-US" sz="32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Customer Satisfaction Survey</a:t>
            </a:r>
            <a:b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Intercept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survey of </a:t>
            </a:r>
            <a:endParaRPr lang="en-US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Sound Transit riders</a:t>
            </a:r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Calibri" pitchFamily="34" charset="0"/>
              </a:rPr>
              <a:t>EMC #</a:t>
            </a: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11-4496</a:t>
            </a:r>
            <a:endParaRPr lang="en-US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7318"/>
            <a:ext cx="3031499" cy="643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3000" dirty="0" smtClean="0"/>
              <a:t>Sound Transit Grade by Sounder Riders</a:t>
            </a:r>
            <a:endParaRPr lang="en-US" sz="30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060154984"/>
              </p:ext>
            </p:extLst>
          </p:nvPr>
        </p:nvGraphicFramePr>
        <p:xfrm>
          <a:off x="228600" y="1600200"/>
          <a:ext cx="8686800" cy="4278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04800" y="933069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alibri" pitchFamily="34" charset="0"/>
              </a:rPr>
              <a:t>Q6. </a:t>
            </a:r>
            <a:r>
              <a:rPr lang="en-US" dirty="0" smtClean="0"/>
              <a:t>If you were giving Sound Transit an overall report card, where A means excellent, C means average, and F means failing, what overall grade would you give them?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587906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Sounder grade in 2011 has dropped off from recent years.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9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Satisfaction – Sounder Year-by-Year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1268039"/>
          </a:xfrm>
        </p:spPr>
        <p:txBody>
          <a:bodyPr/>
          <a:lstStyle/>
          <a:p>
            <a:pPr lvl="0"/>
            <a:r>
              <a:rPr lang="en-US" dirty="0" smtClean="0"/>
              <a:t>Q26. </a:t>
            </a:r>
            <a:r>
              <a:rPr lang="en-US" dirty="0"/>
              <a:t>How would you grade your satisfaction with the total time it takes you to travel to your destination on this Express Bus/Sounder train/Link Light Rail</a:t>
            </a:r>
            <a:r>
              <a:rPr lang="en-US" dirty="0" smtClean="0"/>
              <a:t>?</a:t>
            </a:r>
          </a:p>
          <a:p>
            <a:pPr lvl="0"/>
            <a:endParaRPr lang="en-US" dirty="0" smtClean="0"/>
          </a:p>
          <a:p>
            <a:pPr lvl="0"/>
            <a:r>
              <a:rPr lang="en-US" dirty="0"/>
              <a:t>Q27. How would you grade the on-time performance of this </a:t>
            </a:r>
          </a:p>
          <a:p>
            <a:pPr lvl="0"/>
            <a:r>
              <a:rPr lang="en-US" dirty="0"/>
              <a:t>Express Bus/Sounder train/Link Light Rail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23738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Mean</a:t>
            </a:r>
            <a:endParaRPr lang="en-US" dirty="0">
              <a:latin typeface="+mn-lt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006297750"/>
              </p:ext>
            </p:extLst>
          </p:nvPr>
        </p:nvGraphicFramePr>
        <p:xfrm>
          <a:off x="304800" y="2362200"/>
          <a:ext cx="86868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23430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Travel Time Satisfaction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0956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On-Time Satisfaction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5159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828465495"/>
              </p:ext>
            </p:extLst>
          </p:nvPr>
        </p:nvGraphicFramePr>
        <p:xfrm>
          <a:off x="241300" y="1066800"/>
          <a:ext cx="35814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144000" cy="685800"/>
          </a:xfrm>
        </p:spPr>
        <p:txBody>
          <a:bodyPr/>
          <a:lstStyle/>
          <a:p>
            <a:r>
              <a:rPr lang="en-US" sz="3400" dirty="0" smtClean="0">
                <a:latin typeface="+mj-lt"/>
              </a:rPr>
              <a:t>Grade in Focus: </a:t>
            </a:r>
            <a:r>
              <a:rPr lang="en-US" sz="3400" dirty="0">
                <a:latin typeface="+mj-lt"/>
              </a:rPr>
              <a:t>A</a:t>
            </a:r>
            <a:r>
              <a:rPr lang="en-US" sz="3400" dirty="0" smtClean="0">
                <a:latin typeface="+mj-lt"/>
              </a:rPr>
              <a:t> grade</a:t>
            </a:r>
            <a:endParaRPr lang="en-US" sz="3400" dirty="0">
              <a:latin typeface="+mj-lt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 smtClean="0"/>
              <a:t>(</a:t>
            </a:r>
            <a:r>
              <a:rPr lang="en-US" sz="1600" i="1" dirty="0"/>
              <a:t>multi-response)</a:t>
            </a:r>
            <a:endParaRPr lang="en-US" sz="1600" i="1" dirty="0" smtClean="0"/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655778"/>
              </p:ext>
            </p:extLst>
          </p:nvPr>
        </p:nvGraphicFramePr>
        <p:xfrm>
          <a:off x="3962400" y="1600203"/>
          <a:ext cx="4876799" cy="436054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276600"/>
                <a:gridCol w="838200"/>
                <a:gridCol w="761999"/>
              </a:tblGrid>
              <a:tr h="217912">
                <a:tc>
                  <a:txBody>
                    <a:bodyPr/>
                    <a:lstStyle/>
                    <a:p>
                      <a:r>
                        <a:rPr lang="en-US" sz="1600" u="none" dirty="0" smtClean="0">
                          <a:latin typeface="+mn-lt"/>
                          <a:cs typeface="Arial" pitchFamily="34" charset="0"/>
                        </a:rPr>
                        <a:t>Top</a:t>
                      </a:r>
                      <a:r>
                        <a:rPr lang="en-US" sz="1600" u="none" baseline="0" dirty="0" smtClean="0">
                          <a:latin typeface="+mn-lt"/>
                          <a:cs typeface="Arial" pitchFamily="34" charset="0"/>
                        </a:rPr>
                        <a:t> reasons for A grade</a:t>
                      </a:r>
                      <a:endParaRPr lang="en-US" sz="1600" u="none" dirty="0"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  <a:cs typeface="Arial" pitchFamily="34" charset="0"/>
                        </a:rPr>
                        <a:t>% of A</a:t>
                      </a:r>
                      <a:r>
                        <a:rPr lang="en-US" sz="1600" baseline="0" dirty="0" smtClean="0">
                          <a:latin typeface="+mn-lt"/>
                          <a:cs typeface="Arial" pitchFamily="34" charset="0"/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latin typeface="+mn-lt"/>
                          <a:cs typeface="Arial" pitchFamily="34" charset="0"/>
                        </a:rPr>
                        <a:t>2011</a:t>
                      </a:r>
                      <a:endParaRPr lang="en-US" sz="1600" dirty="0"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  <a:cs typeface="Arial" pitchFamily="34" charset="0"/>
                        </a:rPr>
                        <a:t>% of A</a:t>
                      </a:r>
                      <a:r>
                        <a:rPr lang="en-US" sz="1600" baseline="0" dirty="0" smtClean="0">
                          <a:latin typeface="+mn-lt"/>
                          <a:cs typeface="Arial" pitchFamily="34" charset="0"/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latin typeface="+mn-lt"/>
                          <a:cs typeface="Arial" pitchFamily="34" charset="0"/>
                        </a:rPr>
                        <a:t>2010</a:t>
                      </a:r>
                      <a:endParaRPr lang="en-US" sz="1600" dirty="0"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</a:tr>
              <a:tr h="131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Performance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Positives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56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 (+11)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Reliable/ Prompt/ Runs often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Clean/ Nice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Fast/ Avoids traffic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131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Friendly/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helpful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personnel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System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 (+6)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Convenient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Comfortable/ Relaxing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Affordable fare/ Free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Good coverage/ Goes to destination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Safe/ Secure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General/Other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 (-8)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answer/DK/Neutral/Non-positive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 (-8)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13" name="Elbow Connector 12"/>
          <p:cNvCxnSpPr/>
          <p:nvPr/>
        </p:nvCxnSpPr>
        <p:spPr>
          <a:xfrm flipV="1">
            <a:off x="2590800" y="2057400"/>
            <a:ext cx="1295400" cy="11430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797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144000" cy="685800"/>
          </a:xfrm>
        </p:spPr>
        <p:txBody>
          <a:bodyPr/>
          <a:lstStyle/>
          <a:p>
            <a:r>
              <a:rPr lang="en-US" sz="3400" dirty="0" smtClean="0">
                <a:latin typeface="+mj-lt"/>
              </a:rPr>
              <a:t>Grade in Focus: B grade</a:t>
            </a:r>
            <a:endParaRPr lang="en-US" sz="3400" dirty="0">
              <a:latin typeface="+mj-lt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106442714"/>
              </p:ext>
            </p:extLst>
          </p:nvPr>
        </p:nvGraphicFramePr>
        <p:xfrm>
          <a:off x="228600" y="1066800"/>
          <a:ext cx="3581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707001"/>
              </p:ext>
            </p:extLst>
          </p:nvPr>
        </p:nvGraphicFramePr>
        <p:xfrm>
          <a:off x="3962400" y="1523999"/>
          <a:ext cx="4876799" cy="4496067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352800"/>
                <a:gridCol w="762000"/>
                <a:gridCol w="761999"/>
              </a:tblGrid>
              <a:tr h="696772">
                <a:tc>
                  <a:txBody>
                    <a:bodyPr/>
                    <a:lstStyle/>
                    <a:p>
                      <a:r>
                        <a:rPr lang="en-US" sz="1600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Top</a:t>
                      </a:r>
                      <a:r>
                        <a:rPr lang="en-US" sz="1600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positive reasons for B grade</a:t>
                      </a:r>
                      <a:endParaRPr lang="en-US" sz="1600" b="1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Positives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% (+2)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28%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Reliable/ Prompt/ Runs often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Fast/ Avoids traffic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Clean/ Nice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3198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Friendly/ helpful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personnel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% (+1)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Convenient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Comfortable/ Relaxing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Good coverage/ Goes to destination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Affordable fare/ Free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Safe/ Secure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% (-1)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21" name="Elbow Connector 20"/>
          <p:cNvCxnSpPr/>
          <p:nvPr/>
        </p:nvCxnSpPr>
        <p:spPr>
          <a:xfrm flipV="1">
            <a:off x="1371600" y="1917700"/>
            <a:ext cx="2514600" cy="18161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 smtClean="0"/>
              <a:t>(</a:t>
            </a:r>
            <a:r>
              <a:rPr lang="en-US" sz="1600" i="1" dirty="0"/>
              <a:t>multi-response)</a:t>
            </a:r>
            <a:endParaRPr lang="en-US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2919264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144000" cy="685800"/>
          </a:xfrm>
        </p:spPr>
        <p:txBody>
          <a:bodyPr/>
          <a:lstStyle/>
          <a:p>
            <a:r>
              <a:rPr lang="en-US" sz="3400" dirty="0" smtClean="0">
                <a:latin typeface="+mj-lt"/>
              </a:rPr>
              <a:t>Grade in Focus: B grade</a:t>
            </a:r>
            <a:endParaRPr lang="en-US" sz="3400" dirty="0">
              <a:latin typeface="+mj-lt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879896980"/>
              </p:ext>
            </p:extLst>
          </p:nvPr>
        </p:nvGraphicFramePr>
        <p:xfrm>
          <a:off x="284018" y="1134630"/>
          <a:ext cx="3581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678794"/>
              </p:ext>
            </p:extLst>
          </p:nvPr>
        </p:nvGraphicFramePr>
        <p:xfrm>
          <a:off x="3962400" y="1524002"/>
          <a:ext cx="4876799" cy="47028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429000"/>
                <a:gridCol w="762000"/>
                <a:gridCol w="685799"/>
              </a:tblGrid>
              <a:tr h="1092363">
                <a:tc>
                  <a:txBody>
                    <a:bodyPr/>
                    <a:lstStyle/>
                    <a:p>
                      <a:r>
                        <a:rPr lang="en-US" sz="1600" b="1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Top</a:t>
                      </a:r>
                      <a:r>
                        <a:rPr lang="en-US" sz="1600" b="1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negative reasons for B grade</a:t>
                      </a:r>
                      <a:endParaRPr lang="en-US" sz="1600" b="1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(+3)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Late at times/ Always late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Rude drivers &amp; personnel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Leaves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oo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early/ Doesn't wait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(+6)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service/ routes/ 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Improve/ Expand schedule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Crowded/ Larger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Need more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Too expensive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Slow/ Too many stops/ More express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(+5)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4426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“OK”/ “Average”/ Other Neutral / </a:t>
                      </a:r>
                    </a:p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 answer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 (-13)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21" name="Elbow Connector 20"/>
          <p:cNvCxnSpPr/>
          <p:nvPr/>
        </p:nvCxnSpPr>
        <p:spPr>
          <a:xfrm flipV="1">
            <a:off x="1371600" y="1917700"/>
            <a:ext cx="2514600" cy="18161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 smtClean="0"/>
              <a:t>(</a:t>
            </a:r>
            <a:r>
              <a:rPr lang="en-US" sz="1600" i="1" dirty="0"/>
              <a:t>multi-response)</a:t>
            </a:r>
            <a:endParaRPr lang="en-US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280103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144000" cy="685800"/>
          </a:xfrm>
        </p:spPr>
        <p:txBody>
          <a:bodyPr/>
          <a:lstStyle/>
          <a:p>
            <a:r>
              <a:rPr lang="en-US" sz="3400" dirty="0" smtClean="0">
                <a:latin typeface="+mj-lt"/>
              </a:rPr>
              <a:t>Grade in Focus: C or lower</a:t>
            </a:r>
            <a:endParaRPr lang="en-US" sz="3400" dirty="0">
              <a:latin typeface="+mj-lt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439281342"/>
              </p:ext>
            </p:extLst>
          </p:nvPr>
        </p:nvGraphicFramePr>
        <p:xfrm>
          <a:off x="228600" y="1066800"/>
          <a:ext cx="35814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051428"/>
              </p:ext>
            </p:extLst>
          </p:nvPr>
        </p:nvGraphicFramePr>
        <p:xfrm>
          <a:off x="3962400" y="1600205"/>
          <a:ext cx="4876799" cy="4301786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200400"/>
                <a:gridCol w="914400"/>
                <a:gridCol w="761999"/>
              </a:tblGrid>
              <a:tr h="799265">
                <a:tc>
                  <a:txBody>
                    <a:bodyPr/>
                    <a:lstStyle/>
                    <a:p>
                      <a:r>
                        <a:rPr lang="en-US" sz="1600" u="none" dirty="0" smtClean="0">
                          <a:solidFill>
                            <a:schemeClr val="tx1"/>
                          </a:solidFill>
                        </a:rPr>
                        <a:t>Top</a:t>
                      </a:r>
                      <a:r>
                        <a:rPr lang="en-US" sz="1600" u="none" baseline="0" dirty="0" smtClean="0">
                          <a:solidFill>
                            <a:schemeClr val="tx1"/>
                          </a:solidFill>
                        </a:rPr>
                        <a:t> reasons for C grade or lower</a:t>
                      </a:r>
                      <a:endParaRPr lang="en-US" sz="16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C or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lower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2010 %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702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Performance Negatives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22%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02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Late at times/ Always late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19%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02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Rude drivers &amp; personnel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02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</a:rPr>
                        <a:t>System Negatives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32%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35%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02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More service/ routes/ buses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5%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02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Improve/ Expand schedule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7%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02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Need more parking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53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Slow/ Too many stops/ More express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02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Too expensive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7%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02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Crowded/ Larger buses/trains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02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General/Other Negatives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15%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0%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02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“OK”/“Average”/Neutral /Non-neg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42%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59%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21" name="Elbow Connector 20"/>
          <p:cNvCxnSpPr/>
          <p:nvPr/>
        </p:nvCxnSpPr>
        <p:spPr>
          <a:xfrm flipV="1">
            <a:off x="2057400" y="1917700"/>
            <a:ext cx="1828800" cy="3683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 smtClean="0"/>
              <a:t>(</a:t>
            </a:r>
            <a:r>
              <a:rPr lang="en-US" sz="1600" i="1" dirty="0"/>
              <a:t>multi-response)</a:t>
            </a:r>
            <a:endParaRPr lang="en-US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1027260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Grade by Rating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859846"/>
            <a:ext cx="8458200" cy="283154"/>
          </a:xfrm>
        </p:spPr>
        <p:txBody>
          <a:bodyPr/>
          <a:lstStyle/>
          <a:p>
            <a:r>
              <a:rPr lang="en-US" dirty="0" smtClean="0"/>
              <a:t>Q8. What </a:t>
            </a:r>
            <a:r>
              <a:rPr lang="en-US" dirty="0"/>
              <a:t>could Sound Transit do to improve the grade you gave? </a:t>
            </a:r>
            <a:r>
              <a:rPr lang="en-US" dirty="0" smtClean="0"/>
              <a:t>(multi-response) 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96906"/>
              </p:ext>
            </p:extLst>
          </p:nvPr>
        </p:nvGraphicFramePr>
        <p:xfrm>
          <a:off x="304802" y="1295410"/>
          <a:ext cx="8458198" cy="4800594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482844"/>
                <a:gridCol w="1014984"/>
                <a:gridCol w="1014984"/>
                <a:gridCol w="1014984"/>
                <a:gridCol w="930402"/>
              </a:tblGrid>
              <a:tr h="28636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Suggestions for improvement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Overall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A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C or Lower</a:t>
                      </a:r>
                    </a:p>
                  </a:txBody>
                  <a:tcPr marL="9525" marR="9525" marT="9525" marB="0" anchor="ctr"/>
                </a:tc>
              </a:tr>
              <a:tr h="279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Suggestions (flexible</a:t>
                      </a:r>
                      <a:r>
                        <a:rPr lang="en-US" sz="15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improvements)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</a:tr>
              <a:tr h="26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 on-time/adhere to schedule/less delays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6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Don't leave early (look for passengers)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6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Notice/communication of problems, delay, etc.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6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comfortable temperature/heated-it's cold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79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Suggestions (“More” investments</a:t>
                      </a:r>
                      <a:r>
                        <a:rPr lang="en-US" sz="15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</a:tr>
              <a:tr h="26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more often/more frequent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</a:tr>
              <a:tr h="26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routes/expand-extend service/add weekend service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6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Expand schedule/ Run earlier/later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6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More/better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5127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 scheduling/better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scheduling-coordinated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schedules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26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Driver training/cold weather training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6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Lower fares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6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System Suggestions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9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Other Suggestions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279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Nothing/ Don't know/ No answer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334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ST Grade – Central Link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859846"/>
            <a:ext cx="8458200" cy="283154"/>
          </a:xfrm>
        </p:spPr>
        <p:txBody>
          <a:bodyPr/>
          <a:lstStyle/>
          <a:p>
            <a:r>
              <a:rPr lang="en-US" dirty="0" smtClean="0"/>
              <a:t>Q8. What </a:t>
            </a:r>
            <a:r>
              <a:rPr lang="en-US" dirty="0"/>
              <a:t>could Sound Transit do to improve the grade you gave? </a:t>
            </a:r>
            <a:r>
              <a:rPr lang="en-US" dirty="0" smtClean="0"/>
              <a:t>(multi-response) 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063109"/>
              </p:ext>
            </p:extLst>
          </p:nvPr>
        </p:nvGraphicFramePr>
        <p:xfrm>
          <a:off x="304800" y="1295402"/>
          <a:ext cx="8381999" cy="48006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5845341"/>
                <a:gridCol w="1323474"/>
                <a:gridCol w="1213184"/>
              </a:tblGrid>
              <a:tr h="55410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Suggestions for improvement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Central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Link 2011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Central Link 2010</a:t>
                      </a:r>
                    </a:p>
                  </a:txBody>
                  <a:tcPr marL="9525" marR="9525" marT="9525" marB="0" anchor="b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Suggestions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(Schedule,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timeliness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communicating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 on-time/adhere to schedule/less delays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Notice/communication of problems, delay, etc.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Announce next time of arrival/post departure times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Suggestions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(“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More”: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service, parking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routes/expand-extend service/add weekend service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More/better parking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Expand schedule/ Run earlier/later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security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more often/more frequent buses/trains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 scheduling/better scheduling-co-ordinated schedules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Fewer stops/Direct/express routes/HOV lane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System suggestions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Other Suggestions</a:t>
                      </a: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/>
                </a:tc>
              </a:tr>
              <a:tr h="2831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Nothing/ Don't know/ No answer</a:t>
                      </a: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47%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20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ST Grade - Sounder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859846"/>
            <a:ext cx="8458200" cy="283154"/>
          </a:xfrm>
        </p:spPr>
        <p:txBody>
          <a:bodyPr/>
          <a:lstStyle/>
          <a:p>
            <a:r>
              <a:rPr lang="en-US" dirty="0" smtClean="0"/>
              <a:t>Q8. What </a:t>
            </a:r>
            <a:r>
              <a:rPr lang="en-US" dirty="0"/>
              <a:t>could Sound Transit do to improve the grade you gave? </a:t>
            </a:r>
            <a:r>
              <a:rPr lang="en-US" dirty="0" smtClean="0"/>
              <a:t>(multi-response) 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342331"/>
              </p:ext>
            </p:extLst>
          </p:nvPr>
        </p:nvGraphicFramePr>
        <p:xfrm>
          <a:off x="304800" y="1295417"/>
          <a:ext cx="8458199" cy="47243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5821877"/>
                <a:gridCol w="1318161"/>
                <a:gridCol w="1318161"/>
              </a:tblGrid>
              <a:tr h="31338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Suggestions for improvement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Sounder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 2011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Sounder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 2010</a:t>
                      </a:r>
                      <a:endParaRPr lang="en-US" sz="14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Suggestions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(flexible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improvements)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 on-time/adhere to schedule/less delays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Don't leave early (look for passengers)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Notice/communication of problems, delay, etc.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Suggestions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(“More” investments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more often/more frequent buses/trains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More/better parking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Expand schedule/ Run earlier/later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routes/expand-extend service/add weekend service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Make snacks/beverages accessible on transit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Improved wi-fi and/or cell access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 scheduling/better scheduling-co-ordinated schedules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Fewer stops/Direct/express routes/HOV lane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System suggestions</a:t>
                      </a:r>
                    </a:p>
                  </a:txBody>
                  <a:tcPr marL="2286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Other Suggestions</a:t>
                      </a: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9525" marR="9525" marT="9525" marB="0"/>
                </a:tc>
              </a:tr>
              <a:tr h="275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Nothing/ Don't know/ No answer</a:t>
                      </a:r>
                    </a:p>
                  </a:txBody>
                  <a:tcPr marL="114300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31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&amp; Established Riders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67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162800" cy="533400"/>
          </a:xfrm>
        </p:spPr>
        <p:txBody>
          <a:bodyPr/>
          <a:lstStyle/>
          <a:p>
            <a:r>
              <a:rPr lang="en-US" dirty="0" smtClean="0"/>
              <a:t>Methodology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0500" y="990600"/>
            <a:ext cx="8686800" cy="2057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These results are the seventh set of measurements for Sound Transit customer satisfaction.  Where possible, results are compared to previous surveys conducted in 2005 – 2011.</a:t>
            </a:r>
          </a:p>
          <a:p>
            <a:pPr>
              <a:spcBef>
                <a:spcPts val="0"/>
              </a:spcBef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A total of 1,130 interviews were conducted system-wide between November 30</a:t>
            </a:r>
            <a:r>
              <a:rPr lang="en-US" sz="1600" baseline="30000" dirty="0" smtClean="0">
                <a:solidFill>
                  <a:schemeClr val="tx1"/>
                </a:solidFill>
              </a:rPr>
              <a:t>th </a:t>
            </a:r>
            <a:r>
              <a:rPr lang="en-US" sz="1600" dirty="0" smtClean="0">
                <a:solidFill>
                  <a:schemeClr val="tx1"/>
                </a:solidFill>
              </a:rPr>
              <a:t>and December 21</a:t>
            </a:r>
            <a:r>
              <a:rPr lang="en-US" sz="1600" baseline="30000" dirty="0" smtClean="0">
                <a:solidFill>
                  <a:schemeClr val="tx1"/>
                </a:solidFill>
              </a:rPr>
              <a:t>nd</a:t>
            </a:r>
            <a:r>
              <a:rPr lang="en-US" sz="1600" dirty="0" smtClean="0">
                <a:solidFill>
                  <a:schemeClr val="tx1"/>
                </a:solidFill>
              </a:rPr>
              <a:t> 2011 based on the size and frequency of routes.  </a:t>
            </a:r>
          </a:p>
          <a:p>
            <a:pPr>
              <a:spcBef>
                <a:spcPts val="0"/>
              </a:spcBef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Data was then weighted to reflect actual distribution of ST’s riders, based on annual ridership figures provided by Sound Transit.  These figures are shown below.</a:t>
            </a:r>
            <a:endParaRPr lang="en-US" sz="1600" b="1" i="1" dirty="0" smtClean="0">
              <a:solidFill>
                <a:schemeClr val="tx1"/>
              </a:solidFill>
            </a:endParaRPr>
          </a:p>
          <a:p>
            <a:pPr marL="234950" indent="-234950">
              <a:spcBef>
                <a:spcPts val="1800"/>
              </a:spcBef>
              <a:buClr>
                <a:srgbClr val="006600"/>
              </a:buClr>
              <a:buSzPct val="100000"/>
            </a:pPr>
            <a:endParaRPr lang="en-US" sz="1600" b="1" i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602862"/>
              </p:ext>
            </p:extLst>
          </p:nvPr>
        </p:nvGraphicFramePr>
        <p:xfrm>
          <a:off x="152400" y="3252376"/>
          <a:ext cx="8839200" cy="2996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279"/>
                <a:gridCol w="1017159"/>
                <a:gridCol w="989162"/>
                <a:gridCol w="1066800"/>
                <a:gridCol w="990600"/>
                <a:gridCol w="1066800"/>
                <a:gridCol w="1066800"/>
                <a:gridCol w="990600"/>
              </a:tblGrid>
              <a:tr h="648624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Express Bus:</a:t>
                      </a:r>
                      <a:r>
                        <a:rPr lang="en-US" sz="1600" baseline="0" dirty="0" smtClean="0"/>
                        <a:t> (n=404)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Tacoma Link: (n=100)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Sounder: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(n=300)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Central Link:</a:t>
                      </a:r>
                      <a:r>
                        <a:rPr lang="en-US" sz="1600" baseline="0" dirty="0" smtClean="0"/>
                        <a:t> (n=326)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778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Placeholder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932740453"/>
              </p:ext>
            </p:extLst>
          </p:nvPr>
        </p:nvGraphicFramePr>
        <p:xfrm>
          <a:off x="431800" y="9906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457200" y="1905000"/>
            <a:ext cx="84582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15200" cy="6858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ST Grade by Length of Ridership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10600" y="14594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10600" y="19928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56388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only two years (2009 and 2011) where new rider ratings haven’t been higher than established rider ratings.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11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ST Grade by Length of </a:t>
            </a:r>
            <a:r>
              <a:rPr lang="en-US" dirty="0" smtClean="0"/>
              <a:t>Ridership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850173969"/>
              </p:ext>
            </p:extLst>
          </p:nvPr>
        </p:nvGraphicFramePr>
        <p:xfrm>
          <a:off x="228600" y="1600200"/>
          <a:ext cx="8686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04800" y="933069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alibri" pitchFamily="34" charset="0"/>
              </a:rPr>
              <a:t>Q6. </a:t>
            </a:r>
            <a:r>
              <a:rPr lang="en-US" dirty="0" smtClean="0"/>
              <a:t>If you were giving Sound Transit an overall report card, where A means excellent, C means average, and F means failing, what overall grade would you give them?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9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Travel </a:t>
            </a:r>
            <a:r>
              <a:rPr lang="en-US" sz="3400" dirty="0"/>
              <a:t>Time </a:t>
            </a:r>
            <a:r>
              <a:rPr lang="en-US" sz="3400" dirty="0" smtClean="0"/>
              <a:t>&amp; On-Time Satisfaction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1268039"/>
          </a:xfrm>
        </p:spPr>
        <p:txBody>
          <a:bodyPr/>
          <a:lstStyle/>
          <a:p>
            <a:pPr lvl="0"/>
            <a:r>
              <a:rPr lang="en-US" dirty="0" smtClean="0"/>
              <a:t>Q26. </a:t>
            </a:r>
            <a:r>
              <a:rPr lang="en-US" dirty="0"/>
              <a:t>How would you grade your satisfaction with the total time it takes you to travel to your destination on this Express Bus/Sounder train/Link Light Rail</a:t>
            </a:r>
            <a:r>
              <a:rPr lang="en-US" dirty="0" smtClean="0"/>
              <a:t>?</a:t>
            </a:r>
          </a:p>
          <a:p>
            <a:pPr lvl="0"/>
            <a:endParaRPr lang="en-US" dirty="0" smtClean="0"/>
          </a:p>
          <a:p>
            <a:pPr lvl="0"/>
            <a:r>
              <a:rPr lang="en-US" dirty="0"/>
              <a:t>Q27. How would you grade the on-time performance of this </a:t>
            </a:r>
          </a:p>
          <a:p>
            <a:pPr lvl="0"/>
            <a:r>
              <a:rPr lang="en-US" dirty="0"/>
              <a:t>Express Bus/Sounder train/Link Light Rail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23738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Mean</a:t>
            </a:r>
            <a:endParaRPr lang="en-US" dirty="0">
              <a:latin typeface="+mn-lt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270056210"/>
              </p:ext>
            </p:extLst>
          </p:nvPr>
        </p:nvGraphicFramePr>
        <p:xfrm>
          <a:off x="304800" y="2362200"/>
          <a:ext cx="86868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23430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Travel Time Satisfaction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1910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On-Time Satisfaction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2603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New Rider Conversion</a:t>
            </a:r>
            <a:endParaRPr lang="en-US" sz="34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393405448"/>
              </p:ext>
            </p:extLst>
          </p:nvPr>
        </p:nvGraphicFramePr>
        <p:xfrm>
          <a:off x="304800" y="1676401"/>
          <a:ext cx="84582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Q16.  Before you started riding Express Bus/ LR/ Sounder, how did you usually make this trip? </a:t>
            </a:r>
          </a:p>
          <a:p>
            <a:pPr lvl="0"/>
            <a:r>
              <a:rPr lang="en-US" dirty="0" smtClean="0"/>
              <a:t>(First response)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05200" y="6081807"/>
            <a:ext cx="556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* 2011 percentages adjusted to exclude respondents who did not answer.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35763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Habits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87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Reasons for </a:t>
            </a:r>
            <a:r>
              <a:rPr lang="en-US" dirty="0" smtClean="0"/>
              <a:t>Riding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/>
              <a:t>Q14. What are the main reasons you use this Sound Transit </a:t>
            </a:r>
            <a:r>
              <a:rPr lang="en-US" dirty="0" smtClean="0"/>
              <a:t>Express Bus/Train instead </a:t>
            </a:r>
            <a:r>
              <a:rPr lang="en-US" dirty="0"/>
              <a:t>of getting to your destination some other way? </a:t>
            </a:r>
            <a:r>
              <a:rPr lang="en-US" dirty="0" smtClean="0"/>
              <a:t>(multiple responses)</a:t>
            </a:r>
            <a:endParaRPr lang="en-US" dirty="0"/>
          </a:p>
        </p:txBody>
      </p:sp>
      <p:graphicFrame>
        <p:nvGraphicFramePr>
          <p:cNvPr id="5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3568604156"/>
              </p:ext>
            </p:extLst>
          </p:nvPr>
        </p:nvGraphicFramePr>
        <p:xfrm>
          <a:off x="457200" y="1600200"/>
          <a:ext cx="8305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5073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374932"/>
              </p:ext>
            </p:extLst>
          </p:nvPr>
        </p:nvGraphicFramePr>
        <p:xfrm>
          <a:off x="304800" y="1621155"/>
          <a:ext cx="8458197" cy="4551045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520441"/>
                <a:gridCol w="1234439"/>
                <a:gridCol w="1234439"/>
                <a:gridCol w="1234439"/>
                <a:gridCol w="1234439"/>
              </a:tblGrid>
              <a:tr h="47280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" pitchFamily="34" charset="0"/>
                        </a:rPr>
                        <a:t>Top mentions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Express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Bus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Sounder Rail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Tacoma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Link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Central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Link</a:t>
                      </a:r>
                      <a:endParaRPr lang="en-US" sz="1600" b="1" i="0" u="none" strike="noStrike" dirty="0" smtClean="0">
                        <a:solidFill>
                          <a:schemeClr val="tx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3399"/>
                          </a:solidFill>
                          <a:effectLst/>
                          <a:latin typeface="+mn-lt"/>
                        </a:rPr>
                        <a:t>Preference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 smtClean="0">
                          <a:solidFill>
                            <a:srgbClr val="00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  <a:endParaRPr lang="en-US" sz="1600" b="1" i="0" u="none" strike="noStrike" kern="1200" dirty="0">
                        <a:solidFill>
                          <a:srgbClr val="0033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47%</a:t>
                      </a:r>
                    </a:p>
                  </a:txBody>
                  <a:tcPr marL="9525" marR="9525" marT="9525" marB="0" anchor="b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More convenient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Faster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Less stressful/ More relaxing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It’s fun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Economic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Cheaper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Gas prices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Work/school pays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Necessity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No parking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No </a:t>
                      </a:r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car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Values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  <a:endParaRPr lang="en-US" sz="1600" b="1" i="0" u="none" strike="noStrike" kern="1200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  <a:endParaRPr lang="en-US" sz="1600" b="1" i="0" u="none" strike="noStrike" kern="1200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4726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Reduces traffic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Helps environment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47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effectLst/>
                          <a:latin typeface="+mn-lt"/>
                        </a:rPr>
                        <a:t>Other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Reasons for riding </a:t>
            </a:r>
            <a:r>
              <a:rPr lang="en-US" dirty="0" smtClean="0"/>
              <a:t>– by Mode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/>
              <a:t>Q14. What are the main reasons you use this Sound Transit </a:t>
            </a:r>
            <a:r>
              <a:rPr lang="en-US" dirty="0" smtClean="0"/>
              <a:t>Express Bus/Train instead </a:t>
            </a:r>
            <a:r>
              <a:rPr lang="en-US" dirty="0"/>
              <a:t>of getting to your destination some other way? </a:t>
            </a:r>
            <a:r>
              <a:rPr lang="en-US" dirty="0" smtClean="0"/>
              <a:t>(multiple responses)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5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818546"/>
              </p:ext>
            </p:extLst>
          </p:nvPr>
        </p:nvGraphicFramePr>
        <p:xfrm>
          <a:off x="304801" y="1371601"/>
          <a:ext cx="8381999" cy="4648199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488727"/>
                <a:gridCol w="1223318"/>
                <a:gridCol w="1223318"/>
                <a:gridCol w="1223318"/>
                <a:gridCol w="1223318"/>
              </a:tblGrid>
              <a:tr h="635037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Calibri" pitchFamily="34" charset="0"/>
                        </a:rPr>
                        <a:t>Top mentions</a:t>
                      </a:r>
                      <a:r>
                        <a:rPr lang="en-US" sz="1600" b="1" i="0" u="none" strike="noStrike" baseline="0" dirty="0" smtClean="0">
                          <a:solidFill>
                            <a:schemeClr val="bg1"/>
                          </a:solidFill>
                          <a:latin typeface="+mn-lt"/>
                          <a:cs typeface="Calibri" pitchFamily="34" charset="0"/>
                        </a:rPr>
                        <a:t> (&gt;1%)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Express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Bus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Sounder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Tacoma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Link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Central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Link</a:t>
                      </a:r>
                      <a:endParaRPr lang="en-US" sz="1600" b="1" i="0" u="none" strike="noStrike" dirty="0" smtClean="0">
                        <a:solidFill>
                          <a:schemeClr val="bg1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3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Preference reasons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39%</a:t>
                      </a:r>
                    </a:p>
                  </a:txBody>
                  <a:tcPr marL="9525" marR="9525" marT="9525" marB="0" anchor="b"/>
                </a:tc>
              </a:tr>
              <a:tr h="323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More convenient</a:t>
                      </a:r>
                    </a:p>
                  </a:txBody>
                  <a:tcPr marL="27432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26%</a:t>
                      </a:r>
                    </a:p>
                  </a:txBody>
                  <a:tcPr marL="9525" marR="9525" marT="9525" marB="0" anchor="ctr"/>
                </a:tc>
              </a:tr>
              <a:tr h="323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Faster</a:t>
                      </a:r>
                    </a:p>
                  </a:txBody>
                  <a:tcPr marL="27432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</a:tr>
              <a:tr h="323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Less stressful</a:t>
                      </a:r>
                    </a:p>
                  </a:txBody>
                  <a:tcPr marL="27432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23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Better than bus</a:t>
                      </a:r>
                    </a:p>
                  </a:txBody>
                  <a:tcPr marL="27432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23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+mn-lt"/>
                        </a:rPr>
                        <a:t>It's fun</a:t>
                      </a:r>
                    </a:p>
                  </a:txBody>
                  <a:tcPr marL="27432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23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More</a:t>
                      </a:r>
                      <a:r>
                        <a:rPr lang="en-US" sz="1600" b="0" i="0" u="none" strike="noStrike" baseline="0" dirty="0" smtClean="0">
                          <a:effectLst/>
                          <a:latin typeface="+mn-lt"/>
                        </a:rPr>
                        <a:t> relaxing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27432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45356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effectLst/>
                          <a:latin typeface="+mn-lt"/>
                        </a:rPr>
                        <a:t>Changed situation</a:t>
                      </a:r>
                      <a:r>
                        <a:rPr lang="en-US" sz="1400" b="1" i="0" u="none" strike="noStrike" dirty="0" smtClean="0">
                          <a:effectLst/>
                          <a:latin typeface="+mn-lt"/>
                        </a:rPr>
                        <a:t> (new job, school,</a:t>
                      </a:r>
                      <a:r>
                        <a:rPr lang="en-US" sz="1400" b="1" i="0" u="none" strike="noStrike" baseline="0" dirty="0" smtClean="0">
                          <a:effectLst/>
                          <a:latin typeface="+mn-lt"/>
                        </a:rPr>
                        <a:t> etc.)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23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effectLst/>
                          <a:latin typeface="+mn-lt"/>
                        </a:rPr>
                        <a:t>Economic </a:t>
                      </a:r>
                      <a:r>
                        <a:rPr lang="en-US" sz="1400" b="1" i="0" u="none" strike="noStrike" dirty="0" smtClean="0">
                          <a:effectLst/>
                          <a:latin typeface="+mn-lt"/>
                        </a:rPr>
                        <a:t>(cheaper, save</a:t>
                      </a:r>
                      <a:r>
                        <a:rPr lang="en-US" sz="1400" b="1" i="0" u="none" strike="noStrike" baseline="0" dirty="0" smtClean="0">
                          <a:effectLst/>
                          <a:latin typeface="+mn-lt"/>
                        </a:rPr>
                        <a:t> on gas)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</a:tr>
              <a:tr h="323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effectLst/>
                          <a:latin typeface="+mn-lt"/>
                        </a:rPr>
                        <a:t>No car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</a:tr>
              <a:tr h="323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effectLst/>
                          <a:latin typeface="+mn-lt"/>
                        </a:rPr>
                        <a:t>No parking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323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smtClean="0">
                          <a:effectLst/>
                          <a:latin typeface="+mn-lt"/>
                        </a:rPr>
                        <a:t>Values </a:t>
                      </a:r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(Reduce</a:t>
                      </a:r>
                      <a:r>
                        <a:rPr lang="en-US" sz="1400" b="0" i="0" u="none" strike="noStrike" baseline="0" dirty="0" smtClean="0">
                          <a:effectLst/>
                          <a:latin typeface="+mn-lt"/>
                        </a:rPr>
                        <a:t> traffic/Help environment)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6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Initial Reasons for Riding – New Riders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936046"/>
            <a:ext cx="8458200" cy="283154"/>
          </a:xfrm>
        </p:spPr>
        <p:txBody>
          <a:bodyPr/>
          <a:lstStyle/>
          <a:p>
            <a:pPr lvl="0"/>
            <a:r>
              <a:rPr lang="en-US" dirty="0"/>
              <a:t>Q17. What are the main reasons you started riding Express Bus/ LR/ Sounder? </a:t>
            </a:r>
            <a:r>
              <a:rPr lang="en-US" dirty="0" smtClean="0"/>
              <a:t>(first response)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84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Average Time to Stop/Station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 smtClean="0"/>
              <a:t>Q11.  </a:t>
            </a:r>
            <a:r>
              <a:rPr lang="en-US" dirty="0"/>
              <a:t>How many minutes does it typically take to get from your home to the closest stop/station? 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230132667"/>
              </p:ext>
            </p:extLst>
          </p:nvPr>
        </p:nvGraphicFramePr>
        <p:xfrm>
          <a:off x="304800" y="1295400"/>
          <a:ext cx="84582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5444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Frequency of Trip</a:t>
            </a:r>
            <a:endParaRPr lang="en-US" sz="30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060676088"/>
              </p:ext>
            </p:extLst>
          </p:nvPr>
        </p:nvGraphicFramePr>
        <p:xfrm>
          <a:off x="381000" y="1524000"/>
          <a:ext cx="8153400" cy="470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Q13. </a:t>
            </a:r>
            <a:r>
              <a:rPr lang="en-US" dirty="0"/>
              <a:t>In an average seven day week, how many days do you take this trip, or do you ride less than once a week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3203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Satisfaction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71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Schedule &amp; Route Information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/>
              <a:t>Q43.   Where do you usually get information about schedules and routes for Sound Transit? </a:t>
            </a:r>
            <a:endParaRPr lang="en-US" dirty="0" smtClean="0"/>
          </a:p>
          <a:p>
            <a:r>
              <a:rPr lang="en-US" dirty="0" smtClean="0"/>
              <a:t>(first response)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15827"/>
              </p:ext>
            </p:extLst>
          </p:nvPr>
        </p:nvGraphicFramePr>
        <p:xfrm>
          <a:off x="457200" y="1600205"/>
          <a:ext cx="8153399" cy="4495794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108061"/>
                <a:gridCol w="854339"/>
                <a:gridCol w="228600"/>
                <a:gridCol w="990600"/>
                <a:gridCol w="914400"/>
                <a:gridCol w="990600"/>
                <a:gridCol w="1066799"/>
              </a:tblGrid>
              <a:tr h="749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Top mentions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Overall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Express Bus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Sounder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Tacoma</a:t>
                      </a:r>
                      <a:r>
                        <a:rPr lang="en-US" sz="1800" u="none" strike="noStrike" baseline="0" dirty="0" smtClean="0">
                          <a:solidFill>
                            <a:schemeClr val="bg1"/>
                          </a:solidFill>
                        </a:rPr>
                        <a:t> Link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Central Link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749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Online</a:t>
                      </a:r>
                      <a:endParaRPr lang="en-US" sz="18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66%</a:t>
                      </a:r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</a:tr>
              <a:tr h="74929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</a:rPr>
                        <a:t>On-board</a:t>
                      </a:r>
                      <a:r>
                        <a:rPr lang="en-US" sz="1800" b="0" i="0" u="none" strike="noStrike" baseline="0" dirty="0" smtClean="0">
                          <a:effectLst/>
                          <a:latin typeface="+mn-lt"/>
                        </a:rPr>
                        <a:t> or a</a:t>
                      </a:r>
                      <a:r>
                        <a:rPr lang="en-US" sz="1800" u="none" strike="noStrike" dirty="0" smtClean="0">
                          <a:effectLst/>
                        </a:rPr>
                        <a:t>t </a:t>
                      </a:r>
                      <a:r>
                        <a:rPr lang="en-US" sz="1800" u="none" strike="noStrike" dirty="0">
                          <a:effectLst/>
                        </a:rPr>
                        <a:t>stop/ station</a:t>
                      </a:r>
                      <a:endParaRPr lang="en-US" sz="18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</a:tr>
              <a:tr h="749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Schedule book</a:t>
                      </a:r>
                      <a:endParaRPr lang="en-US" sz="18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  <a:tr h="749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effectLst/>
                          <a:latin typeface="Calibri"/>
                        </a:rPr>
                        <a:t>Customer service</a:t>
                      </a:r>
                      <a:r>
                        <a:rPr lang="en-US" sz="1800" b="0" i="0" u="none" strike="noStrike" baseline="0" dirty="0" smtClean="0">
                          <a:effectLst/>
                          <a:latin typeface="Calibri"/>
                        </a:rPr>
                        <a:t> phone line</a:t>
                      </a:r>
                      <a:endParaRPr lang="en-US" sz="18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749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Else/DK</a:t>
                      </a:r>
                      <a:endParaRPr lang="en-US" sz="18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96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Access to Schedules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 smtClean="0"/>
              <a:t>Q44. Do </a:t>
            </a:r>
            <a:r>
              <a:rPr lang="en-US" dirty="0"/>
              <a:t>you use your cell phone to access schedules on the web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4030346485"/>
              </p:ext>
            </p:extLst>
          </p:nvPr>
        </p:nvGraphicFramePr>
        <p:xfrm>
          <a:off x="457200" y="1295400"/>
          <a:ext cx="8382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49674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for Schedules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905376412"/>
              </p:ext>
            </p:extLst>
          </p:nvPr>
        </p:nvGraphicFramePr>
        <p:xfrm>
          <a:off x="381000" y="1600203"/>
          <a:ext cx="8416637" cy="2590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8621"/>
                <a:gridCol w="1389979"/>
                <a:gridCol w="1447800"/>
                <a:gridCol w="1482214"/>
                <a:gridCol w="1448023"/>
              </a:tblGrid>
              <a:tr h="443906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Overall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Exp. </a:t>
                      </a:r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Bus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Sounder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Central Link </a:t>
                      </a:r>
                    </a:p>
                  </a:txBody>
                  <a:tcPr marL="9525" marR="9525" marT="9525" marB="0" anchor="ctr"/>
                </a:tc>
              </a:tr>
              <a:tr h="3578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Sound Transit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9525" marR="9525" marT="9525" marB="0" anchor="ctr"/>
                </a:tc>
              </a:tr>
              <a:tr h="3578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One Bus Away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</a:tr>
              <a:tr h="3578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Google/Google maps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</a:tr>
              <a:tr h="3578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Metro/metro website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578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Pierce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Transit/link through PT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578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7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Q45. Do </a:t>
            </a:r>
            <a:r>
              <a:rPr lang="en-US" dirty="0"/>
              <a:t>you visit Sound Transit’s web site for schedules on your cell phone or do you use a different source</a:t>
            </a:r>
            <a:r>
              <a:rPr lang="en-US" dirty="0" smtClean="0"/>
              <a:t>? (first response) (Among users accessing schedules via mobile web (n=411)</a:t>
            </a:r>
            <a:endParaRPr lang="en-US" dirty="0"/>
          </a:p>
        </p:txBody>
      </p:sp>
      <p:graphicFrame>
        <p:nvGraphicFramePr>
          <p:cNvPr id="6" name="Char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7575579"/>
              </p:ext>
            </p:extLst>
          </p:nvPr>
        </p:nvGraphicFramePr>
        <p:xfrm>
          <a:off x="457200" y="4648200"/>
          <a:ext cx="8382000" cy="167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3"/>
          <p:cNvSpPr txBox="1">
            <a:spLocks/>
          </p:cNvSpPr>
          <p:nvPr/>
        </p:nvSpPr>
        <p:spPr>
          <a:xfrm>
            <a:off x="339436" y="4343400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Q46. How would you rate Sound Transit’s web site for schedules on your cell phone?</a:t>
            </a:r>
          </a:p>
          <a:p>
            <a:r>
              <a:rPr lang="en-US" dirty="0" smtClean="0"/>
              <a:t>(ST mobile website users (n=274)</a:t>
            </a:r>
          </a:p>
        </p:txBody>
      </p:sp>
    </p:spTree>
    <p:extLst>
      <p:ext uri="{BB962C8B-B14F-4D97-AF65-F5344CB8AC3E}">
        <p14:creationId xmlns:p14="http://schemas.microsoft.com/office/powerpoint/2010/main" val="49058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Fare Payment &amp; ORCA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88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Fare Payment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pPr lvl="0"/>
            <a:r>
              <a:rPr lang="en-US" dirty="0"/>
              <a:t>Q37. How do you normally pay for your fare on this route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064033759"/>
              </p:ext>
            </p:extLst>
          </p:nvPr>
        </p:nvGraphicFramePr>
        <p:xfrm>
          <a:off x="228600" y="1388476"/>
          <a:ext cx="8458200" cy="4859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304800" y="2895600"/>
            <a:ext cx="85344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800" y="4419600"/>
            <a:ext cx="85344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796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903244354"/>
              </p:ext>
            </p:extLst>
          </p:nvPr>
        </p:nvGraphicFramePr>
        <p:xfrm>
          <a:off x="990600" y="1447800"/>
          <a:ext cx="6248400" cy="4741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98437"/>
            <a:ext cx="6723993" cy="563563"/>
          </a:xfrm>
        </p:spPr>
        <p:txBody>
          <a:bodyPr>
            <a:noAutofit/>
          </a:bodyPr>
          <a:lstStyle/>
          <a:p>
            <a:r>
              <a:rPr lang="en-US" sz="3400" dirty="0" smtClean="0"/>
              <a:t>Fare Payment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09800" y="1039522"/>
            <a:ext cx="5257800" cy="408277"/>
          </a:xfr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/>
          <a:lstStyle/>
          <a:p>
            <a:r>
              <a:rPr lang="en-US" dirty="0" smtClean="0"/>
              <a:t>Q37. How do you normally pay for your fare on this route?</a:t>
            </a:r>
          </a:p>
        </p:txBody>
      </p:sp>
    </p:spTree>
    <p:extLst>
      <p:ext uri="{BB962C8B-B14F-4D97-AF65-F5344CB8AC3E}">
        <p14:creationId xmlns:p14="http://schemas.microsoft.com/office/powerpoint/2010/main" val="65228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162676573"/>
              </p:ext>
            </p:extLst>
          </p:nvPr>
        </p:nvGraphicFramePr>
        <p:xfrm>
          <a:off x="152400" y="1447800"/>
          <a:ext cx="4343400" cy="4741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ORCA Usage Type &amp; Accuracy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8600" y="990601"/>
            <a:ext cx="4324350" cy="529376"/>
          </a:xfrm>
        </p:spPr>
        <p:txBody>
          <a:bodyPr/>
          <a:lstStyle/>
          <a:p>
            <a:r>
              <a:rPr lang="en-US" dirty="0"/>
              <a:t>Q38. Do you load your </a:t>
            </a:r>
            <a:r>
              <a:rPr lang="en-US" dirty="0" smtClean="0"/>
              <a:t>ORCA </a:t>
            </a:r>
            <a:r>
              <a:rPr lang="en-US" dirty="0"/>
              <a:t>Card with cash, use it as a monthly pass or both</a:t>
            </a:r>
            <a:r>
              <a:rPr lang="en-US" dirty="0" smtClean="0"/>
              <a:t>? (ORCA users: n=679) 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193557764"/>
              </p:ext>
            </p:extLst>
          </p:nvPr>
        </p:nvGraphicFramePr>
        <p:xfrm>
          <a:off x="4876800" y="1519976"/>
          <a:ext cx="4076700" cy="472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 Placeholder 3"/>
          <p:cNvSpPr txBox="1">
            <a:spLocks/>
          </p:cNvSpPr>
          <p:nvPr/>
        </p:nvSpPr>
        <p:spPr>
          <a:xfrm>
            <a:off x="4876800" y="990600"/>
            <a:ext cx="39243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Q40. </a:t>
            </a:r>
            <a:r>
              <a:rPr lang="en-US" dirty="0"/>
              <a:t>Would you say the ORCA system charges you the correct fare… (ORCA users: n=679)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15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ORCA Ease of Use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/>
              <a:t>Q39. How easy do you think it is for new riders to figure out how to use the ORCA Card system? </a:t>
            </a:r>
            <a:r>
              <a:rPr lang="en-US" dirty="0" smtClean="0"/>
              <a:t> Use </a:t>
            </a:r>
            <a:r>
              <a:rPr lang="en-US" dirty="0"/>
              <a:t>a scale of 1 to 5 where 1 means very easy and 5 means very </a:t>
            </a:r>
            <a:r>
              <a:rPr lang="en-US" dirty="0" smtClean="0"/>
              <a:t>difficult</a:t>
            </a:r>
            <a:r>
              <a:rPr lang="en-US" dirty="0"/>
              <a:t>. (ORCA users: n=679) 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244672932"/>
              </p:ext>
            </p:extLst>
          </p:nvPr>
        </p:nvGraphicFramePr>
        <p:xfrm>
          <a:off x="381000" y="1600200"/>
          <a:ext cx="8382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3478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</a:t>
            </a:r>
            <a:br>
              <a:rPr lang="en-US" dirty="0" smtClean="0"/>
            </a:br>
            <a:r>
              <a:rPr lang="en-US" dirty="0" smtClean="0"/>
              <a:t>Ratings &amp; Grades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33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Environmental Benefits</a:t>
            </a:r>
            <a:endParaRPr lang="en-US" sz="30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876299948"/>
              </p:ext>
            </p:extLst>
          </p:nvPr>
        </p:nvGraphicFramePr>
        <p:xfrm>
          <a:off x="381000" y="1524000"/>
          <a:ext cx="8382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1042328"/>
            <a:ext cx="8458200" cy="529376"/>
          </a:xfrm>
        </p:spPr>
        <p:txBody>
          <a:bodyPr anchor="ctr" anchorCtr="0"/>
          <a:lstStyle/>
          <a:p>
            <a:r>
              <a:rPr lang="en-US" dirty="0"/>
              <a:t>Q18. Please tell me if you strongly agree, somewhat agree, somewhat disagree, or strongly disagree with the following statement: riding this </a:t>
            </a:r>
            <a:r>
              <a:rPr lang="en-US" dirty="0" smtClean="0"/>
              <a:t>bus/train </a:t>
            </a:r>
            <a:r>
              <a:rPr lang="en-US" dirty="0"/>
              <a:t>is a great way for me to help the environment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99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457200" y="2500868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Sound Transit Grade by Year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2601979718"/>
              </p:ext>
            </p:extLst>
          </p:nvPr>
        </p:nvGraphicFramePr>
        <p:xfrm>
          <a:off x="457200" y="1752600"/>
          <a:ext cx="82296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04800" y="5739084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676400" y="5788053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124200" y="5788053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42%</a:t>
            </a:r>
            <a:endParaRPr lang="en-US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686300" y="5788053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45%</a:t>
            </a:r>
            <a:endParaRPr lang="en-US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096000" y="578327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610600" y="21198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0" y="578805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48%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336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Cleanliness </a:t>
            </a:r>
            <a:r>
              <a:rPr lang="en-US" sz="3400" dirty="0"/>
              <a:t>R</a:t>
            </a:r>
            <a:r>
              <a:rPr lang="en-US" sz="3400" dirty="0" smtClean="0"/>
              <a:t>ating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 smtClean="0"/>
              <a:t>Q19.  </a:t>
            </a:r>
            <a:r>
              <a:rPr lang="en-US" dirty="0"/>
              <a:t>Using the scale of </a:t>
            </a:r>
            <a:r>
              <a:rPr lang="en-US" dirty="0" smtClean="0"/>
              <a:t>A </a:t>
            </a:r>
            <a:r>
              <a:rPr lang="en-US" dirty="0"/>
              <a:t>through </a:t>
            </a:r>
            <a:r>
              <a:rPr lang="en-US" dirty="0" smtClean="0"/>
              <a:t>F </a:t>
            </a:r>
            <a:r>
              <a:rPr lang="en-US" dirty="0"/>
              <a:t>where A means excellent, C average, and F means failing, what grade would you give to the average cleanliness of the bus/train cabin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171063748"/>
              </p:ext>
            </p:extLst>
          </p:nvPr>
        </p:nvGraphicFramePr>
        <p:xfrm>
          <a:off x="457200" y="1676400"/>
          <a:ext cx="8382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8561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Bus Driver &amp; Train Conductor </a:t>
            </a:r>
            <a:r>
              <a:rPr lang="en-US" sz="3400" dirty="0"/>
              <a:t>Rating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66700" y="859846"/>
            <a:ext cx="8458200" cy="283154"/>
          </a:xfrm>
        </p:spPr>
        <p:txBody>
          <a:bodyPr/>
          <a:lstStyle/>
          <a:p>
            <a:r>
              <a:rPr lang="en-US" dirty="0" smtClean="0"/>
              <a:t>Q20.  </a:t>
            </a:r>
            <a:r>
              <a:rPr lang="en-US" dirty="0"/>
              <a:t>Using the same scale, what grade would you give to the courtesy of the bus driver?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05800" y="14478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3.5</a:t>
            </a:r>
            <a:endParaRPr lang="en-US" dirty="0">
              <a:latin typeface="+mn-lt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241300" y="213360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Q21.   </a:t>
            </a:r>
            <a:r>
              <a:rPr lang="en-US" dirty="0"/>
              <a:t>What about the appearance of the bus driver?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305800" y="27432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3.7</a:t>
            </a:r>
            <a:endParaRPr lang="en-US" dirty="0">
              <a:latin typeface="+mn-lt"/>
            </a:endParaRP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902665620"/>
              </p:ext>
            </p:extLst>
          </p:nvPr>
        </p:nvGraphicFramePr>
        <p:xfrm>
          <a:off x="392545" y="1244600"/>
          <a:ext cx="7924800" cy="93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4017889371"/>
              </p:ext>
            </p:extLst>
          </p:nvPr>
        </p:nvGraphicFramePr>
        <p:xfrm>
          <a:off x="381000" y="2514600"/>
          <a:ext cx="7924800" cy="91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 Placeholder 3"/>
          <p:cNvSpPr txBox="1">
            <a:spLocks/>
          </p:cNvSpPr>
          <p:nvPr/>
        </p:nvSpPr>
        <p:spPr>
          <a:xfrm>
            <a:off x="266700" y="342900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Q23.  Using the same scale, how would you grade the overall job the train conductor is doing?</a:t>
            </a:r>
            <a:endParaRPr lang="en-US" dirty="0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422983866"/>
              </p:ext>
            </p:extLst>
          </p:nvPr>
        </p:nvGraphicFramePr>
        <p:xfrm>
          <a:off x="312882" y="3810000"/>
          <a:ext cx="8602518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0059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457200" y="2500868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Bus Driver </a:t>
            </a:r>
            <a:r>
              <a:rPr lang="en-US" dirty="0" smtClean="0"/>
              <a:t>Courtesy </a:t>
            </a:r>
            <a:r>
              <a:rPr lang="en-US" dirty="0"/>
              <a:t>by </a:t>
            </a:r>
            <a:r>
              <a:rPr lang="en-US" dirty="0" smtClean="0"/>
              <a:t>Rider Ethnicity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 smtClean="0"/>
              <a:t>Q20.  </a:t>
            </a:r>
            <a:r>
              <a:rPr lang="en-US" dirty="0"/>
              <a:t>Using the same scale, what grade would you give to the courtesy of the bus driver? </a:t>
            </a:r>
          </a:p>
        </p:txBody>
      </p:sp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1759180089"/>
              </p:ext>
            </p:extLst>
          </p:nvPr>
        </p:nvGraphicFramePr>
        <p:xfrm>
          <a:off x="457200" y="1752600"/>
          <a:ext cx="82296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04800" y="5739084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828800" y="5788053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64%</a:t>
            </a:r>
            <a:endParaRPr lang="en-US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657600" y="578012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51%</a:t>
            </a:r>
            <a:endParaRPr lang="en-US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524497" y="5783275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7391400" y="578327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47%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610600" y="21198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4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Stop/Station Condition and Agents</a:t>
            </a:r>
            <a:endParaRPr lang="en-US" sz="3400" dirty="0"/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241300" y="106680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Q24. </a:t>
            </a:r>
            <a:r>
              <a:rPr lang="en-US" dirty="0"/>
              <a:t>How would you grade the physical condition of the bus/Sounder/Link stops</a:t>
            </a:r>
            <a:r>
              <a:rPr lang="en-US" dirty="0" smtClean="0"/>
              <a:t>? </a:t>
            </a:r>
            <a:endParaRPr lang="en-US" dirty="0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458398694"/>
              </p:ext>
            </p:extLst>
          </p:nvPr>
        </p:nvGraphicFramePr>
        <p:xfrm>
          <a:off x="419100" y="1447800"/>
          <a:ext cx="84963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4441246"/>
            <a:ext cx="8458200" cy="283154"/>
          </a:xfrm>
        </p:spPr>
        <p:txBody>
          <a:bodyPr/>
          <a:lstStyle/>
          <a:p>
            <a:r>
              <a:rPr lang="en-US" dirty="0" smtClean="0"/>
              <a:t>Q25. How would you grade the job the Station Agents are doing? (Sounder only)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818238164"/>
              </p:ext>
            </p:extLst>
          </p:nvPr>
        </p:nvGraphicFramePr>
        <p:xfrm>
          <a:off x="241300" y="4800600"/>
          <a:ext cx="8674100" cy="144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001000" y="1295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87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Satisfaction with Travel Time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Q26. </a:t>
            </a:r>
            <a:r>
              <a:rPr lang="en-US" dirty="0"/>
              <a:t>How would you grade your satisfaction with the total time it takes you to travel to your destination on this Express Bus/Sounder train/Link Light Rail?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216497782"/>
              </p:ext>
            </p:extLst>
          </p:nvPr>
        </p:nvGraphicFramePr>
        <p:xfrm>
          <a:off x="304800" y="1676400"/>
          <a:ext cx="86106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077200" y="154150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Mean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884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557756163"/>
              </p:ext>
            </p:extLst>
          </p:nvPr>
        </p:nvGraphicFramePr>
        <p:xfrm>
          <a:off x="304800" y="16764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On-time Performance Year-to-Year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Q27. </a:t>
            </a:r>
            <a:r>
              <a:rPr lang="en-US" dirty="0"/>
              <a:t>How would you grade </a:t>
            </a:r>
            <a:r>
              <a:rPr lang="en-US" dirty="0" smtClean="0"/>
              <a:t>the on-time performance of </a:t>
            </a:r>
            <a:r>
              <a:rPr lang="en-US" dirty="0"/>
              <a:t>this </a:t>
            </a:r>
            <a:endParaRPr lang="en-US" dirty="0" smtClean="0"/>
          </a:p>
          <a:p>
            <a:pPr lvl="0"/>
            <a:r>
              <a:rPr lang="en-US" dirty="0" smtClean="0"/>
              <a:t>Express </a:t>
            </a:r>
            <a:r>
              <a:rPr lang="en-US" dirty="0"/>
              <a:t>Bus/Sounder train/Link Light Rail?</a:t>
            </a:r>
          </a:p>
        </p:txBody>
      </p:sp>
    </p:spTree>
    <p:extLst>
      <p:ext uri="{BB962C8B-B14F-4D97-AF65-F5344CB8AC3E}">
        <p14:creationId xmlns:p14="http://schemas.microsoft.com/office/powerpoint/2010/main" val="356033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Satisfaction with On-time Performance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Q27. </a:t>
            </a:r>
            <a:r>
              <a:rPr lang="en-US" dirty="0"/>
              <a:t>How would you grade </a:t>
            </a:r>
            <a:r>
              <a:rPr lang="en-US" dirty="0" smtClean="0"/>
              <a:t>the on-time performance of </a:t>
            </a:r>
            <a:r>
              <a:rPr lang="en-US" dirty="0"/>
              <a:t>this </a:t>
            </a:r>
            <a:endParaRPr lang="en-US" dirty="0" smtClean="0"/>
          </a:p>
          <a:p>
            <a:pPr lvl="0"/>
            <a:r>
              <a:rPr lang="en-US" dirty="0" smtClean="0"/>
              <a:t>Express </a:t>
            </a:r>
            <a:r>
              <a:rPr lang="en-US" dirty="0"/>
              <a:t>Bus/Sounder train/Link Light Rail?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782168481"/>
              </p:ext>
            </p:extLst>
          </p:nvPr>
        </p:nvGraphicFramePr>
        <p:xfrm>
          <a:off x="304800" y="16764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153400" y="1541502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Mean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469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Change in On-time Performance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 smtClean="0"/>
              <a:t>Q28. </a:t>
            </a:r>
            <a:r>
              <a:rPr lang="en-US" dirty="0"/>
              <a:t>In the last year, has the </a:t>
            </a:r>
            <a:r>
              <a:rPr lang="en-US" dirty="0" smtClean="0"/>
              <a:t>on-time </a:t>
            </a:r>
            <a:r>
              <a:rPr lang="en-US" dirty="0"/>
              <a:t>performance gotten better, gotten worse, or have you not noticed a change</a:t>
            </a:r>
            <a:r>
              <a:rPr lang="en-US" dirty="0" smtClean="0"/>
              <a:t>? 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527876754"/>
              </p:ext>
            </p:extLst>
          </p:nvPr>
        </p:nvGraphicFramePr>
        <p:xfrm>
          <a:off x="304800" y="1676400"/>
          <a:ext cx="8382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81200" y="5562600"/>
            <a:ext cx="54864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Central Link</a:t>
            </a:r>
          </a:p>
          <a:p>
            <a:r>
              <a:rPr lang="en-US" dirty="0" smtClean="0"/>
              <a:t>2010: Better 42%			2011: Better 13%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13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Change in On-time Performance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 smtClean="0"/>
              <a:t>Q28. </a:t>
            </a:r>
            <a:r>
              <a:rPr lang="en-US" dirty="0"/>
              <a:t>In the last year, has the </a:t>
            </a:r>
            <a:r>
              <a:rPr lang="en-US" dirty="0" smtClean="0"/>
              <a:t>on-time </a:t>
            </a:r>
            <a:r>
              <a:rPr lang="en-US" dirty="0"/>
              <a:t>performance gotten better, gotten worse, or have you not noticed a change</a:t>
            </a:r>
            <a:r>
              <a:rPr lang="en-US" dirty="0" smtClean="0"/>
              <a:t>? 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366018887"/>
              </p:ext>
            </p:extLst>
          </p:nvPr>
        </p:nvGraphicFramePr>
        <p:xfrm>
          <a:off x="304800" y="1676400"/>
          <a:ext cx="8382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537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Light Rail Schedule &amp; Fare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 smtClean="0"/>
              <a:t>Q29. How well do you understand the Light Rail schedule?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565364607"/>
              </p:ext>
            </p:extLst>
          </p:nvPr>
        </p:nvGraphicFramePr>
        <p:xfrm>
          <a:off x="290945" y="1219200"/>
          <a:ext cx="84582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319061848"/>
              </p:ext>
            </p:extLst>
          </p:nvPr>
        </p:nvGraphicFramePr>
        <p:xfrm>
          <a:off x="304800" y="3810000"/>
          <a:ext cx="83058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 Placeholder 3"/>
          <p:cNvSpPr txBox="1">
            <a:spLocks/>
          </p:cNvSpPr>
          <p:nvPr/>
        </p:nvSpPr>
        <p:spPr>
          <a:xfrm>
            <a:off x="304800" y="3280624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Q30. And is it very easy, somewhat easy, somewhat difficult or very difficult to pay your fare on Light Rail?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65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457200" y="2500868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3400" dirty="0" smtClean="0"/>
              <a:t>Sound Transit Grade by </a:t>
            </a:r>
            <a:r>
              <a:rPr lang="en-US" sz="3400" dirty="0" smtClean="0"/>
              <a:t>Rider Ethnicity</a:t>
            </a:r>
            <a:endParaRPr lang="en-US" sz="3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1857435416"/>
              </p:ext>
            </p:extLst>
          </p:nvPr>
        </p:nvGraphicFramePr>
        <p:xfrm>
          <a:off x="457200" y="1752600"/>
          <a:ext cx="82296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04800" y="5739084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828800" y="5788053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49%</a:t>
            </a:r>
            <a:endParaRPr lang="en-US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657600" y="578012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38%</a:t>
            </a:r>
            <a:endParaRPr lang="en-US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524497" y="5783275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56%</a:t>
            </a:r>
            <a:endParaRPr lang="en-US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7391400" y="578327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45%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610600" y="21198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94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Station PAs &amp; Message Boards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/>
              <a:t>Q31. Would you say public announcements in the station are…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627253512"/>
              </p:ext>
            </p:extLst>
          </p:nvPr>
        </p:nvGraphicFramePr>
        <p:xfrm>
          <a:off x="304800" y="3733800"/>
          <a:ext cx="84582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 txBox="1">
            <a:spLocks/>
          </p:cNvSpPr>
          <p:nvPr/>
        </p:nvSpPr>
        <p:spPr>
          <a:xfrm>
            <a:off x="304800" y="3280624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Q32. Would you say the electronic message boards mounted in the station are…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978113283"/>
              </p:ext>
            </p:extLst>
          </p:nvPr>
        </p:nvGraphicFramePr>
        <p:xfrm>
          <a:off x="263236" y="1295400"/>
          <a:ext cx="8458200" cy="1864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0005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010400" cy="411162"/>
          </a:xfrm>
        </p:spPr>
        <p:txBody>
          <a:bodyPr/>
          <a:lstStyle/>
          <a:p>
            <a:r>
              <a:rPr lang="en-US" sz="3400" dirty="0" smtClean="0"/>
              <a:t>Light Rail Fare Inspectors</a:t>
            </a:r>
            <a:endParaRPr lang="en-US" sz="34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016452784"/>
              </p:ext>
            </p:extLst>
          </p:nvPr>
        </p:nvGraphicFramePr>
        <p:xfrm>
          <a:off x="381000" y="1371600"/>
          <a:ext cx="8382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1012246"/>
            <a:ext cx="8458200" cy="283154"/>
          </a:xfrm>
        </p:spPr>
        <p:txBody>
          <a:bodyPr anchor="ctr" anchorCtr="0"/>
          <a:lstStyle/>
          <a:p>
            <a:r>
              <a:rPr lang="en-US" dirty="0"/>
              <a:t>Q33. How often do you see a fare inspector while riding Light Rail?  Is it…</a:t>
            </a:r>
          </a:p>
        </p:txBody>
      </p:sp>
    </p:spTree>
    <p:extLst>
      <p:ext uri="{BB962C8B-B14F-4D97-AF65-F5344CB8AC3E}">
        <p14:creationId xmlns:p14="http://schemas.microsoft.com/office/powerpoint/2010/main" val="317719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30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Safety at Stop/Station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Q34.   </a:t>
            </a:r>
            <a:r>
              <a:rPr lang="en-US" dirty="0"/>
              <a:t>How would you rate your safety while waiting at the [stop/station] for [your bus/Light Rail/Sounder]?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702650288"/>
              </p:ext>
            </p:extLst>
          </p:nvPr>
        </p:nvGraphicFramePr>
        <p:xfrm>
          <a:off x="381000" y="1600200"/>
          <a:ext cx="8458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8214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Safety Onboard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pPr lvl="0"/>
            <a:r>
              <a:rPr lang="en-US" dirty="0" smtClean="0"/>
              <a:t>Q35.  </a:t>
            </a:r>
            <a:r>
              <a:rPr lang="en-US" dirty="0"/>
              <a:t>And how would you rate the safety of the ride on the bus/Sounder/Light Rail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261660972"/>
              </p:ext>
            </p:extLst>
          </p:nvPr>
        </p:nvGraphicFramePr>
        <p:xfrm>
          <a:off x="457200" y="1371600"/>
          <a:ext cx="8077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9872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Safety at Station/Onboard - C. Link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Q34.   </a:t>
            </a:r>
            <a:r>
              <a:rPr lang="en-US" dirty="0"/>
              <a:t>How would you rate your safety while waiting at the [stop/station] for [your bus/Light Rail/Sounder]?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523056812"/>
              </p:ext>
            </p:extLst>
          </p:nvPr>
        </p:nvGraphicFramePr>
        <p:xfrm>
          <a:off x="381000" y="1600200"/>
          <a:ext cx="84582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3"/>
          <p:cNvSpPr txBox="1">
            <a:spLocks/>
          </p:cNvSpPr>
          <p:nvPr/>
        </p:nvSpPr>
        <p:spPr>
          <a:xfrm>
            <a:off x="346364" y="364075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Q35. And how would you rate the safety of the ride on Express Bus/ LR/ Sounder?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276208725"/>
              </p:ext>
            </p:extLst>
          </p:nvPr>
        </p:nvGraphicFramePr>
        <p:xfrm>
          <a:off x="422564" y="4114800"/>
          <a:ext cx="84582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8835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Safety at Station/Onboard - Sounder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Q34.   </a:t>
            </a:r>
            <a:r>
              <a:rPr lang="en-US" dirty="0"/>
              <a:t>How would you rate your safety while waiting at the [stop/station] for [your bus/Light Rail/Sounder]? 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46364" y="364075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Q35. And how would you rate the safety of the ride on Express Bus/ LR/ Sounder?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737325149"/>
              </p:ext>
            </p:extLst>
          </p:nvPr>
        </p:nvGraphicFramePr>
        <p:xfrm>
          <a:off x="422564" y="4114800"/>
          <a:ext cx="84582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285611852"/>
              </p:ext>
            </p:extLst>
          </p:nvPr>
        </p:nvGraphicFramePr>
        <p:xfrm>
          <a:off x="381000" y="1600200"/>
          <a:ext cx="8458200" cy="204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2539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Safety at Stop/Station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Q34.   </a:t>
            </a:r>
            <a:r>
              <a:rPr lang="en-US" dirty="0"/>
              <a:t>How would you rate your safety while waiting at the [stop/station] for [your bus/Light Rail/Sounder]?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409626077"/>
              </p:ext>
            </p:extLst>
          </p:nvPr>
        </p:nvGraphicFramePr>
        <p:xfrm>
          <a:off x="381000" y="1600200"/>
          <a:ext cx="8458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039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Safety Onboard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pPr lvl="0"/>
            <a:r>
              <a:rPr lang="en-US" dirty="0" smtClean="0"/>
              <a:t>Q35.  </a:t>
            </a:r>
            <a:r>
              <a:rPr lang="en-US" dirty="0"/>
              <a:t>And how would you rate the safety of the ride on the bus/Sounder/Light Rail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025798894"/>
              </p:ext>
            </p:extLst>
          </p:nvPr>
        </p:nvGraphicFramePr>
        <p:xfrm>
          <a:off x="457200" y="1371600"/>
          <a:ext cx="8077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027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Vehicle Security at Park &amp; Ride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 smtClean="0"/>
              <a:t>Q36.  How </a:t>
            </a:r>
            <a:r>
              <a:rPr lang="en-US" dirty="0"/>
              <a:t>secure do </a:t>
            </a:r>
            <a:r>
              <a:rPr lang="en-US" dirty="0" smtClean="0"/>
              <a:t>you feel </a:t>
            </a:r>
            <a:r>
              <a:rPr lang="en-US" dirty="0"/>
              <a:t>your vehicle is when left at the Park and Ride? </a:t>
            </a: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798809345"/>
              </p:ext>
            </p:extLst>
          </p:nvPr>
        </p:nvGraphicFramePr>
        <p:xfrm>
          <a:off x="304800" y="1371600"/>
          <a:ext cx="8458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4117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Benchmarking Against Other Agencies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33069"/>
            <a:ext cx="8458200" cy="529376"/>
          </a:xfrm>
        </p:spPr>
        <p:txBody>
          <a:bodyPr/>
          <a:lstStyle/>
          <a:p>
            <a:r>
              <a:rPr lang="en-US" dirty="0"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41203886"/>
              </p:ext>
            </p:extLst>
          </p:nvPr>
        </p:nvGraphicFramePr>
        <p:xfrm>
          <a:off x="228600" y="16002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346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Respondent Profile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28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Park &amp; Ride Users</a:t>
            </a:r>
            <a:endParaRPr lang="en-US" sz="34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343234243"/>
              </p:ext>
            </p:extLst>
          </p:nvPr>
        </p:nvGraphicFramePr>
        <p:xfrm>
          <a:off x="3733800" y="914400"/>
          <a:ext cx="5029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968031769"/>
              </p:ext>
            </p:extLst>
          </p:nvPr>
        </p:nvGraphicFramePr>
        <p:xfrm>
          <a:off x="20782" y="1828800"/>
          <a:ext cx="3810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ight Arrow 5"/>
          <p:cNvSpPr/>
          <p:nvPr/>
        </p:nvSpPr>
        <p:spPr>
          <a:xfrm>
            <a:off x="3124200" y="3200400"/>
            <a:ext cx="533400" cy="457200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1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6215902"/>
              </p:ext>
            </p:extLst>
          </p:nvPr>
        </p:nvGraphicFramePr>
        <p:xfrm>
          <a:off x="304800" y="838200"/>
          <a:ext cx="8458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198438"/>
            <a:ext cx="7010400" cy="411162"/>
          </a:xfrm>
        </p:spPr>
        <p:txBody>
          <a:bodyPr/>
          <a:lstStyle/>
          <a:p>
            <a:r>
              <a:rPr lang="en-US" sz="3400" dirty="0" smtClean="0"/>
              <a:t>Demographics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424505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4139676"/>
              </p:ext>
            </p:extLst>
          </p:nvPr>
        </p:nvGraphicFramePr>
        <p:xfrm>
          <a:off x="304800" y="838200"/>
          <a:ext cx="8458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198438"/>
            <a:ext cx="7010400" cy="411162"/>
          </a:xfrm>
        </p:spPr>
        <p:txBody>
          <a:bodyPr/>
          <a:lstStyle/>
          <a:p>
            <a:r>
              <a:rPr lang="en-US" sz="3400" dirty="0" smtClean="0"/>
              <a:t>Behaviors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26887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Riders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90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Choice Riders by Service</a:t>
            </a:r>
            <a:endParaRPr lang="en-US" sz="3400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1021818"/>
          </a:xfrm>
        </p:spPr>
        <p:txBody>
          <a:bodyPr/>
          <a:lstStyle/>
          <a:p>
            <a:pPr lvl="0"/>
            <a:r>
              <a:rPr lang="en-US" dirty="0" smtClean="0"/>
              <a:t>Q4.  Did you have a car available that you could have used for this trip?</a:t>
            </a:r>
          </a:p>
          <a:p>
            <a:pPr lvl="0"/>
            <a:r>
              <a:rPr lang="en-US" dirty="0" smtClean="0"/>
              <a:t>Q5. [IF Q4 is ‘NO’] Have you sold a car or chosen not to buy a car because you prefer public transit?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Choice rider if ‘YES’ to either Q4 or Q5; Non-choice if ‘NO’ to both 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432041438"/>
              </p:ext>
            </p:extLst>
          </p:nvPr>
        </p:nvGraphicFramePr>
        <p:xfrm>
          <a:off x="533400" y="2133600"/>
          <a:ext cx="80772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2255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198438"/>
            <a:ext cx="7010400" cy="411162"/>
          </a:xfrm>
        </p:spPr>
        <p:txBody>
          <a:bodyPr/>
          <a:lstStyle/>
          <a:p>
            <a:pPr lvl="0"/>
            <a:r>
              <a:rPr lang="en-US" dirty="0" smtClean="0"/>
              <a:t>Choice Rider Definition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Did you have a car available that you could have used for this trip? 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>
              <a:spcBef>
                <a:spcPts val="0"/>
              </a:spcBef>
              <a:buNone/>
              <a:tabLst>
                <a:tab pos="4343400" algn="l"/>
              </a:tabLst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  <a:tabLst>
                <a:tab pos="4343400" algn="l"/>
              </a:tabLst>
            </a:pPr>
            <a:endParaRPr lang="en-US" sz="2000" dirty="0" smtClean="0"/>
          </a:p>
          <a:p>
            <a:pPr marL="0" indent="0">
              <a:spcBef>
                <a:spcPts val="0"/>
              </a:spcBef>
              <a:buNone/>
              <a:tabLst>
                <a:tab pos="1203325" algn="ctr"/>
              </a:tabLst>
            </a:pPr>
            <a:r>
              <a:rPr lang="en-US" sz="2000" dirty="0"/>
              <a:t>	</a:t>
            </a:r>
            <a:r>
              <a:rPr lang="en-US" sz="2000" b="1" dirty="0" smtClean="0">
                <a:solidFill>
                  <a:srgbClr val="00B0F0"/>
                </a:solidFill>
              </a:rPr>
              <a:t>Choice Rider</a:t>
            </a:r>
          </a:p>
          <a:p>
            <a:pPr marL="0" indent="0" algn="r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en-US" sz="2000" dirty="0" smtClean="0"/>
              <a:t>Have you sold a car or chosen not to buy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US" sz="2000" dirty="0" smtClean="0"/>
              <a:t> a car because you prefer public transit?</a:t>
            </a:r>
          </a:p>
          <a:p>
            <a:pPr marL="0" indent="0" algn="r">
              <a:spcBef>
                <a:spcPts val="0"/>
              </a:spcBef>
              <a:buNone/>
            </a:pPr>
            <a:endParaRPr lang="en-US" sz="2000" dirty="0"/>
          </a:p>
          <a:p>
            <a:pPr marL="0" indent="0" algn="r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 algn="r">
              <a:spcBef>
                <a:spcPts val="0"/>
              </a:spcBef>
              <a:buNone/>
            </a:pPr>
            <a:endParaRPr lang="en-US" sz="2000" dirty="0"/>
          </a:p>
          <a:p>
            <a:pPr marL="0" indent="0" algn="r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>
              <a:spcBef>
                <a:spcPts val="0"/>
              </a:spcBef>
              <a:buNone/>
              <a:tabLst>
                <a:tab pos="4511675" algn="ctr"/>
                <a:tab pos="7437438" algn="ctr"/>
              </a:tabLst>
            </a:pPr>
            <a:r>
              <a:rPr lang="en-US" sz="2000" dirty="0"/>
              <a:t>	</a:t>
            </a:r>
            <a:r>
              <a:rPr lang="en-US" sz="2000" b="1" dirty="0" smtClean="0">
                <a:solidFill>
                  <a:srgbClr val="00B0F0"/>
                </a:solidFill>
              </a:rPr>
              <a:t>Choice Rider</a:t>
            </a:r>
            <a:r>
              <a:rPr lang="en-US" sz="2000" dirty="0" smtClean="0"/>
              <a:t>	Not Choice</a:t>
            </a:r>
          </a:p>
        </p:txBody>
      </p:sp>
      <p:sp>
        <p:nvSpPr>
          <p:cNvPr id="2" name="Down Arrow Callout 1"/>
          <p:cNvSpPr/>
          <p:nvPr/>
        </p:nvSpPr>
        <p:spPr>
          <a:xfrm>
            <a:off x="1066800" y="1676400"/>
            <a:ext cx="1295400" cy="609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</a:rPr>
              <a:t>Yes</a:t>
            </a:r>
            <a:endParaRPr lang="en-US" sz="2200" b="1" dirty="0">
              <a:solidFill>
                <a:prstClr val="white"/>
              </a:solidFill>
            </a:endParaRPr>
          </a:p>
        </p:txBody>
      </p:sp>
      <p:sp>
        <p:nvSpPr>
          <p:cNvPr id="7" name="Down Arrow Callout 6"/>
          <p:cNvSpPr/>
          <p:nvPr/>
        </p:nvSpPr>
        <p:spPr>
          <a:xfrm>
            <a:off x="4343400" y="3962400"/>
            <a:ext cx="1295400" cy="609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</a:rPr>
              <a:t>Yes</a:t>
            </a:r>
            <a:endParaRPr lang="en-US" sz="2200" b="1" dirty="0">
              <a:solidFill>
                <a:prstClr val="white"/>
              </a:solidFill>
            </a:endParaRPr>
          </a:p>
        </p:txBody>
      </p:sp>
      <p:sp>
        <p:nvSpPr>
          <p:cNvPr id="8" name="Down Arrow Callout 7"/>
          <p:cNvSpPr/>
          <p:nvPr/>
        </p:nvSpPr>
        <p:spPr>
          <a:xfrm>
            <a:off x="5715000" y="1676400"/>
            <a:ext cx="1295400" cy="609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</a:rPr>
              <a:t>No</a:t>
            </a:r>
            <a:endParaRPr lang="en-US" sz="2200" b="1" dirty="0">
              <a:solidFill>
                <a:prstClr val="white"/>
              </a:solidFill>
            </a:endParaRPr>
          </a:p>
        </p:txBody>
      </p:sp>
      <p:sp>
        <p:nvSpPr>
          <p:cNvPr id="10" name="Down Arrow Callout 9"/>
          <p:cNvSpPr/>
          <p:nvPr/>
        </p:nvSpPr>
        <p:spPr>
          <a:xfrm>
            <a:off x="7239000" y="3962400"/>
            <a:ext cx="1295400" cy="609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</a:rPr>
              <a:t>No</a:t>
            </a:r>
            <a:endParaRPr lang="en-US" sz="22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8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8438"/>
            <a:ext cx="7010400" cy="411162"/>
          </a:xfrm>
        </p:spPr>
        <p:txBody>
          <a:bodyPr/>
          <a:lstStyle/>
          <a:p>
            <a:r>
              <a:rPr lang="en-US" sz="3400" dirty="0" smtClean="0"/>
              <a:t>Choice Riders by Service</a:t>
            </a:r>
            <a:endParaRPr lang="en-US" sz="3400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1021818"/>
          </a:xfrm>
        </p:spPr>
        <p:txBody>
          <a:bodyPr/>
          <a:lstStyle/>
          <a:p>
            <a:pPr lvl="0"/>
            <a:r>
              <a:rPr lang="en-US" dirty="0" smtClean="0"/>
              <a:t>Q4.  Did you have a car available that you could have used for this trip?</a:t>
            </a:r>
          </a:p>
          <a:p>
            <a:pPr lvl="0"/>
            <a:r>
              <a:rPr lang="en-US" dirty="0" smtClean="0"/>
              <a:t>Q5. [IF Q4 is ‘NO’] Have you sold a car or chosen not to buy a car because you prefer public transit?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Choice rider if ‘YES’ to either Q4 or Q5; Non-choice if ‘NO’ to both 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67704033"/>
              </p:ext>
            </p:extLst>
          </p:nvPr>
        </p:nvGraphicFramePr>
        <p:xfrm>
          <a:off x="533400" y="2133600"/>
          <a:ext cx="80772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2904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010400" cy="457200"/>
          </a:xfrm>
        </p:spPr>
        <p:txBody>
          <a:bodyPr/>
          <a:lstStyle/>
          <a:p>
            <a:r>
              <a:rPr lang="en-US" sz="2800" dirty="0" smtClean="0"/>
              <a:t>% of Choice Riders with a Car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14401"/>
            <a:ext cx="8305800" cy="375487"/>
          </a:xfrm>
          <a:effectLst/>
        </p:spPr>
        <p:txBody>
          <a:bodyPr/>
          <a:lstStyle/>
          <a:p>
            <a:r>
              <a:rPr lang="en-US" sz="1600" dirty="0" smtClean="0"/>
              <a:t>Q4. Did you have a car available that you could have used for this trip?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454503811"/>
              </p:ext>
            </p:extLst>
          </p:nvPr>
        </p:nvGraphicFramePr>
        <p:xfrm>
          <a:off x="304800" y="1524000"/>
          <a:ext cx="8153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2680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1367602"/>
              </p:ext>
            </p:extLst>
          </p:nvPr>
        </p:nvGraphicFramePr>
        <p:xfrm>
          <a:off x="228600" y="1524000"/>
          <a:ext cx="8610600" cy="4343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010400" cy="457200"/>
          </a:xfrm>
        </p:spPr>
        <p:txBody>
          <a:bodyPr/>
          <a:lstStyle/>
          <a:p>
            <a:r>
              <a:rPr lang="en-US" sz="2800" dirty="0" smtClean="0"/>
              <a:t>Continue Using Sound Transit – By Service 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14401"/>
            <a:ext cx="8305800" cy="375487"/>
          </a:xfrm>
          <a:effectLst/>
        </p:spPr>
        <p:txBody>
          <a:bodyPr/>
          <a:lstStyle/>
          <a:p>
            <a:r>
              <a:rPr lang="en-US" sz="1600" dirty="0" smtClean="0"/>
              <a:t>Q30. How </a:t>
            </a:r>
            <a:r>
              <a:rPr lang="en-US" sz="1600" dirty="0"/>
              <a:t>likely are you to </a:t>
            </a:r>
            <a:r>
              <a:rPr lang="en-US" sz="1600" b="1" dirty="0"/>
              <a:t>continue </a:t>
            </a:r>
            <a:r>
              <a:rPr lang="en-US" sz="1600" dirty="0"/>
              <a:t>to use </a:t>
            </a:r>
            <a:r>
              <a:rPr lang="en-US" sz="1600" dirty="0" smtClean="0"/>
              <a:t>(Service) </a:t>
            </a:r>
            <a:r>
              <a:rPr lang="en-US" sz="1600" dirty="0"/>
              <a:t>in the future</a:t>
            </a:r>
            <a:r>
              <a:rPr lang="en-US" sz="1600" dirty="0" smtClean="0"/>
              <a:t>?</a:t>
            </a:r>
            <a:endParaRPr 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338373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3862689071"/>
              </p:ext>
            </p:extLst>
          </p:nvPr>
        </p:nvGraphicFramePr>
        <p:xfrm>
          <a:off x="457200" y="1600200"/>
          <a:ext cx="8229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Sound Transit Grade – by Mode, by Year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33069"/>
            <a:ext cx="8458200" cy="529376"/>
          </a:xfrm>
        </p:spPr>
        <p:txBody>
          <a:bodyPr/>
          <a:lstStyle/>
          <a:p>
            <a:r>
              <a:rPr lang="en-US" dirty="0"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610600" y="260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" y="2514600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610600" y="21452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1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010400" cy="457200"/>
          </a:xfrm>
        </p:spPr>
        <p:txBody>
          <a:bodyPr/>
          <a:lstStyle/>
          <a:p>
            <a:r>
              <a:rPr lang="en-US" sz="2800" dirty="0" smtClean="0"/>
              <a:t>Recommend Using Sound Transit – By Service </a:t>
            </a:r>
            <a:endParaRPr lang="en-US" sz="2800" dirty="0"/>
          </a:p>
        </p:txBody>
      </p:sp>
      <p:graphicFrame>
        <p:nvGraphicFramePr>
          <p:cNvPr id="7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4573287"/>
              </p:ext>
            </p:extLst>
          </p:nvPr>
        </p:nvGraphicFramePr>
        <p:xfrm>
          <a:off x="228600" y="1524000"/>
          <a:ext cx="8610600" cy="4343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14401"/>
            <a:ext cx="8305800" cy="375487"/>
          </a:xfrm>
          <a:effectLst/>
        </p:spPr>
        <p:txBody>
          <a:bodyPr/>
          <a:lstStyle/>
          <a:p>
            <a:r>
              <a:rPr lang="en-US" sz="1600" dirty="0" smtClean="0"/>
              <a:t>Q31. How </a:t>
            </a:r>
            <a:r>
              <a:rPr lang="en-US" sz="1600" dirty="0"/>
              <a:t>likely would you be to </a:t>
            </a:r>
            <a:r>
              <a:rPr lang="en-US" sz="1600" b="1" dirty="0"/>
              <a:t>recommend </a:t>
            </a:r>
            <a:r>
              <a:rPr lang="en-US" sz="1600" dirty="0" smtClean="0"/>
              <a:t>(service) to </a:t>
            </a:r>
            <a:r>
              <a:rPr lang="en-US" sz="1600" dirty="0"/>
              <a:t>a family member, friend, or co-worker</a:t>
            </a:r>
            <a:r>
              <a:rPr lang="en-US" sz="1600" dirty="0" smtClean="0"/>
              <a:t>?</a:t>
            </a:r>
            <a:endParaRPr 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356380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198438"/>
            <a:ext cx="7010400" cy="411162"/>
          </a:xfrm>
        </p:spPr>
        <p:txBody>
          <a:bodyPr/>
          <a:lstStyle/>
          <a:p>
            <a:r>
              <a:rPr lang="en-US" dirty="0" smtClean="0"/>
              <a:t>ST Advertising Message Content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4800" y="838200"/>
            <a:ext cx="8305800" cy="375487"/>
          </a:xfrm>
          <a:effectLst/>
        </p:spPr>
        <p:txBody>
          <a:bodyPr/>
          <a:lstStyle/>
          <a:p>
            <a:r>
              <a:rPr lang="en-US" sz="1600" dirty="0" smtClean="0"/>
              <a:t>Q25. Please </a:t>
            </a:r>
            <a:r>
              <a:rPr lang="en-US" sz="1600" dirty="0"/>
              <a:t>describe the topics, message, or characters in the advertising you saw or heard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743120"/>
              </p:ext>
            </p:extLst>
          </p:nvPr>
        </p:nvGraphicFramePr>
        <p:xfrm>
          <a:off x="380999" y="1371600"/>
          <a:ext cx="8229600" cy="4893945"/>
        </p:xfrm>
        <a:graphic>
          <a:graphicData uri="http://schemas.openxmlformats.org/drawingml/2006/table">
            <a:tbl>
              <a:tblPr firstRow="1" firstCol="1">
                <a:tableStyleId>{284E427A-3D55-4303-BF80-6455036E1DE7}</a:tableStyleId>
              </a:tblPr>
              <a:tblGrid>
                <a:gridCol w="3246538"/>
                <a:gridCol w="1132514"/>
                <a:gridCol w="806064"/>
                <a:gridCol w="1147864"/>
                <a:gridCol w="948310"/>
                <a:gridCol w="948310"/>
              </a:tblGrid>
              <a:tr h="342900">
                <a:tc>
                  <a:txBody>
                    <a:bodyPr/>
                    <a:lstStyle/>
                    <a:p>
                      <a:pPr algn="l" fontAlgn="t"/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Overall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Bus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Sounder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Link </a:t>
                      </a:r>
                      <a:endParaRPr lang="en-US" sz="16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Lady/Old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lady character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Voice/sound of reason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Ride the wave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Sound Transit ad/logo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Stress free/relax (no traffic)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Convenient/easy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Save the environment/environment message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Save gas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Faster/saves time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Can do other things, read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Snowy weather/get ready for snow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Save money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We'll get you there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10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010400" cy="457200"/>
          </a:xfrm>
        </p:spPr>
        <p:txBody>
          <a:bodyPr/>
          <a:lstStyle/>
          <a:p>
            <a:r>
              <a:rPr lang="en-US" sz="2800" dirty="0" smtClean="0"/>
              <a:t>ST Advertising Impact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14401"/>
            <a:ext cx="8458200" cy="621709"/>
          </a:xfrm>
          <a:effectLst/>
        </p:spPr>
        <p:txBody>
          <a:bodyPr/>
          <a:lstStyle/>
          <a:p>
            <a:r>
              <a:rPr lang="en-US" sz="1600" dirty="0" smtClean="0"/>
              <a:t>Q27. And </a:t>
            </a:r>
            <a:r>
              <a:rPr lang="en-US" sz="1600" dirty="0"/>
              <a:t>do you think Sound Transit’s advertising plays a major role, a minor role, or no role in someone else’s decision to start riding transit</a:t>
            </a:r>
            <a:r>
              <a:rPr lang="en-US" sz="1600" dirty="0" smtClean="0"/>
              <a:t>?</a:t>
            </a:r>
            <a:endParaRPr lang="en-US" sz="1600" u="sng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141280618"/>
              </p:ext>
            </p:extLst>
          </p:nvPr>
        </p:nvGraphicFramePr>
        <p:xfrm>
          <a:off x="304800" y="1676400"/>
          <a:ext cx="8305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2033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010400" cy="457200"/>
          </a:xfrm>
        </p:spPr>
        <p:txBody>
          <a:bodyPr/>
          <a:lstStyle/>
          <a:p>
            <a:r>
              <a:rPr lang="en-US" sz="2800" dirty="0" smtClean="0"/>
              <a:t>Best Improvement Forced Choice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14401"/>
            <a:ext cx="8305800" cy="621709"/>
          </a:xfrm>
          <a:effectLst/>
        </p:spPr>
        <p:txBody>
          <a:bodyPr/>
          <a:lstStyle/>
          <a:p>
            <a:r>
              <a:rPr lang="en-US" sz="1600" dirty="0" smtClean="0"/>
              <a:t>Q28. Which of the following do you think would be the best improvement that could be made to Sound Transit services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100088503"/>
              </p:ext>
            </p:extLst>
          </p:nvPr>
        </p:nvGraphicFramePr>
        <p:xfrm>
          <a:off x="304800" y="1600200"/>
          <a:ext cx="8153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3189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4800" y="198438"/>
            <a:ext cx="7010400" cy="411162"/>
          </a:xfrm>
        </p:spPr>
        <p:txBody>
          <a:bodyPr/>
          <a:lstStyle/>
          <a:p>
            <a:r>
              <a:rPr lang="en-US" dirty="0"/>
              <a:t>Best Improvement Forced Choice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02291"/>
            <a:ext cx="8305800" cy="621709"/>
          </a:xfrm>
          <a:effectLst/>
        </p:spPr>
        <p:txBody>
          <a:bodyPr/>
          <a:lstStyle/>
          <a:p>
            <a:r>
              <a:rPr lang="en-US" sz="1600" dirty="0" smtClean="0"/>
              <a:t>Q28. Which </a:t>
            </a:r>
            <a:r>
              <a:rPr lang="en-US" sz="1600" dirty="0"/>
              <a:t>of the following do you think would be the best improvement that could be made to Sound Transit services</a:t>
            </a:r>
            <a:r>
              <a:rPr lang="en-US" sz="1600" dirty="0" smtClean="0"/>
              <a:t>…?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290618"/>
              </p:ext>
            </p:extLst>
          </p:nvPr>
        </p:nvGraphicFramePr>
        <p:xfrm>
          <a:off x="228600" y="1981200"/>
          <a:ext cx="8534401" cy="3809999"/>
        </p:xfrm>
        <a:graphic>
          <a:graphicData uri="http://schemas.openxmlformats.org/drawingml/2006/table">
            <a:tbl>
              <a:tblPr firstRow="1" firstCol="1">
                <a:tableStyleId>{284E427A-3D55-4303-BF80-6455036E1DE7}</a:tableStyleId>
              </a:tblPr>
              <a:tblGrid>
                <a:gridCol w="4114800"/>
                <a:gridCol w="1143000"/>
                <a:gridCol w="304800"/>
                <a:gridCol w="1004935"/>
                <a:gridCol w="983433"/>
                <a:gridCol w="983433"/>
              </a:tblGrid>
              <a:tr h="386817">
                <a:tc>
                  <a:txBody>
                    <a:bodyPr/>
                    <a:lstStyle/>
                    <a:p>
                      <a:pPr algn="l" fontAlgn="t"/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Overall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Bus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Sounder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Link </a:t>
                      </a:r>
                      <a:endParaRPr lang="en-US" sz="16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33351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frequent service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</a:tr>
              <a:tr h="433351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park and ride spaces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9525" marR="9525" marT="9525" marB="0" anchor="ctr"/>
                </a:tc>
              </a:tr>
              <a:tr h="85216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signal priority for transit to make the ride faster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85216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Better coordination between routes and transfers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85216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Concession, newspaper, or food stands at stations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089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3000" dirty="0" smtClean="0"/>
              <a:t>Sound Transit Grade by Central Link Riders</a:t>
            </a:r>
            <a:endParaRPr lang="en-US" sz="30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492226137"/>
              </p:ext>
            </p:extLst>
          </p:nvPr>
        </p:nvGraphicFramePr>
        <p:xfrm>
          <a:off x="228600" y="1600200"/>
          <a:ext cx="8686800" cy="4278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04800" y="933069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alibri" pitchFamily="34" charset="0"/>
              </a:rPr>
              <a:t>Q6. </a:t>
            </a:r>
            <a:r>
              <a:rPr lang="en-US" dirty="0" smtClean="0"/>
              <a:t>If you were giving Sound Transit an overall report card, where A means excellent, C means average, and F means failing, what overall grade would you give them?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587906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grade for Central Link in 2011 is much more like 2009 than 2010.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8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Satisfaction - C. Link Year-by-Year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1268039"/>
          </a:xfrm>
        </p:spPr>
        <p:txBody>
          <a:bodyPr/>
          <a:lstStyle/>
          <a:p>
            <a:pPr lvl="0"/>
            <a:r>
              <a:rPr lang="en-US" dirty="0" smtClean="0"/>
              <a:t>Q26. </a:t>
            </a:r>
            <a:r>
              <a:rPr lang="en-US" dirty="0"/>
              <a:t>How would you grade your satisfaction with the total time it takes you to travel to your destination on this Express Bus/Sounder train/Link Light Rail</a:t>
            </a:r>
            <a:r>
              <a:rPr lang="en-US" dirty="0" smtClean="0"/>
              <a:t>?</a:t>
            </a:r>
          </a:p>
          <a:p>
            <a:pPr lvl="0"/>
            <a:endParaRPr lang="en-US" dirty="0" smtClean="0"/>
          </a:p>
          <a:p>
            <a:pPr lvl="0"/>
            <a:r>
              <a:rPr lang="en-US" dirty="0"/>
              <a:t>Q27. How would you grade the on-time performance of this </a:t>
            </a:r>
          </a:p>
          <a:p>
            <a:pPr lvl="0"/>
            <a:r>
              <a:rPr lang="en-US" dirty="0"/>
              <a:t>Express Bus/Sounder train/Link Light Rail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23738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Mean</a:t>
            </a:r>
            <a:endParaRPr lang="en-US" dirty="0">
              <a:latin typeface="+mn-lt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878084308"/>
              </p:ext>
            </p:extLst>
          </p:nvPr>
        </p:nvGraphicFramePr>
        <p:xfrm>
          <a:off x="304800" y="2362200"/>
          <a:ext cx="86868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23430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Travel Time Satisfaction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0956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On-Time Satisfaction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3793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EMC template">
  <a:themeElements>
    <a:clrScheme name="EMC Seattle 2012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E85"/>
      </a:accent4>
      <a:accent5>
        <a:srgbClr val="5F5643"/>
      </a:accent5>
      <a:accent6>
        <a:srgbClr val="83A187"/>
      </a:accent6>
      <a:hlink>
        <a:srgbClr val="0070C0"/>
      </a:hlink>
      <a:folHlink>
        <a:srgbClr val="00206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le Slide">
  <a:themeElements>
    <a:clrScheme name="EMC Seattle 2012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E85"/>
      </a:accent4>
      <a:accent5>
        <a:srgbClr val="5F5643"/>
      </a:accent5>
      <a:accent6>
        <a:srgbClr val="83A187"/>
      </a:accent6>
      <a:hlink>
        <a:srgbClr val="0070C0"/>
      </a:hlink>
      <a:folHlink>
        <a:srgbClr val="0020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EMC Seattle 2012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E85"/>
      </a:accent4>
      <a:accent5>
        <a:srgbClr val="5F5643"/>
      </a:accent5>
      <a:accent6>
        <a:srgbClr val="83A187"/>
      </a:accent6>
      <a:hlink>
        <a:srgbClr val="0070C0"/>
      </a:hlink>
      <a:folHlink>
        <a:srgbClr val="002060"/>
      </a:folHlink>
    </a:clrScheme>
    <a:fontScheme name="EMC Seattl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rigin">
    <a:fillStyleLst>
      <a:solidFill>
        <a:schemeClr val="phClr"/>
      </a:solidFill>
      <a:gradFill rotWithShape="1">
        <a:gsLst>
          <a:gs pos="0">
            <a:schemeClr val="phClr">
              <a:tint val="45000"/>
              <a:satMod val="200000"/>
            </a:schemeClr>
          </a:gs>
          <a:gs pos="30000">
            <a:schemeClr val="phClr">
              <a:tint val="61000"/>
              <a:satMod val="200000"/>
            </a:schemeClr>
          </a:gs>
          <a:gs pos="45000">
            <a:schemeClr val="phClr">
              <a:tint val="66000"/>
              <a:satMod val="200000"/>
            </a:schemeClr>
          </a:gs>
          <a:gs pos="55000">
            <a:schemeClr val="phClr">
              <a:tint val="66000"/>
              <a:satMod val="200000"/>
            </a:schemeClr>
          </a:gs>
          <a:gs pos="73000">
            <a:schemeClr val="phClr">
              <a:tint val="61000"/>
              <a:satMod val="200000"/>
            </a:schemeClr>
          </a:gs>
          <a:gs pos="100000">
            <a:schemeClr val="phClr">
              <a:tint val="45000"/>
              <a:satMod val="200000"/>
            </a:schemeClr>
          </a:gs>
        </a:gsLst>
        <a:lin ang="950000" scaled="1"/>
      </a:gradFill>
      <a:gradFill rotWithShape="1">
        <a:gsLst>
          <a:gs pos="0">
            <a:schemeClr val="phClr">
              <a:shade val="63000"/>
            </a:schemeClr>
          </a:gs>
          <a:gs pos="30000">
            <a:schemeClr val="phClr">
              <a:shade val="90000"/>
              <a:satMod val="110000"/>
            </a:schemeClr>
          </a:gs>
          <a:gs pos="45000">
            <a:schemeClr val="phClr">
              <a:shade val="100000"/>
              <a:satMod val="118000"/>
            </a:schemeClr>
          </a:gs>
          <a:gs pos="55000">
            <a:schemeClr val="phClr">
              <a:shade val="100000"/>
              <a:satMod val="118000"/>
            </a:schemeClr>
          </a:gs>
          <a:gs pos="73000">
            <a:schemeClr val="phClr">
              <a:shade val="90000"/>
              <a:satMod val="110000"/>
            </a:schemeClr>
          </a:gs>
          <a:gs pos="100000">
            <a:schemeClr val="phClr">
              <a:shade val="63000"/>
            </a:schemeClr>
          </a:gs>
        </a:gsLst>
        <a:lin ang="950000" scaled="1"/>
      </a:gradFill>
    </a:fillStyleLst>
    <a:lnStyleLst>
      <a:ln w="9525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phClr">
              <a:tint val="100000"/>
              <a:shade val="100000"/>
              <a:hueMod val="100000"/>
              <a:satMod val="100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60000"/>
              <a:satMod val="300000"/>
            </a:schemeClr>
          </a:gs>
          <a:gs pos="30000">
            <a:schemeClr val="phClr">
              <a:shade val="80000"/>
              <a:satMod val="230000"/>
            </a:schemeClr>
          </a:gs>
          <a:gs pos="100000">
            <a:schemeClr val="phClr">
              <a:tint val="97000"/>
              <a:satMod val="22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6000"/>
              <a:satMod val="120000"/>
            </a:schemeClr>
            <a:schemeClr val="phClr">
              <a:tint val="90000"/>
            </a:schemeClr>
          </a:duotone>
        </a:blip>
        <a:tile tx="0" ty="0" sx="35000" sy="40000" flip="x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9A0F53A6AA7645AA515E7B6DC7FDAA" ma:contentTypeVersion="10" ma:contentTypeDescription="Create a new document." ma:contentTypeScope="" ma:versionID="28d737f180c37334cd9645ed863f07ae">
  <xsd:schema xmlns:xsd="http://www.w3.org/2001/XMLSchema" xmlns:xs="http://www.w3.org/2001/XMLSchema" xmlns:p="http://schemas.microsoft.com/office/2006/metadata/properties" xmlns:ns2="56f3d933-615c-4180-bc95-256da5f826c8" targetNamespace="http://schemas.microsoft.com/office/2006/metadata/properties" ma:root="true" ma:fieldsID="37e4267dde8f026450559be7c0d828b6" ns2:_="">
    <xsd:import namespace="56f3d933-615c-4180-bc95-256da5f826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f3d933-615c-4180-bc95-256da5f826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8F0B50-C85C-4B1D-806E-F1A11D48DE14}"/>
</file>

<file path=customXml/itemProps2.xml><?xml version="1.0" encoding="utf-8"?>
<ds:datastoreItem xmlns:ds="http://schemas.openxmlformats.org/officeDocument/2006/customXml" ds:itemID="{1E556AF8-EAAF-415E-9B28-D234145DCB04}"/>
</file>

<file path=customXml/itemProps3.xml><?xml version="1.0" encoding="utf-8"?>
<ds:datastoreItem xmlns:ds="http://schemas.openxmlformats.org/officeDocument/2006/customXml" ds:itemID="{4B4CBB4D-32D7-4F9B-B3EA-36742B038B7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28651</TotalTime>
  <Words>4391</Words>
  <Application>Microsoft Office PowerPoint</Application>
  <PresentationFormat>On-screen Show (4:3)</PresentationFormat>
  <Paragraphs>1114</Paragraphs>
  <Slides>74</Slides>
  <Notes>73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74</vt:i4>
      </vt:variant>
    </vt:vector>
  </HeadingPairs>
  <TitlesOfParts>
    <vt:vector size="77" baseType="lpstr">
      <vt:lpstr>1_EMC template</vt:lpstr>
      <vt:lpstr>Title Slide</vt:lpstr>
      <vt:lpstr>1_Custom Design</vt:lpstr>
      <vt:lpstr>PowerPoint Presentation</vt:lpstr>
      <vt:lpstr>Methodology</vt:lpstr>
      <vt:lpstr>Overall Satisfaction</vt:lpstr>
      <vt:lpstr>Sound Transit Grade by Year</vt:lpstr>
      <vt:lpstr>Sound Transit Grade by Rider Ethnicity</vt:lpstr>
      <vt:lpstr>Benchmarking Against Other Agencies</vt:lpstr>
      <vt:lpstr>Sound Transit Grade – by Mode, by Year</vt:lpstr>
      <vt:lpstr>Sound Transit Grade by Central Link Riders</vt:lpstr>
      <vt:lpstr>Time Satisfaction - C. Link Year-by-Year</vt:lpstr>
      <vt:lpstr>Sound Transit Grade by Sounder Riders</vt:lpstr>
      <vt:lpstr>Time Satisfaction – Sounder Year-by-Year</vt:lpstr>
      <vt:lpstr>Grade in Focus: A grade</vt:lpstr>
      <vt:lpstr>Grade in Focus: B grade</vt:lpstr>
      <vt:lpstr>Grade in Focus: B grade</vt:lpstr>
      <vt:lpstr>Grade in Focus: C or lower</vt:lpstr>
      <vt:lpstr>Improving Grade by Rating</vt:lpstr>
      <vt:lpstr>Improving ST Grade – Central Link</vt:lpstr>
      <vt:lpstr>Improving ST Grade - Sounder</vt:lpstr>
      <vt:lpstr>New &amp; Established Riders</vt:lpstr>
      <vt:lpstr>ST Grade by Length of Ridership</vt:lpstr>
      <vt:lpstr>ST Grade by Length of Ridership</vt:lpstr>
      <vt:lpstr>Travel Time &amp; On-Time Satisfaction</vt:lpstr>
      <vt:lpstr>New Rider Conversion</vt:lpstr>
      <vt:lpstr>Travel Habits</vt:lpstr>
      <vt:lpstr>Reasons for Riding</vt:lpstr>
      <vt:lpstr>Reasons for riding – by Mode</vt:lpstr>
      <vt:lpstr>Initial Reasons for Riding – New Riders</vt:lpstr>
      <vt:lpstr>Average Time to Stop/Station</vt:lpstr>
      <vt:lpstr>Frequency of Trip</vt:lpstr>
      <vt:lpstr>Schedule &amp; Route Information</vt:lpstr>
      <vt:lpstr>Cell Phone Access to Schedules</vt:lpstr>
      <vt:lpstr>Sources for Schedules</vt:lpstr>
      <vt:lpstr>Fare Payment &amp; ORCA</vt:lpstr>
      <vt:lpstr>Fare Payment</vt:lpstr>
      <vt:lpstr>Fare Payment</vt:lpstr>
      <vt:lpstr>ORCA Usage Type &amp; Accuracy</vt:lpstr>
      <vt:lpstr>ORCA Ease of Use</vt:lpstr>
      <vt:lpstr>Performance  Ratings &amp; Grades</vt:lpstr>
      <vt:lpstr>Environmental Benefits</vt:lpstr>
      <vt:lpstr>Cleanliness Rating</vt:lpstr>
      <vt:lpstr>Bus Driver &amp; Train Conductor Rating</vt:lpstr>
      <vt:lpstr>Bus Driver Courtesy by Rider Ethnicity</vt:lpstr>
      <vt:lpstr>Stop/Station Condition and Agents</vt:lpstr>
      <vt:lpstr>Satisfaction with Travel Time</vt:lpstr>
      <vt:lpstr>On-time Performance Year-to-Year</vt:lpstr>
      <vt:lpstr>Satisfaction with On-time Performance</vt:lpstr>
      <vt:lpstr>Change in On-time Performance</vt:lpstr>
      <vt:lpstr>Change in On-time Performance</vt:lpstr>
      <vt:lpstr>Light Rail Schedule &amp; Fare</vt:lpstr>
      <vt:lpstr>Station PAs &amp; Message Boards</vt:lpstr>
      <vt:lpstr>Light Rail Fare Inspectors</vt:lpstr>
      <vt:lpstr>Safety</vt:lpstr>
      <vt:lpstr>Safety at Stop/Station</vt:lpstr>
      <vt:lpstr>Safety Onboard</vt:lpstr>
      <vt:lpstr>Safety at Station/Onboard - C. Link</vt:lpstr>
      <vt:lpstr>Safety at Station/Onboard - Sounder</vt:lpstr>
      <vt:lpstr>Safety at Stop/Station</vt:lpstr>
      <vt:lpstr>Safety Onboard</vt:lpstr>
      <vt:lpstr>Vehicle Security at Park &amp; Ride</vt:lpstr>
      <vt:lpstr>Respondent Profile</vt:lpstr>
      <vt:lpstr>Park &amp; Ride Users</vt:lpstr>
      <vt:lpstr>Demographics</vt:lpstr>
      <vt:lpstr>Behaviors</vt:lpstr>
      <vt:lpstr>Choice Riders</vt:lpstr>
      <vt:lpstr>Choice Riders by Service</vt:lpstr>
      <vt:lpstr>Choice Rider Definition</vt:lpstr>
      <vt:lpstr>Choice Riders by Service</vt:lpstr>
      <vt:lpstr>% of Choice Riders with a Car</vt:lpstr>
      <vt:lpstr>Continue Using Sound Transit – By Service </vt:lpstr>
      <vt:lpstr>Recommend Using Sound Transit – By Service </vt:lpstr>
      <vt:lpstr>ST Advertising Message Content</vt:lpstr>
      <vt:lpstr>ST Advertising Impact</vt:lpstr>
      <vt:lpstr>Best Improvement Forced Choice</vt:lpstr>
      <vt:lpstr>Best Improvement Forced Choice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istewart</dc:creator>
  <cp:lastModifiedBy>ian</cp:lastModifiedBy>
  <cp:revision>1679</cp:revision>
  <cp:lastPrinted>2011-01-31T21:45:09Z</cp:lastPrinted>
  <dcterms:created xsi:type="dcterms:W3CDTF">2010-07-20T16:23:11Z</dcterms:created>
  <dcterms:modified xsi:type="dcterms:W3CDTF">2012-03-07T19:09:38Z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0x0101006F9A0F53A6AA7645AA515E7B6DC7FDAA</vt:lpwstr>
  </property>
</Properties>
</file>