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11.xml" ContentType="application/vnd.openxmlformats-officedocument.presentationml.notesSlide+xml"/>
  <Override PartName="/ppt/charts/chart5.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2.xml" ContentType="application/vnd.openxmlformats-officedocument.drawingml.chartshapes+xml"/>
  <Override PartName="/ppt/charts/chart6.xml" ContentType="application/vnd.openxmlformats-officedocument.drawingml.chart+xml"/>
  <Override PartName="/ppt/charts/chart7.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3.xml" ContentType="application/vnd.openxmlformats-officedocument.drawingml.chartshapes+xml"/>
  <Override PartName="/ppt/notesSlides/notesSlide12.xml" ContentType="application/vnd.openxmlformats-officedocument.presentationml.notesSlide+xml"/>
  <Override PartName="/ppt/charts/chart8.xml" ContentType="application/vnd.openxmlformats-officedocument.drawingml.chart+xml"/>
  <Override PartName="/ppt/charts/style4.xml" ContentType="application/vnd.ms-office.chartstyle+xml"/>
  <Override PartName="/ppt/charts/colors4.xml" ContentType="application/vnd.ms-office.chartcolorstyle+xml"/>
  <Override PartName="/ppt/drawings/drawing4.xml" ContentType="application/vnd.openxmlformats-officedocument.drawingml.chartshapes+xml"/>
  <Override PartName="/ppt/charts/chart9.xml" ContentType="application/vnd.openxmlformats-officedocument.drawingml.chart+xml"/>
  <Override PartName="/ppt/charts/chart10.xml" ContentType="application/vnd.openxmlformats-officedocument.drawingml.chart+xml"/>
  <Override PartName="/ppt/charts/style5.xml" ContentType="application/vnd.ms-office.chartstyle+xml"/>
  <Override PartName="/ppt/charts/colors5.xml" ContentType="application/vnd.ms-office.chartcolorstyle+xml"/>
  <Override PartName="/ppt/drawings/drawing5.xml" ContentType="application/vnd.openxmlformats-officedocument.drawingml.chartshapes+xml"/>
  <Override PartName="/ppt/charts/chart11.xml" ContentType="application/vnd.openxmlformats-officedocument.drawingml.chart+xml"/>
  <Override PartName="/ppt/charts/style6.xml" ContentType="application/vnd.ms-office.chartstyle+xml"/>
  <Override PartName="/ppt/charts/colors6.xml" ContentType="application/vnd.ms-office.chartcolorstyle+xml"/>
  <Override PartName="/ppt/drawings/drawing6.xml" ContentType="application/vnd.openxmlformats-officedocument.drawingml.chartshapes+xml"/>
  <Override PartName="/ppt/notesSlides/notesSlide13.xml" ContentType="application/vnd.openxmlformats-officedocument.presentationml.notesSlide+xml"/>
  <Override PartName="/ppt/charts/chart12.xml" ContentType="application/vnd.openxmlformats-officedocument.drawingml.chart+xml"/>
  <Override PartName="/ppt/charts/style7.xml" ContentType="application/vnd.ms-office.chartstyle+xml"/>
  <Override PartName="/ppt/charts/colors7.xml" ContentType="application/vnd.ms-office.chartcolorstyle+xml"/>
  <Override PartName="/ppt/charts/chart13.xml" ContentType="application/vnd.openxmlformats-officedocument.drawingml.chart+xml"/>
  <Override PartName="/ppt/charts/style8.xml" ContentType="application/vnd.ms-office.chartstyle+xml"/>
  <Override PartName="/ppt/charts/colors8.xml" ContentType="application/vnd.ms-office.chartcolorstyle+xml"/>
  <Override PartName="/ppt/drawings/drawing7.xml" ContentType="application/vnd.openxmlformats-officedocument.drawingml.chartshapes+xml"/>
  <Override PartName="/ppt/notesSlides/notesSlide14.xml" ContentType="application/vnd.openxmlformats-officedocument.presentationml.notesSlide+xml"/>
  <Override PartName="/ppt/charts/chart14.xml" ContentType="application/vnd.openxmlformats-officedocument.drawingml.chart+xml"/>
  <Override PartName="/ppt/charts/style9.xml" ContentType="application/vnd.ms-office.chartstyle+xml"/>
  <Override PartName="/ppt/charts/colors9.xml" ContentType="application/vnd.ms-office.chartcolorstyle+xml"/>
  <Override PartName="/ppt/charts/chart15.xml" ContentType="application/vnd.openxmlformats-officedocument.drawingml.chart+xml"/>
  <Override PartName="/ppt/charts/style10.xml" ContentType="application/vnd.ms-office.chartstyle+xml"/>
  <Override PartName="/ppt/charts/colors10.xml" ContentType="application/vnd.ms-office.chartcolorstyle+xml"/>
  <Override PartName="/ppt/drawings/drawing8.xml" ContentType="application/vnd.openxmlformats-officedocument.drawingml.chartshapes+xml"/>
  <Override PartName="/ppt/notesSlides/notesSlide15.xml" ContentType="application/vnd.openxmlformats-officedocument.presentationml.notesSlide+xml"/>
  <Override PartName="/ppt/charts/chart16.xml" ContentType="application/vnd.openxmlformats-officedocument.drawingml.chart+xml"/>
  <Override PartName="/ppt/charts/chart17.xml" ContentType="application/vnd.openxmlformats-officedocument.drawingml.chart+xml"/>
  <Override PartName="/ppt/charts/chart18.xml" ContentType="application/vnd.openxmlformats-officedocument.drawingml.chart+xml"/>
  <Override PartName="/ppt/charts/chart19.xml" ContentType="application/vnd.openxmlformats-officedocument.drawingml.chart+xml"/>
  <Override PartName="/ppt/charts/chart20.xml" ContentType="application/vnd.openxmlformats-officedocument.drawingml.chart+xml"/>
  <Override PartName="/ppt/charts/chart21.xml" ContentType="application/vnd.openxmlformats-officedocument.drawingml.chart+xml"/>
  <Override PartName="/ppt/drawings/drawing9.xml" ContentType="application/vnd.openxmlformats-officedocument.drawingml.chartshapes+xml"/>
  <Override PartName="/ppt/charts/chart22.xml" ContentType="application/vnd.openxmlformats-officedocument.drawingml.chart+xml"/>
  <Override PartName="/ppt/charts/chart23.xml" ContentType="application/vnd.openxmlformats-officedocument.drawingml.chart+xml"/>
  <Override PartName="/ppt/charts/chart24.xml" ContentType="application/vnd.openxmlformats-officedocument.drawingml.chart+xml"/>
  <Override PartName="/ppt/charts/chart25.xml" ContentType="application/vnd.openxmlformats-officedocument.drawingml.chart+xml"/>
  <Override PartName="/ppt/notesSlides/notesSlide16.xml" ContentType="application/vnd.openxmlformats-officedocument.presentationml.notesSlide+xml"/>
  <Override PartName="/ppt/charts/chart26.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27.xml" ContentType="application/vnd.openxmlformats-officedocument.drawingml.chart+xml"/>
  <Override PartName="/ppt/charts/style12.xml" ContentType="application/vnd.ms-office.chartstyle+xml"/>
  <Override PartName="/ppt/charts/colors12.xml" ContentType="application/vnd.ms-office.chartcolorstyle+xml"/>
  <Override PartName="/ppt/drawings/drawing10.xml" ContentType="application/vnd.openxmlformats-officedocument.drawingml.chartshapes+xml"/>
  <Override PartName="/ppt/charts/chart28.xml" ContentType="application/vnd.openxmlformats-officedocument.drawingml.chart+xml"/>
  <Override PartName="/ppt/charts/chart29.xml" ContentType="application/vnd.openxmlformats-officedocument.drawingml.chart+xml"/>
  <Override PartName="/ppt/notesSlides/notesSlide17.xml" ContentType="application/vnd.openxmlformats-officedocument.presentationml.notesSlide+xml"/>
  <Override PartName="/ppt/charts/chart30.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31.xml" ContentType="application/vnd.openxmlformats-officedocument.drawingml.chart+xml"/>
  <Override PartName="/ppt/charts/style14.xml" ContentType="application/vnd.ms-office.chartstyle+xml"/>
  <Override PartName="/ppt/charts/colors14.xml" ContentType="application/vnd.ms-office.chartcolorstyle+xml"/>
  <Override PartName="/ppt/drawings/drawing11.xml" ContentType="application/vnd.openxmlformats-officedocument.drawingml.chartshapes+xml"/>
  <Override PartName="/ppt/notesSlides/notesSlide18.xml" ContentType="application/vnd.openxmlformats-officedocument.presentationml.notesSlide+xml"/>
  <Override PartName="/ppt/charts/chart32.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33.xml" ContentType="application/vnd.openxmlformats-officedocument.drawingml.chart+xml"/>
  <Override PartName="/ppt/charts/style16.xml" ContentType="application/vnd.ms-office.chartstyle+xml"/>
  <Override PartName="/ppt/charts/colors16.xml" ContentType="application/vnd.ms-office.chartcolorstyle+xml"/>
  <Override PartName="/ppt/drawings/drawing12.xml" ContentType="application/vnd.openxmlformats-officedocument.drawingml.chartshapes+xml"/>
  <Override PartName="/ppt/notesSlides/notesSlide19.xml" ContentType="application/vnd.openxmlformats-officedocument.presentationml.notesSlide+xml"/>
  <Override PartName="/ppt/charts/chart34.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35.xml" ContentType="application/vnd.openxmlformats-officedocument.drawingml.chart+xml"/>
  <Override PartName="/ppt/charts/style18.xml" ContentType="application/vnd.ms-office.chartstyle+xml"/>
  <Override PartName="/ppt/charts/colors18.xml" ContentType="application/vnd.ms-office.chartcolorstyle+xml"/>
  <Override PartName="/ppt/drawings/drawing13.xml" ContentType="application/vnd.openxmlformats-officedocument.drawingml.chartshapes+xml"/>
  <Override PartName="/ppt/notesSlides/notesSlide20.xml" ContentType="application/vnd.openxmlformats-officedocument.presentationml.notesSlide+xml"/>
  <Override PartName="/ppt/charts/chart36.xml" ContentType="application/vnd.openxmlformats-officedocument.drawingml.chart+xml"/>
  <Override PartName="/ppt/charts/style19.xml" ContentType="application/vnd.ms-office.chartstyle+xml"/>
  <Override PartName="/ppt/charts/colors19.xml" ContentType="application/vnd.ms-office.chartcolorstyle+xml"/>
  <Override PartName="/ppt/charts/chart37.xml" ContentType="application/vnd.openxmlformats-officedocument.drawingml.chart+xml"/>
  <Override PartName="/ppt/charts/style20.xml" ContentType="application/vnd.ms-office.chartstyle+xml"/>
  <Override PartName="/ppt/charts/colors20.xml" ContentType="application/vnd.ms-office.chartcolorstyle+xml"/>
  <Override PartName="/ppt/drawings/drawing14.xml" ContentType="application/vnd.openxmlformats-officedocument.drawingml.chartshapes+xml"/>
  <Override PartName="/ppt/charts/chart38.xml" ContentType="application/vnd.openxmlformats-officedocument.drawingml.chart+xml"/>
  <Override PartName="/ppt/drawings/drawing15.xml" ContentType="application/vnd.openxmlformats-officedocument.drawingml.chartshapes+xml"/>
  <Override PartName="/ppt/charts/chart39.xml" ContentType="application/vnd.openxmlformats-officedocument.drawingml.chart+xml"/>
  <Override PartName="/ppt/drawings/drawing16.xml" ContentType="application/vnd.openxmlformats-officedocument.drawingml.chartshapes+xml"/>
  <Override PartName="/ppt/charts/chart40.xml" ContentType="application/vnd.openxmlformats-officedocument.drawingml.chart+xml"/>
  <Override PartName="/ppt/charts/chart41.xml" ContentType="application/vnd.openxmlformats-officedocument.drawingml.chart+xml"/>
  <Override PartName="/ppt/drawings/drawing17.xml" ContentType="application/vnd.openxmlformats-officedocument.drawingml.chartshapes+xml"/>
  <Override PartName="/ppt/charts/chart42.xml" ContentType="application/vnd.openxmlformats-officedocument.drawingml.chart+xml"/>
  <Override PartName="/ppt/charts/chart43.xml" ContentType="application/vnd.openxmlformats-officedocument.drawingml.chart+xml"/>
  <Override PartName="/ppt/charts/chart44.xml" ContentType="application/vnd.openxmlformats-officedocument.drawingml.chart+xml"/>
  <Override PartName="/ppt/charts/chart45.xml" ContentType="application/vnd.openxmlformats-officedocument.drawingml.chart+xml"/>
  <Override PartName="/ppt/notesSlides/notesSlide21.xml" ContentType="application/vnd.openxmlformats-officedocument.presentationml.notesSlide+xml"/>
  <Override PartName="/ppt/charts/chart46.xml" ContentType="application/vnd.openxmlformats-officedocument.drawingml.chart+xml"/>
  <Override PartName="/ppt/drawings/drawing18.xml" ContentType="application/vnd.openxmlformats-officedocument.drawingml.chartshapes+xml"/>
  <Override PartName="/ppt/charts/chart47.xml" ContentType="application/vnd.openxmlformats-officedocument.drawingml.chart+xml"/>
  <Override PartName="/ppt/drawings/drawing19.xml" ContentType="application/vnd.openxmlformats-officedocument.drawingml.chartshapes+xml"/>
  <Override PartName="/ppt/notesSlides/notesSlide22.xml" ContentType="application/vnd.openxmlformats-officedocument.presentationml.notesSlide+xml"/>
  <Override PartName="/ppt/charts/chart48.xml" ContentType="application/vnd.openxmlformats-officedocument.drawingml.chart+xml"/>
  <Override PartName="/ppt/charts/chart49.xml" ContentType="application/vnd.openxmlformats-officedocument.drawingml.chart+xml"/>
  <Override PartName="/ppt/drawings/drawing20.xml" ContentType="application/vnd.openxmlformats-officedocument.drawingml.chartshapes+xml"/>
  <Override PartName="/ppt/notesSlides/notesSlide23.xml" ContentType="application/vnd.openxmlformats-officedocument.presentationml.notesSlide+xml"/>
  <Override PartName="/ppt/charts/chart50.xml" ContentType="application/vnd.openxmlformats-officedocument.drawingml.chart+xml"/>
  <Override PartName="/ppt/charts/chart51.xml" ContentType="application/vnd.openxmlformats-officedocument.drawingml.chart+xml"/>
  <Override PartName="/ppt/drawings/drawing21.xml" ContentType="application/vnd.openxmlformats-officedocument.drawingml.chartshapes+xml"/>
  <Override PartName="/ppt/notesSlides/notesSlide24.xml" ContentType="application/vnd.openxmlformats-officedocument.presentationml.notesSlide+xml"/>
  <Override PartName="/ppt/charts/chart52.xml" ContentType="application/vnd.openxmlformats-officedocument.drawingml.chart+xml"/>
  <Override PartName="/ppt/charts/chart53.xml" ContentType="application/vnd.openxmlformats-officedocument.drawingml.chart+xml"/>
  <Override PartName="/ppt/drawings/drawing22.xml" ContentType="application/vnd.openxmlformats-officedocument.drawingml.chartshapes+xml"/>
  <Override PartName="/ppt/notesSlides/notesSlide25.xml" ContentType="application/vnd.openxmlformats-officedocument.presentationml.notesSlide+xml"/>
  <Override PartName="/ppt/charts/chart54.xml" ContentType="application/vnd.openxmlformats-officedocument.drawingml.chart+xml"/>
  <Override PartName="/ppt/notesSlides/notesSlide26.xml" ContentType="application/vnd.openxmlformats-officedocument.presentationml.notesSlide+xml"/>
  <Override PartName="/ppt/charts/chart55.xml" ContentType="application/vnd.openxmlformats-officedocument.drawingml.chart+xml"/>
  <Override PartName="/ppt/notesSlides/notesSlide27.xml" ContentType="application/vnd.openxmlformats-officedocument.presentationml.notesSlide+xml"/>
  <Override PartName="/ppt/charts/chart56.xml" ContentType="application/vnd.openxmlformats-officedocument.drawingml.chart+xml"/>
  <Override PartName="/ppt/notesSlides/notesSlide28.xml" ContentType="application/vnd.openxmlformats-officedocument.presentationml.notesSlide+xml"/>
  <Override PartName="/ppt/charts/chart57.xml" ContentType="application/vnd.openxmlformats-officedocument.drawingml.chart+xml"/>
  <Override PartName="/ppt/notesSlides/notesSlide29.xml" ContentType="application/vnd.openxmlformats-officedocument.presentationml.notesSlide+xml"/>
  <Override PartName="/ppt/charts/chart58.xml" ContentType="application/vnd.openxmlformats-officedocument.drawingml.chart+xml"/>
  <Override PartName="/ppt/charts/style21.xml" ContentType="application/vnd.ms-office.chartstyle+xml"/>
  <Override PartName="/ppt/charts/colors21.xml" ContentType="application/vnd.ms-office.chartcolorstyle+xml"/>
  <Override PartName="/ppt/drawings/drawing23.xml" ContentType="application/vnd.openxmlformats-officedocument.drawingml.chartshapes+xml"/>
  <Override PartName="/ppt/charts/chart59.xml" ContentType="application/vnd.openxmlformats-officedocument.drawingml.chart+xml"/>
  <Override PartName="/ppt/drawings/drawing24.xml" ContentType="application/vnd.openxmlformats-officedocument.drawingml.chartshapes+xml"/>
  <Override PartName="/ppt/notesSlides/notesSlide30.xml" ContentType="application/vnd.openxmlformats-officedocument.presentationml.notesSlide+xml"/>
  <Override PartName="/ppt/charts/chart60.xml" ContentType="application/vnd.openxmlformats-officedocument.drawingml.chart+xml"/>
  <Override PartName="/ppt/charts/style22.xml" ContentType="application/vnd.ms-office.chartstyle+xml"/>
  <Override PartName="/ppt/charts/colors22.xml" ContentType="application/vnd.ms-office.chartcolorstyle+xml"/>
  <Override PartName="/ppt/drawings/drawing25.xml" ContentType="application/vnd.openxmlformats-officedocument.drawingml.chartshapes+xml"/>
  <Override PartName="/ppt/charts/chart61.xml" ContentType="application/vnd.openxmlformats-officedocument.drawingml.chart+xml"/>
  <Override PartName="/ppt/charts/style23.xml" ContentType="application/vnd.ms-office.chartstyle+xml"/>
  <Override PartName="/ppt/charts/colors23.xml" ContentType="application/vnd.ms-office.chartcolorstyle+xml"/>
  <Override PartName="/ppt/drawings/drawing26.xml" ContentType="application/vnd.openxmlformats-officedocument.drawingml.chartshapes+xml"/>
  <Override PartName="/ppt/notesSlides/notesSlide31.xml" ContentType="application/vnd.openxmlformats-officedocument.presentationml.notesSlide+xml"/>
  <Override PartName="/ppt/charts/chart62.xml" ContentType="application/vnd.openxmlformats-officedocument.drawingml.chart+xml"/>
  <Override PartName="/ppt/charts/style24.xml" ContentType="application/vnd.ms-office.chartstyle+xml"/>
  <Override PartName="/ppt/charts/colors24.xml" ContentType="application/vnd.ms-office.chartcolorstyle+xml"/>
  <Override PartName="/ppt/drawings/drawing27.xml" ContentType="application/vnd.openxmlformats-officedocument.drawingml.chartshapes+xml"/>
  <Override PartName="/ppt/charts/chart63.xml" ContentType="application/vnd.openxmlformats-officedocument.drawingml.chart+xml"/>
  <Override PartName="/ppt/charts/style25.xml" ContentType="application/vnd.ms-office.chartstyle+xml"/>
  <Override PartName="/ppt/charts/colors25.xml" ContentType="application/vnd.ms-office.chartcolorstyle+xml"/>
  <Override PartName="/ppt/drawings/drawing28.xml" ContentType="application/vnd.openxmlformats-officedocument.drawingml.chartshapes+xml"/>
  <Override PartName="/ppt/notesSlides/notesSlide32.xml" ContentType="application/vnd.openxmlformats-officedocument.presentationml.notesSlide+xml"/>
  <Override PartName="/ppt/charts/chart64.xml" ContentType="application/vnd.openxmlformats-officedocument.drawingml.chart+xml"/>
  <Override PartName="/ppt/charts/style26.xml" ContentType="application/vnd.ms-office.chartstyle+xml"/>
  <Override PartName="/ppt/charts/colors26.xml" ContentType="application/vnd.ms-office.chartcolorstyle+xml"/>
  <Override PartName="/ppt/drawings/drawing29.xml" ContentType="application/vnd.openxmlformats-officedocument.drawingml.chartshapes+xml"/>
  <Override PartName="/ppt/charts/chart65.xml" ContentType="application/vnd.openxmlformats-officedocument.drawingml.chart+xml"/>
  <Override PartName="/ppt/charts/style27.xml" ContentType="application/vnd.ms-office.chartstyle+xml"/>
  <Override PartName="/ppt/charts/colors27.xml" ContentType="application/vnd.ms-office.chartcolorstyle+xml"/>
  <Override PartName="/ppt/drawings/drawing30.xml" ContentType="application/vnd.openxmlformats-officedocument.drawingml.chartshapes+xml"/>
  <Override PartName="/ppt/notesSlides/notesSlide33.xml" ContentType="application/vnd.openxmlformats-officedocument.presentationml.notesSlide+xml"/>
  <Override PartName="/ppt/charts/chart66.xml" ContentType="application/vnd.openxmlformats-officedocument.drawingml.chart+xml"/>
  <Override PartName="/ppt/drawings/drawing31.xml" ContentType="application/vnd.openxmlformats-officedocument.drawingml.chartshapes+xml"/>
  <Override PartName="/ppt/charts/chart67.xml" ContentType="application/vnd.openxmlformats-officedocument.drawingml.chart+xml"/>
  <Override PartName="/ppt/drawings/drawing32.xml" ContentType="application/vnd.openxmlformats-officedocument.drawingml.chartshapes+xml"/>
  <Override PartName="/ppt/notesSlides/notesSlide34.xml" ContentType="application/vnd.openxmlformats-officedocument.presentationml.notesSlide+xml"/>
  <Override PartName="/ppt/charts/chart68.xml" ContentType="application/vnd.openxmlformats-officedocument.drawingml.chart+xml"/>
  <Override PartName="/ppt/charts/style28.xml" ContentType="application/vnd.ms-office.chartstyle+xml"/>
  <Override PartName="/ppt/charts/colors28.xml" ContentType="application/vnd.ms-office.chartcolorstyle+xml"/>
  <Override PartName="/ppt/charts/chart69.xml" ContentType="application/vnd.openxmlformats-officedocument.drawingml.chart+xml"/>
  <Override PartName="/ppt/charts/style29.xml" ContentType="application/vnd.ms-office.chartstyle+xml"/>
  <Override PartName="/ppt/charts/colors29.xml" ContentType="application/vnd.ms-office.chartcolorstyle+xml"/>
  <Override PartName="/ppt/drawings/drawing33.xml" ContentType="application/vnd.openxmlformats-officedocument.drawingml.chartshapes+xml"/>
  <Override PartName="/ppt/charts/chart70.xml" ContentType="application/vnd.openxmlformats-officedocument.drawingml.chart+xml"/>
  <Override PartName="/ppt/theme/themeOverride1.xml" ContentType="application/vnd.openxmlformats-officedocument.themeOverride+xml"/>
  <Override PartName="/ppt/charts/chart71.xml" ContentType="application/vnd.openxmlformats-officedocument.drawingml.chart+xml"/>
  <Override PartName="/ppt/charts/style30.xml" ContentType="application/vnd.ms-office.chartstyle+xml"/>
  <Override PartName="/ppt/charts/colors30.xml" ContentType="application/vnd.ms-office.chartcolorstyle+xml"/>
  <Override PartName="/ppt/drawings/drawing34.xml" ContentType="application/vnd.openxmlformats-officedocument.drawingml.chartshapes+xml"/>
  <Override PartName="/ppt/notesSlides/notesSlide35.xml" ContentType="application/vnd.openxmlformats-officedocument.presentationml.notesSlide+xml"/>
  <Override PartName="/ppt/charts/chart72.xml" ContentType="application/vnd.openxmlformats-officedocument.drawingml.chart+xml"/>
  <Override PartName="/ppt/charts/style31.xml" ContentType="application/vnd.ms-office.chartstyle+xml"/>
  <Override PartName="/ppt/charts/colors31.xml" ContentType="application/vnd.ms-office.chartcolorstyle+xml"/>
  <Override PartName="/ppt/charts/chart73.xml" ContentType="application/vnd.openxmlformats-officedocument.drawingml.chart+xml"/>
  <Override PartName="/ppt/charts/style32.xml" ContentType="application/vnd.ms-office.chartstyle+xml"/>
  <Override PartName="/ppt/charts/colors32.xml" ContentType="application/vnd.ms-office.chartcolorstyle+xml"/>
  <Override PartName="/ppt/drawings/drawing35.xml" ContentType="application/vnd.openxmlformats-officedocument.drawingml.chartshapes+xml"/>
  <Override PartName="/ppt/charts/chart74.xml" ContentType="application/vnd.openxmlformats-officedocument.drawingml.chart+xml"/>
  <Override PartName="/ppt/charts/style33.xml" ContentType="application/vnd.ms-office.chartstyle+xml"/>
  <Override PartName="/ppt/charts/colors33.xml" ContentType="application/vnd.ms-office.chartcolorstyle+xml"/>
  <Override PartName="/ppt/charts/chart75.xml" ContentType="application/vnd.openxmlformats-officedocument.drawingml.chart+xml"/>
  <Override PartName="/ppt/charts/style34.xml" ContentType="application/vnd.ms-office.chartstyle+xml"/>
  <Override PartName="/ppt/charts/colors34.xml" ContentType="application/vnd.ms-office.chartcolorstyle+xml"/>
  <Override PartName="/ppt/drawings/drawing36.xml" ContentType="application/vnd.openxmlformats-officedocument.drawingml.chartshapes+xml"/>
  <Override PartName="/ppt/charts/chart76.xml" ContentType="application/vnd.openxmlformats-officedocument.drawingml.chart+xml"/>
  <Override PartName="/ppt/notesSlides/notesSlide36.xml" ContentType="application/vnd.openxmlformats-officedocument.presentationml.notesSlide+xml"/>
  <Override PartName="/ppt/charts/chart77.xml" ContentType="application/vnd.openxmlformats-officedocument.drawingml.chart+xml"/>
  <Override PartName="/ppt/notesSlides/notesSlide37.xml" ContentType="application/vnd.openxmlformats-officedocument.presentationml.notesSlide+xml"/>
  <Override PartName="/ppt/charts/chart78.xml" ContentType="application/vnd.openxmlformats-officedocument.drawingml.chart+xml"/>
  <Override PartName="/ppt/charts/chart79.xml" ContentType="application/vnd.openxmlformats-officedocument.drawingml.chart+xml"/>
  <Override PartName="/ppt/charts/chart80.xml" ContentType="application/vnd.openxmlformats-officedocument.drawingml.chart+xml"/>
  <Override PartName="/ppt/theme/themeOverride2.xml" ContentType="application/vnd.openxmlformats-officedocument.themeOverride+xml"/>
  <Override PartName="/ppt/charts/chart81.xml" ContentType="application/vnd.openxmlformats-officedocument.drawingml.chart+xml"/>
  <Override PartName="/ppt/charts/style35.xml" ContentType="application/vnd.ms-office.chartstyle+xml"/>
  <Override PartName="/ppt/charts/colors35.xml" ContentType="application/vnd.ms-office.chartcolorstyle+xml"/>
  <Override PartName="/ppt/charts/chart82.xml" ContentType="application/vnd.openxmlformats-officedocument.drawingml.chart+xml"/>
  <Override PartName="/ppt/charts/chart83.xml" ContentType="application/vnd.openxmlformats-officedocument.drawingml.chart+xml"/>
  <Override PartName="/ppt/charts/chart84.xml" ContentType="application/vnd.openxmlformats-officedocument.drawingml.chart+xml"/>
  <Override PartName="/ppt/charts/chart85.xml" ContentType="application/vnd.openxmlformats-officedocument.drawingml.chart+xml"/>
  <Override PartName="/ppt/charts/chart86.xml" ContentType="application/vnd.openxmlformats-officedocument.drawingml.chart+xml"/>
  <Override PartName="/ppt/charts/style36.xml" ContentType="application/vnd.ms-office.chartstyle+xml"/>
  <Override PartName="/ppt/charts/colors36.xml" ContentType="application/vnd.ms-office.chartcolorstyle+xml"/>
  <Override PartName="/ppt/charts/chart87.xml" ContentType="application/vnd.openxmlformats-officedocument.drawingml.chart+xml"/>
  <Override PartName="/ppt/charts/chart88.xml" ContentType="application/vnd.openxmlformats-officedocument.drawingml.chart+xml"/>
  <Override PartName="/ppt/charts/chart89.xml" ContentType="application/vnd.openxmlformats-officedocument.drawingml.chart+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01"/>
  </p:notesMasterIdLst>
  <p:handoutMasterIdLst>
    <p:handoutMasterId r:id="rId102"/>
  </p:handoutMasterIdLst>
  <p:sldIdLst>
    <p:sldId id="261" r:id="rId5"/>
    <p:sldId id="339" r:id="rId6"/>
    <p:sldId id="500" r:id="rId7"/>
    <p:sldId id="501" r:id="rId8"/>
    <p:sldId id="502" r:id="rId9"/>
    <p:sldId id="503" r:id="rId10"/>
    <p:sldId id="504" r:id="rId11"/>
    <p:sldId id="505" r:id="rId12"/>
    <p:sldId id="506" r:id="rId13"/>
    <p:sldId id="507" r:id="rId14"/>
    <p:sldId id="508" r:id="rId15"/>
    <p:sldId id="492" r:id="rId16"/>
    <p:sldId id="284" r:id="rId17"/>
    <p:sldId id="344" r:id="rId18"/>
    <p:sldId id="433" r:id="rId19"/>
    <p:sldId id="436" r:id="rId20"/>
    <p:sldId id="434" r:id="rId21"/>
    <p:sldId id="439" r:id="rId22"/>
    <p:sldId id="428" r:id="rId23"/>
    <p:sldId id="440" r:id="rId24"/>
    <p:sldId id="441" r:id="rId25"/>
    <p:sldId id="459" r:id="rId26"/>
    <p:sldId id="478" r:id="rId27"/>
    <p:sldId id="352" r:id="rId28"/>
    <p:sldId id="287" r:id="rId29"/>
    <p:sldId id="288" r:id="rId30"/>
    <p:sldId id="353" r:id="rId31"/>
    <p:sldId id="398" r:id="rId32"/>
    <p:sldId id="397" r:id="rId33"/>
    <p:sldId id="468" r:id="rId34"/>
    <p:sldId id="406" r:id="rId35"/>
    <p:sldId id="498" r:id="rId36"/>
    <p:sldId id="480" r:id="rId37"/>
    <p:sldId id="481" r:id="rId38"/>
    <p:sldId id="482" r:id="rId39"/>
    <p:sldId id="483" r:id="rId40"/>
    <p:sldId id="484" r:id="rId41"/>
    <p:sldId id="296" r:id="rId42"/>
    <p:sldId id="449" r:id="rId43"/>
    <p:sldId id="473" r:id="rId44"/>
    <p:sldId id="499" r:id="rId45"/>
    <p:sldId id="452" r:id="rId46"/>
    <p:sldId id="444" r:id="rId47"/>
    <p:sldId id="450" r:id="rId48"/>
    <p:sldId id="451" r:id="rId49"/>
    <p:sldId id="360" r:id="rId50"/>
    <p:sldId id="362" r:id="rId51"/>
    <p:sldId id="361" r:id="rId52"/>
    <p:sldId id="469" r:id="rId53"/>
    <p:sldId id="423" r:id="rId54"/>
    <p:sldId id="424" r:id="rId55"/>
    <p:sldId id="425" r:id="rId56"/>
    <p:sldId id="427" r:id="rId57"/>
    <p:sldId id="309" r:id="rId58"/>
    <p:sldId id="463" r:id="rId59"/>
    <p:sldId id="464" r:id="rId60"/>
    <p:sldId id="465" r:id="rId61"/>
    <p:sldId id="466" r:id="rId62"/>
    <p:sldId id="370" r:id="rId63"/>
    <p:sldId id="369" r:id="rId64"/>
    <p:sldId id="317" r:id="rId65"/>
    <p:sldId id="461" r:id="rId66"/>
    <p:sldId id="372" r:id="rId67"/>
    <p:sldId id="460" r:id="rId68"/>
    <p:sldId id="453" r:id="rId69"/>
    <p:sldId id="454" r:id="rId70"/>
    <p:sldId id="455" r:id="rId71"/>
    <p:sldId id="470" r:id="rId72"/>
    <p:sldId id="376" r:id="rId73"/>
    <p:sldId id="420" r:id="rId74"/>
    <p:sldId id="456" r:id="rId75"/>
    <p:sldId id="379" r:id="rId76"/>
    <p:sldId id="457" r:id="rId77"/>
    <p:sldId id="458" r:id="rId78"/>
    <p:sldId id="476" r:id="rId79"/>
    <p:sldId id="421" r:id="rId80"/>
    <p:sldId id="414" r:id="rId81"/>
    <p:sldId id="415" r:id="rId82"/>
    <p:sldId id="495" r:id="rId83"/>
    <p:sldId id="386" r:id="rId84"/>
    <p:sldId id="387" r:id="rId85"/>
    <p:sldId id="388" r:id="rId86"/>
    <p:sldId id="395" r:id="rId87"/>
    <p:sldId id="396" r:id="rId88"/>
    <p:sldId id="496" r:id="rId89"/>
    <p:sldId id="399" r:id="rId90"/>
    <p:sldId id="402" r:id="rId91"/>
    <p:sldId id="404" r:id="rId92"/>
    <p:sldId id="403" r:id="rId93"/>
    <p:sldId id="265" r:id="rId94"/>
    <p:sldId id="390" r:id="rId95"/>
    <p:sldId id="391" r:id="rId96"/>
    <p:sldId id="392" r:id="rId97"/>
    <p:sldId id="393" r:id="rId98"/>
    <p:sldId id="394" r:id="rId99"/>
    <p:sldId id="333" r:id="rId100"/>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asak" initials="B" lastIdx="26" clrIdx="0">
    <p:extLst>
      <p:ext uri="{19B8F6BF-5375-455C-9EA6-DF929625EA0E}">
        <p15:presenceInfo xmlns:p15="http://schemas.microsoft.com/office/powerpoint/2012/main" userId="Basak" providerId="None"/>
      </p:ext>
    </p:extLst>
  </p:cmAuthor>
  <p:cmAuthor id="2" name="atoksoz" initials="a" lastIdx="27" clrIdx="1">
    <p:extLst>
      <p:ext uri="{19B8F6BF-5375-455C-9EA6-DF929625EA0E}">
        <p15:presenceInfo xmlns:p15="http://schemas.microsoft.com/office/powerpoint/2012/main" userId="atoksoz" providerId="None"/>
      </p:ext>
    </p:extLst>
  </p:cmAuthor>
  <p:cmAuthor id="3" name="Brian Vines" initials="BV" lastIdx="21" clrIdx="2">
    <p:extLst>
      <p:ext uri="{19B8F6BF-5375-455C-9EA6-DF929625EA0E}">
        <p15:presenceInfo xmlns:p15="http://schemas.microsoft.com/office/powerpoint/2012/main" userId="f245d8fc5dc52850" providerId="Windows Live"/>
      </p:ext>
    </p:extLst>
  </p:cmAuthor>
  <p:cmAuthor id="4" name="bfiliz" initials="b" lastIdx="15" clrIdx="3">
    <p:extLst>
      <p:ext uri="{19B8F6BF-5375-455C-9EA6-DF929625EA0E}">
        <p15:presenceInfo xmlns:p15="http://schemas.microsoft.com/office/powerpoint/2012/main" userId="bfiliz"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FE7B3"/>
    <a:srgbClr val="8F2420"/>
    <a:srgbClr val="B46C69"/>
    <a:srgbClr val="284D77"/>
    <a:srgbClr val="B32529"/>
    <a:srgbClr val="E38779"/>
    <a:srgbClr val="6E7D9F"/>
    <a:srgbClr val="C4C5C6"/>
    <a:srgbClr val="E2E2E3"/>
    <a:srgbClr val="86C44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588" autoAdjust="0"/>
    <p:restoredTop sz="95268" autoAdjust="0"/>
  </p:normalViewPr>
  <p:slideViewPr>
    <p:cSldViewPr snapToGrid="0">
      <p:cViewPr varScale="1">
        <p:scale>
          <a:sx n="73" d="100"/>
          <a:sy n="73" d="100"/>
        </p:scale>
        <p:origin x="606" y="66"/>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65" d="100"/>
          <a:sy n="65" d="100"/>
        </p:scale>
        <p:origin x="3125" y="38"/>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slide" Target="slides/slide85.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07" Type="http://schemas.openxmlformats.org/officeDocument/2006/relationships/tableStyles" Target="tableStyles.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slide" Target="slides/slide75.xml"/><Relationship Id="rId87" Type="http://schemas.openxmlformats.org/officeDocument/2006/relationships/slide" Target="slides/slide83.xml"/><Relationship Id="rId102" Type="http://schemas.openxmlformats.org/officeDocument/2006/relationships/handoutMaster" Target="handoutMasters/handoutMaster1.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slide" Target="slides/slide78.xml"/><Relationship Id="rId90" Type="http://schemas.openxmlformats.org/officeDocument/2006/relationships/slide" Target="slides/slide86.xml"/><Relationship Id="rId95" Type="http://schemas.openxmlformats.org/officeDocument/2006/relationships/slide" Target="slides/slide9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100" Type="http://schemas.openxmlformats.org/officeDocument/2006/relationships/slide" Target="slides/slide96.xml"/><Relationship Id="rId105"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slide" Target="slides/slide81.xml"/><Relationship Id="rId93" Type="http://schemas.openxmlformats.org/officeDocument/2006/relationships/slide" Target="slides/slide89.xml"/><Relationship Id="rId98" Type="http://schemas.openxmlformats.org/officeDocument/2006/relationships/slide" Target="slides/slide9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103" Type="http://schemas.openxmlformats.org/officeDocument/2006/relationships/commentAuthors" Target="commentAuthors.xml"/><Relationship Id="rId108" Type="http://schemas.microsoft.com/office/2015/10/relationships/revisionInfo" Target="revisionInfo.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slide" Target="slides/slide87.xml"/><Relationship Id="rId96" Type="http://schemas.openxmlformats.org/officeDocument/2006/relationships/slide" Target="slides/slide92.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6" Type="http://schemas.openxmlformats.org/officeDocument/2006/relationships/theme" Target="theme/theme1.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slide" Target="slides/slide90.xml"/><Relationship Id="rId99" Type="http://schemas.openxmlformats.org/officeDocument/2006/relationships/slide" Target="slides/slide95.xml"/><Relationship Id="rId10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04"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chartUserShapes" Target="../drawings/drawing5.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chartUserShapes" Target="../drawings/drawing6.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7.xml"/><Relationship Id="rId1" Type="http://schemas.microsoft.com/office/2011/relationships/chartStyle" Target="style7.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chartUserShapes" Target="../drawings/drawing7.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9.xml"/><Relationship Id="rId1" Type="http://schemas.microsoft.com/office/2011/relationships/chartStyle" Target="style9.xml"/></Relationships>
</file>

<file path=ppt/charts/_rels/chart15.xml.rels><?xml version="1.0" encoding="UTF-8" standalone="yes"?>
<Relationships xmlns="http://schemas.openxmlformats.org/package/2006/relationships"><Relationship Id="rId3" Type="http://schemas.openxmlformats.org/officeDocument/2006/relationships/package" Target="../embeddings/Microsoft_Excel_Worksheet14.xlsx"/><Relationship Id="rId2" Type="http://schemas.microsoft.com/office/2011/relationships/chartColorStyle" Target="colors10.xml"/><Relationship Id="rId1" Type="http://schemas.microsoft.com/office/2011/relationships/chartStyle" Target="style10.xml"/><Relationship Id="rId4" Type="http://schemas.openxmlformats.org/officeDocument/2006/relationships/chartUserShapes" Target="../drawings/drawing8.xml"/></Relationships>
</file>

<file path=ppt/charts/_rels/chart16.xml.rels><?xml version="1.0" encoding="UTF-8" standalone="yes"?>
<Relationships xmlns="http://schemas.openxmlformats.org/package/2006/relationships"><Relationship Id="rId1" Type="http://schemas.openxmlformats.org/officeDocument/2006/relationships/package" Target="../embeddings/Microsoft_Excel_Worksheet15.xlsx"/></Relationships>
</file>

<file path=ppt/charts/_rels/chart17.xml.rels><?xml version="1.0" encoding="UTF-8" standalone="yes"?>
<Relationships xmlns="http://schemas.openxmlformats.org/package/2006/relationships"><Relationship Id="rId1" Type="http://schemas.openxmlformats.org/officeDocument/2006/relationships/package" Target="../embeddings/Microsoft_Excel_Worksheet16.xlsx"/></Relationships>
</file>

<file path=ppt/charts/_rels/chart18.xml.rels><?xml version="1.0" encoding="UTF-8" standalone="yes"?>
<Relationships xmlns="http://schemas.openxmlformats.org/package/2006/relationships"><Relationship Id="rId1" Type="http://schemas.openxmlformats.org/officeDocument/2006/relationships/package" Target="../embeddings/Microsoft_Excel_Worksheet17.xlsx"/></Relationships>
</file>

<file path=ppt/charts/_rels/chart19.xml.rels><?xml version="1.0" encoding="UTF-8" standalone="yes"?>
<Relationships xmlns="http://schemas.openxmlformats.org/package/2006/relationships"><Relationship Id="rId1" Type="http://schemas.openxmlformats.org/officeDocument/2006/relationships/package" Target="../embeddings/Microsoft_Excel_Worksheet18.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0.xml.rels><?xml version="1.0" encoding="UTF-8" standalone="yes"?>
<Relationships xmlns="http://schemas.openxmlformats.org/package/2006/relationships"><Relationship Id="rId1" Type="http://schemas.openxmlformats.org/officeDocument/2006/relationships/package" Target="../embeddings/Microsoft_Excel_Worksheet19.xlsx"/></Relationships>
</file>

<file path=ppt/charts/_rels/chart21.xml.rels><?xml version="1.0" encoding="UTF-8" standalone="yes"?>
<Relationships xmlns="http://schemas.openxmlformats.org/package/2006/relationships"><Relationship Id="rId2" Type="http://schemas.openxmlformats.org/officeDocument/2006/relationships/chartUserShapes" Target="../drawings/drawing9.xml"/><Relationship Id="rId1" Type="http://schemas.openxmlformats.org/officeDocument/2006/relationships/package" Target="../embeddings/Microsoft_Excel_Worksheet20.xlsx"/></Relationships>
</file>

<file path=ppt/charts/_rels/chart22.xml.rels><?xml version="1.0" encoding="UTF-8" standalone="yes"?>
<Relationships xmlns="http://schemas.openxmlformats.org/package/2006/relationships"><Relationship Id="rId1" Type="http://schemas.openxmlformats.org/officeDocument/2006/relationships/package" Target="../embeddings/Microsoft_Excel_Worksheet21.xlsx"/></Relationships>
</file>

<file path=ppt/charts/_rels/chart23.xml.rels><?xml version="1.0" encoding="UTF-8" standalone="yes"?>
<Relationships xmlns="http://schemas.openxmlformats.org/package/2006/relationships"><Relationship Id="rId1" Type="http://schemas.openxmlformats.org/officeDocument/2006/relationships/package" Target="../embeddings/Microsoft_Excel_Worksheet22.xlsx"/></Relationships>
</file>

<file path=ppt/charts/_rels/chart24.xml.rels><?xml version="1.0" encoding="UTF-8" standalone="yes"?>
<Relationships xmlns="http://schemas.openxmlformats.org/package/2006/relationships"><Relationship Id="rId1" Type="http://schemas.openxmlformats.org/officeDocument/2006/relationships/package" Target="../embeddings/Microsoft_Excel_Worksheet23.xlsx"/></Relationships>
</file>

<file path=ppt/charts/_rels/chart25.xml.rels><?xml version="1.0" encoding="UTF-8" standalone="yes"?>
<Relationships xmlns="http://schemas.openxmlformats.org/package/2006/relationships"><Relationship Id="rId1" Type="http://schemas.openxmlformats.org/officeDocument/2006/relationships/package" Target="../embeddings/Microsoft_Excel_Worksheet24.xlsx"/></Relationships>
</file>

<file path=ppt/charts/_rels/chart26.xml.rels><?xml version="1.0" encoding="UTF-8" standalone="yes"?>
<Relationships xmlns="http://schemas.openxmlformats.org/package/2006/relationships"><Relationship Id="rId3" Type="http://schemas.openxmlformats.org/officeDocument/2006/relationships/package" Target="../embeddings/Microsoft_Excel_Worksheet25.xlsx"/><Relationship Id="rId2" Type="http://schemas.microsoft.com/office/2011/relationships/chartColorStyle" Target="colors11.xml"/><Relationship Id="rId1" Type="http://schemas.microsoft.com/office/2011/relationships/chartStyle" Target="style11.xml"/></Relationships>
</file>

<file path=ppt/charts/_rels/chart27.xml.rels><?xml version="1.0" encoding="UTF-8" standalone="yes"?>
<Relationships xmlns="http://schemas.openxmlformats.org/package/2006/relationships"><Relationship Id="rId3" Type="http://schemas.openxmlformats.org/officeDocument/2006/relationships/package" Target="../embeddings/Microsoft_Excel_Worksheet26.xlsx"/><Relationship Id="rId2" Type="http://schemas.microsoft.com/office/2011/relationships/chartColorStyle" Target="colors12.xml"/><Relationship Id="rId1" Type="http://schemas.microsoft.com/office/2011/relationships/chartStyle" Target="style12.xml"/><Relationship Id="rId4" Type="http://schemas.openxmlformats.org/officeDocument/2006/relationships/chartUserShapes" Target="../drawings/drawing10.xml"/></Relationships>
</file>

<file path=ppt/charts/_rels/chart28.xml.rels><?xml version="1.0" encoding="UTF-8" standalone="yes"?>
<Relationships xmlns="http://schemas.openxmlformats.org/package/2006/relationships"><Relationship Id="rId1" Type="http://schemas.openxmlformats.org/officeDocument/2006/relationships/package" Target="../embeddings/Microsoft_Excel_Worksheet27.xlsx"/></Relationships>
</file>

<file path=ppt/charts/_rels/chart29.xml.rels><?xml version="1.0" encoding="UTF-8" standalone="yes"?>
<Relationships xmlns="http://schemas.openxmlformats.org/package/2006/relationships"><Relationship Id="rId1" Type="http://schemas.openxmlformats.org/officeDocument/2006/relationships/package" Target="../embeddings/Microsoft_Excel_Worksheet28.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0.xml.rels><?xml version="1.0" encoding="UTF-8" standalone="yes"?>
<Relationships xmlns="http://schemas.openxmlformats.org/package/2006/relationships"><Relationship Id="rId3" Type="http://schemas.openxmlformats.org/officeDocument/2006/relationships/package" Target="../embeddings/Microsoft_Excel_Worksheet29.xlsx"/><Relationship Id="rId2" Type="http://schemas.microsoft.com/office/2011/relationships/chartColorStyle" Target="colors13.xml"/><Relationship Id="rId1" Type="http://schemas.microsoft.com/office/2011/relationships/chartStyle" Target="style13.xml"/></Relationships>
</file>

<file path=ppt/charts/_rels/chart31.xml.rels><?xml version="1.0" encoding="UTF-8" standalone="yes"?>
<Relationships xmlns="http://schemas.openxmlformats.org/package/2006/relationships"><Relationship Id="rId3" Type="http://schemas.openxmlformats.org/officeDocument/2006/relationships/package" Target="../embeddings/Microsoft_Excel_Worksheet30.xlsx"/><Relationship Id="rId2" Type="http://schemas.microsoft.com/office/2011/relationships/chartColorStyle" Target="colors14.xml"/><Relationship Id="rId1" Type="http://schemas.microsoft.com/office/2011/relationships/chartStyle" Target="style14.xml"/><Relationship Id="rId4" Type="http://schemas.openxmlformats.org/officeDocument/2006/relationships/chartUserShapes" Target="../drawings/drawing11.xml"/></Relationships>
</file>

<file path=ppt/charts/_rels/chart32.xml.rels><?xml version="1.0" encoding="UTF-8" standalone="yes"?>
<Relationships xmlns="http://schemas.openxmlformats.org/package/2006/relationships"><Relationship Id="rId3" Type="http://schemas.openxmlformats.org/officeDocument/2006/relationships/package" Target="../embeddings/Microsoft_Excel_Worksheet31.xlsx"/><Relationship Id="rId2" Type="http://schemas.microsoft.com/office/2011/relationships/chartColorStyle" Target="colors15.xml"/><Relationship Id="rId1" Type="http://schemas.microsoft.com/office/2011/relationships/chartStyle" Target="style15.xml"/></Relationships>
</file>

<file path=ppt/charts/_rels/chart33.xml.rels><?xml version="1.0" encoding="UTF-8" standalone="yes"?>
<Relationships xmlns="http://schemas.openxmlformats.org/package/2006/relationships"><Relationship Id="rId3" Type="http://schemas.openxmlformats.org/officeDocument/2006/relationships/package" Target="../embeddings/Microsoft_Excel_Worksheet32.xlsx"/><Relationship Id="rId2" Type="http://schemas.microsoft.com/office/2011/relationships/chartColorStyle" Target="colors16.xml"/><Relationship Id="rId1" Type="http://schemas.microsoft.com/office/2011/relationships/chartStyle" Target="style16.xml"/><Relationship Id="rId4" Type="http://schemas.openxmlformats.org/officeDocument/2006/relationships/chartUserShapes" Target="../drawings/drawing12.xml"/></Relationships>
</file>

<file path=ppt/charts/_rels/chart34.xml.rels><?xml version="1.0" encoding="UTF-8" standalone="yes"?>
<Relationships xmlns="http://schemas.openxmlformats.org/package/2006/relationships"><Relationship Id="rId3" Type="http://schemas.openxmlformats.org/officeDocument/2006/relationships/package" Target="../embeddings/Microsoft_Excel_Worksheet33.xlsx"/><Relationship Id="rId2" Type="http://schemas.microsoft.com/office/2011/relationships/chartColorStyle" Target="colors17.xml"/><Relationship Id="rId1" Type="http://schemas.microsoft.com/office/2011/relationships/chartStyle" Target="style17.xml"/></Relationships>
</file>

<file path=ppt/charts/_rels/chart35.xml.rels><?xml version="1.0" encoding="UTF-8" standalone="yes"?>
<Relationships xmlns="http://schemas.openxmlformats.org/package/2006/relationships"><Relationship Id="rId3" Type="http://schemas.openxmlformats.org/officeDocument/2006/relationships/package" Target="../embeddings/Microsoft_Excel_Worksheet34.xlsx"/><Relationship Id="rId2" Type="http://schemas.microsoft.com/office/2011/relationships/chartColorStyle" Target="colors18.xml"/><Relationship Id="rId1" Type="http://schemas.microsoft.com/office/2011/relationships/chartStyle" Target="style18.xml"/><Relationship Id="rId4" Type="http://schemas.openxmlformats.org/officeDocument/2006/relationships/chartUserShapes" Target="../drawings/drawing13.xml"/></Relationships>
</file>

<file path=ppt/charts/_rels/chart36.xml.rels><?xml version="1.0" encoding="UTF-8" standalone="yes"?>
<Relationships xmlns="http://schemas.openxmlformats.org/package/2006/relationships"><Relationship Id="rId3" Type="http://schemas.openxmlformats.org/officeDocument/2006/relationships/package" Target="../embeddings/Microsoft_Excel_Worksheet35.xlsx"/><Relationship Id="rId2" Type="http://schemas.microsoft.com/office/2011/relationships/chartColorStyle" Target="colors19.xml"/><Relationship Id="rId1" Type="http://schemas.microsoft.com/office/2011/relationships/chartStyle" Target="style19.xml"/></Relationships>
</file>

<file path=ppt/charts/_rels/chart37.xml.rels><?xml version="1.0" encoding="UTF-8" standalone="yes"?>
<Relationships xmlns="http://schemas.openxmlformats.org/package/2006/relationships"><Relationship Id="rId3" Type="http://schemas.openxmlformats.org/officeDocument/2006/relationships/package" Target="../embeddings/Microsoft_Excel_Worksheet36.xlsx"/><Relationship Id="rId2" Type="http://schemas.microsoft.com/office/2011/relationships/chartColorStyle" Target="colors20.xml"/><Relationship Id="rId1" Type="http://schemas.microsoft.com/office/2011/relationships/chartStyle" Target="style20.xml"/><Relationship Id="rId4" Type="http://schemas.openxmlformats.org/officeDocument/2006/relationships/chartUserShapes" Target="../drawings/drawing14.xml"/></Relationships>
</file>

<file path=ppt/charts/_rels/chart38.xml.rels><?xml version="1.0" encoding="UTF-8" standalone="yes"?>
<Relationships xmlns="http://schemas.openxmlformats.org/package/2006/relationships"><Relationship Id="rId2" Type="http://schemas.openxmlformats.org/officeDocument/2006/relationships/chartUserShapes" Target="../drawings/drawing15.xml"/><Relationship Id="rId1" Type="http://schemas.openxmlformats.org/officeDocument/2006/relationships/package" Target="../embeddings/Microsoft_Excel_Worksheet37.xlsx"/></Relationships>
</file>

<file path=ppt/charts/_rels/chart39.xml.rels><?xml version="1.0" encoding="UTF-8" standalone="yes"?>
<Relationships xmlns="http://schemas.openxmlformats.org/package/2006/relationships"><Relationship Id="rId2" Type="http://schemas.openxmlformats.org/officeDocument/2006/relationships/chartUserShapes" Target="../drawings/drawing16.xml"/><Relationship Id="rId1" Type="http://schemas.openxmlformats.org/officeDocument/2006/relationships/package" Target="../embeddings/Microsoft_Excel_Worksheet38.xlsx"/></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40.xml.rels><?xml version="1.0" encoding="UTF-8" standalone="yes"?>
<Relationships xmlns="http://schemas.openxmlformats.org/package/2006/relationships"><Relationship Id="rId1" Type="http://schemas.openxmlformats.org/officeDocument/2006/relationships/package" Target="../embeddings/Microsoft_Excel_Worksheet39.xlsx"/></Relationships>
</file>

<file path=ppt/charts/_rels/chart41.xml.rels><?xml version="1.0" encoding="UTF-8" standalone="yes"?>
<Relationships xmlns="http://schemas.openxmlformats.org/package/2006/relationships"><Relationship Id="rId2" Type="http://schemas.openxmlformats.org/officeDocument/2006/relationships/chartUserShapes" Target="../drawings/drawing17.xml"/><Relationship Id="rId1" Type="http://schemas.openxmlformats.org/officeDocument/2006/relationships/package" Target="../embeddings/Microsoft_Excel_Worksheet40.xlsx"/></Relationships>
</file>

<file path=ppt/charts/_rels/chart42.xml.rels><?xml version="1.0" encoding="UTF-8" standalone="yes"?>
<Relationships xmlns="http://schemas.openxmlformats.org/package/2006/relationships"><Relationship Id="rId1" Type="http://schemas.openxmlformats.org/officeDocument/2006/relationships/package" Target="../embeddings/Microsoft_Excel_Worksheet41.xlsx"/></Relationships>
</file>

<file path=ppt/charts/_rels/chart43.xml.rels><?xml version="1.0" encoding="UTF-8" standalone="yes"?>
<Relationships xmlns="http://schemas.openxmlformats.org/package/2006/relationships"><Relationship Id="rId1" Type="http://schemas.openxmlformats.org/officeDocument/2006/relationships/package" Target="../embeddings/Microsoft_Excel_Worksheet42.xlsx"/></Relationships>
</file>

<file path=ppt/charts/_rels/chart44.xml.rels><?xml version="1.0" encoding="UTF-8" standalone="yes"?>
<Relationships xmlns="http://schemas.openxmlformats.org/package/2006/relationships"><Relationship Id="rId1" Type="http://schemas.openxmlformats.org/officeDocument/2006/relationships/package" Target="../embeddings/Microsoft_Excel_Worksheet43.xlsx"/></Relationships>
</file>

<file path=ppt/charts/_rels/chart45.xml.rels><?xml version="1.0" encoding="UTF-8" standalone="yes"?>
<Relationships xmlns="http://schemas.openxmlformats.org/package/2006/relationships"><Relationship Id="rId1" Type="http://schemas.openxmlformats.org/officeDocument/2006/relationships/package" Target="../embeddings/Microsoft_Excel_Worksheet44.xlsx"/></Relationships>
</file>

<file path=ppt/charts/_rels/chart46.xml.rels><?xml version="1.0" encoding="UTF-8" standalone="yes"?>
<Relationships xmlns="http://schemas.openxmlformats.org/package/2006/relationships"><Relationship Id="rId2" Type="http://schemas.openxmlformats.org/officeDocument/2006/relationships/chartUserShapes" Target="../drawings/drawing18.xml"/><Relationship Id="rId1" Type="http://schemas.openxmlformats.org/officeDocument/2006/relationships/package" Target="../embeddings/Microsoft_Excel_Worksheet45.xlsx"/></Relationships>
</file>

<file path=ppt/charts/_rels/chart47.xml.rels><?xml version="1.0" encoding="UTF-8" standalone="yes"?>
<Relationships xmlns="http://schemas.openxmlformats.org/package/2006/relationships"><Relationship Id="rId2" Type="http://schemas.openxmlformats.org/officeDocument/2006/relationships/chartUserShapes" Target="../drawings/drawing19.xml"/><Relationship Id="rId1" Type="http://schemas.openxmlformats.org/officeDocument/2006/relationships/package" Target="../embeddings/Microsoft_Excel_Worksheet46.xlsx"/></Relationships>
</file>

<file path=ppt/charts/_rels/chart48.xml.rels><?xml version="1.0" encoding="UTF-8" standalone="yes"?>
<Relationships xmlns="http://schemas.openxmlformats.org/package/2006/relationships"><Relationship Id="rId1" Type="http://schemas.openxmlformats.org/officeDocument/2006/relationships/package" Target="../embeddings/Microsoft_Excel_Worksheet47.xlsx"/></Relationships>
</file>

<file path=ppt/charts/_rels/chart49.xml.rels><?xml version="1.0" encoding="UTF-8" standalone="yes"?>
<Relationships xmlns="http://schemas.openxmlformats.org/package/2006/relationships"><Relationship Id="rId2" Type="http://schemas.openxmlformats.org/officeDocument/2006/relationships/chartUserShapes" Target="../drawings/drawing20.xml"/><Relationship Id="rId1" Type="http://schemas.openxmlformats.org/officeDocument/2006/relationships/package" Target="../embeddings/Microsoft_Excel_Worksheet48.xlsx"/></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2.xml"/></Relationships>
</file>

<file path=ppt/charts/_rels/chart50.xml.rels><?xml version="1.0" encoding="UTF-8" standalone="yes"?>
<Relationships xmlns="http://schemas.openxmlformats.org/package/2006/relationships"><Relationship Id="rId1" Type="http://schemas.openxmlformats.org/officeDocument/2006/relationships/package" Target="../embeddings/Microsoft_Excel_Worksheet49.xlsx"/></Relationships>
</file>

<file path=ppt/charts/_rels/chart51.xml.rels><?xml version="1.0" encoding="UTF-8" standalone="yes"?>
<Relationships xmlns="http://schemas.openxmlformats.org/package/2006/relationships"><Relationship Id="rId2" Type="http://schemas.openxmlformats.org/officeDocument/2006/relationships/chartUserShapes" Target="../drawings/drawing21.xml"/><Relationship Id="rId1" Type="http://schemas.openxmlformats.org/officeDocument/2006/relationships/package" Target="../embeddings/Microsoft_Excel_Worksheet50.xlsx"/></Relationships>
</file>

<file path=ppt/charts/_rels/chart52.xml.rels><?xml version="1.0" encoding="UTF-8" standalone="yes"?>
<Relationships xmlns="http://schemas.openxmlformats.org/package/2006/relationships"><Relationship Id="rId1" Type="http://schemas.openxmlformats.org/officeDocument/2006/relationships/package" Target="../embeddings/Microsoft_Excel_Worksheet51.xlsx"/></Relationships>
</file>

<file path=ppt/charts/_rels/chart53.xml.rels><?xml version="1.0" encoding="UTF-8" standalone="yes"?>
<Relationships xmlns="http://schemas.openxmlformats.org/package/2006/relationships"><Relationship Id="rId2" Type="http://schemas.openxmlformats.org/officeDocument/2006/relationships/chartUserShapes" Target="../drawings/drawing22.xml"/><Relationship Id="rId1" Type="http://schemas.openxmlformats.org/officeDocument/2006/relationships/package" Target="../embeddings/Microsoft_Excel_Worksheet52.xlsx"/></Relationships>
</file>

<file path=ppt/charts/_rels/chart54.xml.rels><?xml version="1.0" encoding="UTF-8" standalone="yes"?>
<Relationships xmlns="http://schemas.openxmlformats.org/package/2006/relationships"><Relationship Id="rId1" Type="http://schemas.openxmlformats.org/officeDocument/2006/relationships/package" Target="../embeddings/Microsoft_Excel_Worksheet53.xlsx"/></Relationships>
</file>

<file path=ppt/charts/_rels/chart55.xml.rels><?xml version="1.0" encoding="UTF-8" standalone="yes"?>
<Relationships xmlns="http://schemas.openxmlformats.org/package/2006/relationships"><Relationship Id="rId1" Type="http://schemas.openxmlformats.org/officeDocument/2006/relationships/package" Target="../embeddings/Microsoft_Excel_Worksheet54.xlsx"/></Relationships>
</file>

<file path=ppt/charts/_rels/chart56.xml.rels><?xml version="1.0" encoding="UTF-8" standalone="yes"?>
<Relationships xmlns="http://schemas.openxmlformats.org/package/2006/relationships"><Relationship Id="rId1" Type="http://schemas.openxmlformats.org/officeDocument/2006/relationships/package" Target="../embeddings/Microsoft_Excel_Worksheet55.xlsx"/></Relationships>
</file>

<file path=ppt/charts/_rels/chart57.xml.rels><?xml version="1.0" encoding="UTF-8" standalone="yes"?>
<Relationships xmlns="http://schemas.openxmlformats.org/package/2006/relationships"><Relationship Id="rId1" Type="http://schemas.openxmlformats.org/officeDocument/2006/relationships/package" Target="../embeddings/Microsoft_Excel_Worksheet56.xlsx"/></Relationships>
</file>

<file path=ppt/charts/_rels/chart58.xml.rels><?xml version="1.0" encoding="UTF-8" standalone="yes"?>
<Relationships xmlns="http://schemas.openxmlformats.org/package/2006/relationships"><Relationship Id="rId3" Type="http://schemas.openxmlformats.org/officeDocument/2006/relationships/package" Target="../embeddings/Microsoft_Excel_Worksheet57.xlsx"/><Relationship Id="rId2" Type="http://schemas.microsoft.com/office/2011/relationships/chartColorStyle" Target="colors21.xml"/><Relationship Id="rId1" Type="http://schemas.microsoft.com/office/2011/relationships/chartStyle" Target="style21.xml"/><Relationship Id="rId4" Type="http://schemas.openxmlformats.org/officeDocument/2006/relationships/chartUserShapes" Target="../drawings/drawing23.xml"/></Relationships>
</file>

<file path=ppt/charts/_rels/chart59.xml.rels><?xml version="1.0" encoding="UTF-8" standalone="yes"?>
<Relationships xmlns="http://schemas.openxmlformats.org/package/2006/relationships"><Relationship Id="rId2" Type="http://schemas.openxmlformats.org/officeDocument/2006/relationships/chartUserShapes" Target="../drawings/drawing24.xml"/><Relationship Id="rId1" Type="http://schemas.openxmlformats.org/officeDocument/2006/relationships/package" Target="../embeddings/Microsoft_Excel_Worksheet58.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0.xml.rels><?xml version="1.0" encoding="UTF-8" standalone="yes"?>
<Relationships xmlns="http://schemas.openxmlformats.org/package/2006/relationships"><Relationship Id="rId3" Type="http://schemas.openxmlformats.org/officeDocument/2006/relationships/package" Target="../embeddings/Microsoft_Excel_Worksheet59.xlsx"/><Relationship Id="rId2" Type="http://schemas.microsoft.com/office/2011/relationships/chartColorStyle" Target="colors22.xml"/><Relationship Id="rId1" Type="http://schemas.microsoft.com/office/2011/relationships/chartStyle" Target="style22.xml"/><Relationship Id="rId4" Type="http://schemas.openxmlformats.org/officeDocument/2006/relationships/chartUserShapes" Target="../drawings/drawing25.xml"/></Relationships>
</file>

<file path=ppt/charts/_rels/chart61.xml.rels><?xml version="1.0" encoding="UTF-8" standalone="yes"?>
<Relationships xmlns="http://schemas.openxmlformats.org/package/2006/relationships"><Relationship Id="rId3" Type="http://schemas.openxmlformats.org/officeDocument/2006/relationships/package" Target="../embeddings/Microsoft_Excel_Worksheet60.xlsx"/><Relationship Id="rId2" Type="http://schemas.microsoft.com/office/2011/relationships/chartColorStyle" Target="colors23.xml"/><Relationship Id="rId1" Type="http://schemas.microsoft.com/office/2011/relationships/chartStyle" Target="style23.xml"/><Relationship Id="rId4" Type="http://schemas.openxmlformats.org/officeDocument/2006/relationships/chartUserShapes" Target="../drawings/drawing26.xml"/></Relationships>
</file>

<file path=ppt/charts/_rels/chart62.xml.rels><?xml version="1.0" encoding="UTF-8" standalone="yes"?>
<Relationships xmlns="http://schemas.openxmlformats.org/package/2006/relationships"><Relationship Id="rId3" Type="http://schemas.openxmlformats.org/officeDocument/2006/relationships/package" Target="../embeddings/Microsoft_Excel_Worksheet61.xlsx"/><Relationship Id="rId2" Type="http://schemas.microsoft.com/office/2011/relationships/chartColorStyle" Target="colors24.xml"/><Relationship Id="rId1" Type="http://schemas.microsoft.com/office/2011/relationships/chartStyle" Target="style24.xml"/><Relationship Id="rId4" Type="http://schemas.openxmlformats.org/officeDocument/2006/relationships/chartUserShapes" Target="../drawings/drawing27.xml"/></Relationships>
</file>

<file path=ppt/charts/_rels/chart63.xml.rels><?xml version="1.0" encoding="UTF-8" standalone="yes"?>
<Relationships xmlns="http://schemas.openxmlformats.org/package/2006/relationships"><Relationship Id="rId3" Type="http://schemas.openxmlformats.org/officeDocument/2006/relationships/package" Target="../embeddings/Microsoft_Excel_Worksheet62.xlsx"/><Relationship Id="rId2" Type="http://schemas.microsoft.com/office/2011/relationships/chartColorStyle" Target="colors25.xml"/><Relationship Id="rId1" Type="http://schemas.microsoft.com/office/2011/relationships/chartStyle" Target="style25.xml"/><Relationship Id="rId4" Type="http://schemas.openxmlformats.org/officeDocument/2006/relationships/chartUserShapes" Target="../drawings/drawing28.xml"/></Relationships>
</file>

<file path=ppt/charts/_rels/chart64.xml.rels><?xml version="1.0" encoding="UTF-8" standalone="yes"?>
<Relationships xmlns="http://schemas.openxmlformats.org/package/2006/relationships"><Relationship Id="rId3" Type="http://schemas.openxmlformats.org/officeDocument/2006/relationships/package" Target="../embeddings/Microsoft_Excel_Worksheet63.xlsx"/><Relationship Id="rId2" Type="http://schemas.microsoft.com/office/2011/relationships/chartColorStyle" Target="colors26.xml"/><Relationship Id="rId1" Type="http://schemas.microsoft.com/office/2011/relationships/chartStyle" Target="style26.xml"/><Relationship Id="rId4" Type="http://schemas.openxmlformats.org/officeDocument/2006/relationships/chartUserShapes" Target="../drawings/drawing29.xml"/></Relationships>
</file>

<file path=ppt/charts/_rels/chart65.xml.rels><?xml version="1.0" encoding="UTF-8" standalone="yes"?>
<Relationships xmlns="http://schemas.openxmlformats.org/package/2006/relationships"><Relationship Id="rId3" Type="http://schemas.openxmlformats.org/officeDocument/2006/relationships/package" Target="../embeddings/Microsoft_Excel_Worksheet64.xlsx"/><Relationship Id="rId2" Type="http://schemas.microsoft.com/office/2011/relationships/chartColorStyle" Target="colors27.xml"/><Relationship Id="rId1" Type="http://schemas.microsoft.com/office/2011/relationships/chartStyle" Target="style27.xml"/><Relationship Id="rId4" Type="http://schemas.openxmlformats.org/officeDocument/2006/relationships/chartUserShapes" Target="../drawings/drawing30.xml"/></Relationships>
</file>

<file path=ppt/charts/_rels/chart66.xml.rels><?xml version="1.0" encoding="UTF-8" standalone="yes"?>
<Relationships xmlns="http://schemas.openxmlformats.org/package/2006/relationships"><Relationship Id="rId2" Type="http://schemas.openxmlformats.org/officeDocument/2006/relationships/chartUserShapes" Target="../drawings/drawing31.xml"/><Relationship Id="rId1" Type="http://schemas.openxmlformats.org/officeDocument/2006/relationships/package" Target="../embeddings/Microsoft_Excel_Worksheet65.xlsx"/></Relationships>
</file>

<file path=ppt/charts/_rels/chart67.xml.rels><?xml version="1.0" encoding="UTF-8" standalone="yes"?>
<Relationships xmlns="http://schemas.openxmlformats.org/package/2006/relationships"><Relationship Id="rId2" Type="http://schemas.openxmlformats.org/officeDocument/2006/relationships/chartUserShapes" Target="../drawings/drawing32.xml"/><Relationship Id="rId1" Type="http://schemas.openxmlformats.org/officeDocument/2006/relationships/package" Target="../embeddings/Microsoft_Excel_Worksheet66.xlsx"/></Relationships>
</file>

<file path=ppt/charts/_rels/chart68.xml.rels><?xml version="1.0" encoding="UTF-8" standalone="yes"?>
<Relationships xmlns="http://schemas.openxmlformats.org/package/2006/relationships"><Relationship Id="rId3" Type="http://schemas.openxmlformats.org/officeDocument/2006/relationships/package" Target="../embeddings/Microsoft_Excel_Worksheet67.xlsx"/><Relationship Id="rId2" Type="http://schemas.microsoft.com/office/2011/relationships/chartColorStyle" Target="colors28.xml"/><Relationship Id="rId1" Type="http://schemas.microsoft.com/office/2011/relationships/chartStyle" Target="style28.xml"/></Relationships>
</file>

<file path=ppt/charts/_rels/chart69.xml.rels><?xml version="1.0" encoding="UTF-8" standalone="yes"?>
<Relationships xmlns="http://schemas.openxmlformats.org/package/2006/relationships"><Relationship Id="rId3" Type="http://schemas.openxmlformats.org/officeDocument/2006/relationships/package" Target="../embeddings/Microsoft_Excel_Worksheet68.xlsx"/><Relationship Id="rId2" Type="http://schemas.microsoft.com/office/2011/relationships/chartColorStyle" Target="colors29.xml"/><Relationship Id="rId1" Type="http://schemas.microsoft.com/office/2011/relationships/chartStyle" Target="style29.xml"/><Relationship Id="rId4" Type="http://schemas.openxmlformats.org/officeDocument/2006/relationships/chartUserShapes" Target="../drawings/drawing33.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3.xml"/></Relationships>
</file>

<file path=ppt/charts/_rels/chart70.xml.rels><?xml version="1.0" encoding="UTF-8" standalone="yes"?>
<Relationships xmlns="http://schemas.openxmlformats.org/package/2006/relationships"><Relationship Id="rId2" Type="http://schemas.openxmlformats.org/officeDocument/2006/relationships/package" Target="../embeddings/Microsoft_Excel_Worksheet69.xlsx"/><Relationship Id="rId1" Type="http://schemas.openxmlformats.org/officeDocument/2006/relationships/themeOverride" Target="../theme/themeOverride1.xml"/></Relationships>
</file>

<file path=ppt/charts/_rels/chart71.xml.rels><?xml version="1.0" encoding="UTF-8" standalone="yes"?>
<Relationships xmlns="http://schemas.openxmlformats.org/package/2006/relationships"><Relationship Id="rId3" Type="http://schemas.openxmlformats.org/officeDocument/2006/relationships/package" Target="../embeddings/Microsoft_Excel_Worksheet70.xlsx"/><Relationship Id="rId2" Type="http://schemas.microsoft.com/office/2011/relationships/chartColorStyle" Target="colors30.xml"/><Relationship Id="rId1" Type="http://schemas.microsoft.com/office/2011/relationships/chartStyle" Target="style30.xml"/><Relationship Id="rId4" Type="http://schemas.openxmlformats.org/officeDocument/2006/relationships/chartUserShapes" Target="../drawings/drawing34.xml"/></Relationships>
</file>

<file path=ppt/charts/_rels/chart72.xml.rels><?xml version="1.0" encoding="UTF-8" standalone="yes"?>
<Relationships xmlns="http://schemas.openxmlformats.org/package/2006/relationships"><Relationship Id="rId3" Type="http://schemas.openxmlformats.org/officeDocument/2006/relationships/package" Target="../embeddings/Microsoft_Excel_Worksheet71.xlsx"/><Relationship Id="rId2" Type="http://schemas.microsoft.com/office/2011/relationships/chartColorStyle" Target="colors31.xml"/><Relationship Id="rId1" Type="http://schemas.microsoft.com/office/2011/relationships/chartStyle" Target="style31.xml"/></Relationships>
</file>

<file path=ppt/charts/_rels/chart73.xml.rels><?xml version="1.0" encoding="UTF-8" standalone="yes"?>
<Relationships xmlns="http://schemas.openxmlformats.org/package/2006/relationships"><Relationship Id="rId3" Type="http://schemas.openxmlformats.org/officeDocument/2006/relationships/package" Target="../embeddings/Microsoft_Excel_Worksheet72.xlsx"/><Relationship Id="rId2" Type="http://schemas.microsoft.com/office/2011/relationships/chartColorStyle" Target="colors32.xml"/><Relationship Id="rId1" Type="http://schemas.microsoft.com/office/2011/relationships/chartStyle" Target="style32.xml"/><Relationship Id="rId4" Type="http://schemas.openxmlformats.org/officeDocument/2006/relationships/chartUserShapes" Target="../drawings/drawing35.xml"/></Relationships>
</file>

<file path=ppt/charts/_rels/chart74.xml.rels><?xml version="1.0" encoding="UTF-8" standalone="yes"?>
<Relationships xmlns="http://schemas.openxmlformats.org/package/2006/relationships"><Relationship Id="rId3" Type="http://schemas.openxmlformats.org/officeDocument/2006/relationships/package" Target="../embeddings/Microsoft_Excel_Worksheet73.xlsx"/><Relationship Id="rId2" Type="http://schemas.microsoft.com/office/2011/relationships/chartColorStyle" Target="colors33.xml"/><Relationship Id="rId1" Type="http://schemas.microsoft.com/office/2011/relationships/chartStyle" Target="style33.xml"/></Relationships>
</file>

<file path=ppt/charts/_rels/chart75.xml.rels><?xml version="1.0" encoding="UTF-8" standalone="yes"?>
<Relationships xmlns="http://schemas.openxmlformats.org/package/2006/relationships"><Relationship Id="rId3" Type="http://schemas.openxmlformats.org/officeDocument/2006/relationships/package" Target="../embeddings/Microsoft_Excel_Worksheet74.xlsx"/><Relationship Id="rId2" Type="http://schemas.microsoft.com/office/2011/relationships/chartColorStyle" Target="colors34.xml"/><Relationship Id="rId1" Type="http://schemas.microsoft.com/office/2011/relationships/chartStyle" Target="style34.xml"/><Relationship Id="rId4" Type="http://schemas.openxmlformats.org/officeDocument/2006/relationships/chartUserShapes" Target="../drawings/drawing36.xml"/></Relationships>
</file>

<file path=ppt/charts/_rels/chart76.xml.rels><?xml version="1.0" encoding="UTF-8" standalone="yes"?>
<Relationships xmlns="http://schemas.openxmlformats.org/package/2006/relationships"><Relationship Id="rId1" Type="http://schemas.openxmlformats.org/officeDocument/2006/relationships/package" Target="../embeddings/Microsoft_Excel_Worksheet75.xlsx"/></Relationships>
</file>

<file path=ppt/charts/_rels/chart77.xml.rels><?xml version="1.0" encoding="UTF-8" standalone="yes"?>
<Relationships xmlns="http://schemas.openxmlformats.org/package/2006/relationships"><Relationship Id="rId1" Type="http://schemas.openxmlformats.org/officeDocument/2006/relationships/package" Target="../embeddings/Microsoft_Excel_Worksheet76.xlsx"/></Relationships>
</file>

<file path=ppt/charts/_rels/chart78.xml.rels><?xml version="1.0" encoding="UTF-8" standalone="yes"?>
<Relationships xmlns="http://schemas.openxmlformats.org/package/2006/relationships"><Relationship Id="rId1" Type="http://schemas.openxmlformats.org/officeDocument/2006/relationships/package" Target="../embeddings/Microsoft_Excel_Worksheet77.xlsx"/></Relationships>
</file>

<file path=ppt/charts/_rels/chart79.xml.rels><?xml version="1.0" encoding="UTF-8" standalone="yes"?>
<Relationships xmlns="http://schemas.openxmlformats.org/package/2006/relationships"><Relationship Id="rId1" Type="http://schemas.openxmlformats.org/officeDocument/2006/relationships/package" Target="../embeddings/Microsoft_Excel_Worksheet78.xlsx"/></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chartUserShapes" Target="../drawings/drawing4.xml"/></Relationships>
</file>

<file path=ppt/charts/_rels/chart80.xml.rels><?xml version="1.0" encoding="UTF-8" standalone="yes"?>
<Relationships xmlns="http://schemas.openxmlformats.org/package/2006/relationships"><Relationship Id="rId2" Type="http://schemas.openxmlformats.org/officeDocument/2006/relationships/package" Target="../embeddings/Microsoft_Excel_Worksheet79.xlsx"/><Relationship Id="rId1" Type="http://schemas.openxmlformats.org/officeDocument/2006/relationships/themeOverride" Target="../theme/themeOverride2.xml"/></Relationships>
</file>

<file path=ppt/charts/_rels/chart81.xml.rels><?xml version="1.0" encoding="UTF-8" standalone="yes"?>
<Relationships xmlns="http://schemas.openxmlformats.org/package/2006/relationships"><Relationship Id="rId3" Type="http://schemas.openxmlformats.org/officeDocument/2006/relationships/package" Target="../embeddings/Microsoft_Excel_Worksheet80.xlsx"/><Relationship Id="rId2" Type="http://schemas.microsoft.com/office/2011/relationships/chartColorStyle" Target="colors35.xml"/><Relationship Id="rId1" Type="http://schemas.microsoft.com/office/2011/relationships/chartStyle" Target="style35.xml"/></Relationships>
</file>

<file path=ppt/charts/_rels/chart82.xml.rels><?xml version="1.0" encoding="UTF-8" standalone="yes"?>
<Relationships xmlns="http://schemas.openxmlformats.org/package/2006/relationships"><Relationship Id="rId1" Type="http://schemas.openxmlformats.org/officeDocument/2006/relationships/package" Target="../embeddings/Microsoft_Excel_Worksheet81.xlsx"/></Relationships>
</file>

<file path=ppt/charts/_rels/chart83.xml.rels><?xml version="1.0" encoding="UTF-8" standalone="yes"?>
<Relationships xmlns="http://schemas.openxmlformats.org/package/2006/relationships"><Relationship Id="rId1" Type="http://schemas.openxmlformats.org/officeDocument/2006/relationships/package" Target="../embeddings/Microsoft_Excel_Worksheet82.xlsx"/></Relationships>
</file>

<file path=ppt/charts/_rels/chart84.xml.rels><?xml version="1.0" encoding="UTF-8" standalone="yes"?>
<Relationships xmlns="http://schemas.openxmlformats.org/package/2006/relationships"><Relationship Id="rId1" Type="http://schemas.openxmlformats.org/officeDocument/2006/relationships/package" Target="../embeddings/Microsoft_Excel_Worksheet83.xlsx"/></Relationships>
</file>

<file path=ppt/charts/_rels/chart85.xml.rels><?xml version="1.0" encoding="UTF-8" standalone="yes"?>
<Relationships xmlns="http://schemas.openxmlformats.org/package/2006/relationships"><Relationship Id="rId1" Type="http://schemas.openxmlformats.org/officeDocument/2006/relationships/package" Target="../embeddings/Microsoft_Excel_Worksheet84.xlsx"/></Relationships>
</file>

<file path=ppt/charts/_rels/chart86.xml.rels><?xml version="1.0" encoding="UTF-8" standalone="yes"?>
<Relationships xmlns="http://schemas.openxmlformats.org/package/2006/relationships"><Relationship Id="rId3" Type="http://schemas.openxmlformats.org/officeDocument/2006/relationships/package" Target="../embeddings/Microsoft_Excel_Worksheet85.xlsx"/><Relationship Id="rId2" Type="http://schemas.microsoft.com/office/2011/relationships/chartColorStyle" Target="colors36.xml"/><Relationship Id="rId1" Type="http://schemas.microsoft.com/office/2011/relationships/chartStyle" Target="style36.xml"/></Relationships>
</file>

<file path=ppt/charts/_rels/chart87.xml.rels><?xml version="1.0" encoding="UTF-8" standalone="yes"?>
<Relationships xmlns="http://schemas.openxmlformats.org/package/2006/relationships"><Relationship Id="rId1" Type="http://schemas.openxmlformats.org/officeDocument/2006/relationships/package" Target="../embeddings/Microsoft_Excel_Worksheet86.xlsx"/></Relationships>
</file>

<file path=ppt/charts/_rels/chart88.xml.rels><?xml version="1.0" encoding="UTF-8" standalone="yes"?>
<Relationships xmlns="http://schemas.openxmlformats.org/package/2006/relationships"><Relationship Id="rId1" Type="http://schemas.openxmlformats.org/officeDocument/2006/relationships/package" Target="../embeddings/Microsoft_Excel_Worksheet87.xlsx"/></Relationships>
</file>

<file path=ppt/charts/_rels/chart89.xml.rels><?xml version="1.0" encoding="UTF-8" standalone="yes"?>
<Relationships xmlns="http://schemas.openxmlformats.org/package/2006/relationships"><Relationship Id="rId1" Type="http://schemas.openxmlformats.org/officeDocument/2006/relationships/package" Target="../embeddings/Microsoft_Excel_Worksheet88.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dirty="0"/>
              <a:t>Overall </a:t>
            </a:r>
            <a:r>
              <a:rPr lang="en-US" baseline="0" dirty="0"/>
              <a:t>Riders</a:t>
            </a:r>
            <a:endParaRPr lang="en-US" dirty="0"/>
          </a:p>
        </c:rich>
      </c:tx>
      <c:layout>
        <c:manualLayout>
          <c:xMode val="edge"/>
          <c:yMode val="edge"/>
          <c:x val="0.42825212882407243"/>
          <c:y val="1.9684616484093032E-2"/>
        </c:manualLayout>
      </c:layout>
      <c:overlay val="0"/>
    </c:title>
    <c:autoTitleDeleted val="0"/>
    <c:plotArea>
      <c:layout>
        <c:manualLayout>
          <c:layoutTarget val="inner"/>
          <c:xMode val="edge"/>
          <c:yMode val="edge"/>
          <c:x val="0"/>
          <c:y val="9.6836065447493E-2"/>
          <c:w val="1"/>
          <c:h val="0.79848158187312934"/>
        </c:manualLayout>
      </c:layout>
      <c:barChart>
        <c:barDir val="col"/>
        <c:grouping val="clustered"/>
        <c:varyColors val="0"/>
        <c:ser>
          <c:idx val="0"/>
          <c:order val="0"/>
          <c:tx>
            <c:strRef>
              <c:f>Sheet1!$A$2</c:f>
              <c:strCache>
                <c:ptCount val="1"/>
                <c:pt idx="0">
                  <c:v>Overall grade</c:v>
                </c:pt>
              </c:strCache>
            </c:strRef>
          </c:tx>
          <c:spPr>
            <a:solidFill>
              <a:schemeClr val="accent1"/>
            </a:solidFill>
            <a:ln>
              <a:noFill/>
            </a:ln>
            <a:effectLst/>
          </c:spPr>
          <c:invertIfNegative val="0"/>
          <c:dPt>
            <c:idx val="0"/>
            <c:invertIfNegative val="0"/>
            <c:bubble3D val="0"/>
            <c:spPr>
              <a:solidFill>
                <a:schemeClr val="accent1"/>
              </a:solidFill>
              <a:ln w="17145" cap="flat" cmpd="sng" algn="ctr">
                <a:noFill/>
                <a:prstDash val="solid"/>
              </a:ln>
              <a:effectLst/>
            </c:spPr>
            <c:extLst>
              <c:ext xmlns:c16="http://schemas.microsoft.com/office/drawing/2014/chart" uri="{C3380CC4-5D6E-409C-BE32-E72D297353CC}">
                <c16:uniqueId val="{00000001-1326-4F8C-9A08-80C75F5D3319}"/>
              </c:ext>
            </c:extLst>
          </c:dPt>
          <c:dPt>
            <c:idx val="1"/>
            <c:invertIfNegative val="0"/>
            <c:bubble3D val="0"/>
            <c:spPr>
              <a:solidFill>
                <a:schemeClr val="accent2"/>
              </a:solidFill>
              <a:ln w="17145" cap="flat" cmpd="sng" algn="ctr">
                <a:noFill/>
                <a:prstDash val="solid"/>
              </a:ln>
              <a:effectLst/>
            </c:spPr>
            <c:extLst>
              <c:ext xmlns:c16="http://schemas.microsoft.com/office/drawing/2014/chart" uri="{C3380CC4-5D6E-409C-BE32-E72D297353CC}">
                <c16:uniqueId val="{00000003-1326-4F8C-9A08-80C75F5D3319}"/>
              </c:ext>
            </c:extLst>
          </c:dPt>
          <c:dPt>
            <c:idx val="2"/>
            <c:invertIfNegative val="0"/>
            <c:bubble3D val="0"/>
            <c:spPr>
              <a:solidFill>
                <a:schemeClr val="accent6"/>
              </a:solidFill>
              <a:ln w="10795" cap="flat" cmpd="sng" algn="ctr">
                <a:noFill/>
                <a:prstDash val="solid"/>
              </a:ln>
              <a:effectLst/>
            </c:spPr>
            <c:extLst>
              <c:ext xmlns:c16="http://schemas.microsoft.com/office/drawing/2014/chart" uri="{C3380CC4-5D6E-409C-BE32-E72D297353CC}">
                <c16:uniqueId val="{00000005-1326-4F8C-9A08-80C75F5D3319}"/>
              </c:ext>
            </c:extLst>
          </c:dPt>
          <c:dPt>
            <c:idx val="3"/>
            <c:invertIfNegative val="0"/>
            <c:bubble3D val="0"/>
            <c:spPr>
              <a:solidFill>
                <a:schemeClr val="accent4"/>
              </a:solidFill>
              <a:ln w="17145" cap="flat" cmpd="sng" algn="ctr">
                <a:noFill/>
                <a:prstDash val="solid"/>
              </a:ln>
              <a:effectLst/>
            </c:spPr>
            <c:extLst>
              <c:ext xmlns:c16="http://schemas.microsoft.com/office/drawing/2014/chart" uri="{C3380CC4-5D6E-409C-BE32-E72D297353CC}">
                <c16:uniqueId val="{00000007-1326-4F8C-9A08-80C75F5D3319}"/>
              </c:ext>
            </c:extLst>
          </c:dPt>
          <c:dPt>
            <c:idx val="4"/>
            <c:invertIfNegative val="0"/>
            <c:bubble3D val="0"/>
            <c:spPr>
              <a:solidFill>
                <a:schemeClr val="accent5"/>
              </a:solidFill>
              <a:ln w="17145" cap="flat" cmpd="sng" algn="ctr">
                <a:noFill/>
                <a:prstDash val="solid"/>
              </a:ln>
              <a:effectLst/>
            </c:spPr>
            <c:extLst>
              <c:ext xmlns:c16="http://schemas.microsoft.com/office/drawing/2014/chart" uri="{C3380CC4-5D6E-409C-BE32-E72D297353CC}">
                <c16:uniqueId val="{00000009-1326-4F8C-9A08-80C75F5D3319}"/>
              </c:ext>
            </c:extLst>
          </c:dPt>
          <c:dPt>
            <c:idx val="5"/>
            <c:invertIfNegative val="0"/>
            <c:bubble3D val="0"/>
            <c:spPr>
              <a:solidFill>
                <a:schemeClr val="accent3"/>
              </a:solidFill>
              <a:ln w="17145" cap="flat" cmpd="sng" algn="ctr">
                <a:noFill/>
                <a:prstDash val="solid"/>
              </a:ln>
              <a:effectLst/>
            </c:spPr>
            <c:extLst>
              <c:ext xmlns:c16="http://schemas.microsoft.com/office/drawing/2014/chart" uri="{C3380CC4-5D6E-409C-BE32-E72D297353CC}">
                <c16:uniqueId val="{0000000B-1326-4F8C-9A08-80C75F5D3319}"/>
              </c:ext>
            </c:extLst>
          </c:dPt>
          <c:dLbls>
            <c:spPr>
              <a:noFill/>
              <a:ln>
                <a:noFill/>
              </a:ln>
              <a:effectLst/>
            </c:spPr>
            <c:txPr>
              <a:bodyPr/>
              <a:lstStyle/>
              <a:p>
                <a:pPr>
                  <a:defRPr sz="2400" b="1"/>
                </a:pPr>
                <a:endParaRPr lang="en-US"/>
              </a:p>
            </c:txPr>
            <c:dLblPos val="outEnd"/>
            <c:showLegendKey val="0"/>
            <c:showVal val="1"/>
            <c:showCatName val="0"/>
            <c:showSerName val="0"/>
            <c:showPercent val="0"/>
            <c:showBubbleSize val="0"/>
            <c:separator>
</c:separator>
            <c:showLeaderLines val="0"/>
            <c:extLst>
              <c:ext xmlns:c15="http://schemas.microsoft.com/office/drawing/2012/chart" uri="{CE6537A1-D6FC-4f65-9D91-7224C49458BB}">
                <c15:showLeaderLines val="0"/>
              </c:ext>
            </c:extLst>
          </c:dLbls>
          <c:cat>
            <c:strRef>
              <c:f>Sheet1!$B$1:$G$1</c:f>
              <c:strCache>
                <c:ptCount val="6"/>
                <c:pt idx="0">
                  <c:v>A</c:v>
                </c:pt>
                <c:pt idx="1">
                  <c:v>B</c:v>
                </c:pt>
                <c:pt idx="2">
                  <c:v>C</c:v>
                </c:pt>
                <c:pt idx="3">
                  <c:v>D</c:v>
                </c:pt>
                <c:pt idx="4">
                  <c:v>F</c:v>
                </c:pt>
                <c:pt idx="5">
                  <c:v>DK/ Not sure</c:v>
                </c:pt>
              </c:strCache>
            </c:strRef>
          </c:cat>
          <c:val>
            <c:numRef>
              <c:f>Sheet1!$B$2:$G$2</c:f>
              <c:numCache>
                <c:formatCode>###0%</c:formatCode>
                <c:ptCount val="6"/>
                <c:pt idx="0">
                  <c:v>0.48281629173772617</c:v>
                </c:pt>
                <c:pt idx="1">
                  <c:v>0.39450530012159801</c:v>
                </c:pt>
                <c:pt idx="2">
                  <c:v>7.8477498917595007E-2</c:v>
                </c:pt>
                <c:pt idx="3">
                  <c:v>1.4618084785159741E-2</c:v>
                </c:pt>
                <c:pt idx="4">
                  <c:v>1.6981832049813414E-3</c:v>
                </c:pt>
                <c:pt idx="5">
                  <c:v>2.788464123292516E-2</c:v>
                </c:pt>
              </c:numCache>
            </c:numRef>
          </c:val>
          <c:extLst>
            <c:ext xmlns:c16="http://schemas.microsoft.com/office/drawing/2014/chart" uri="{C3380CC4-5D6E-409C-BE32-E72D297353CC}">
              <c16:uniqueId val="{0000000C-1326-4F8C-9A08-80C75F5D3319}"/>
            </c:ext>
          </c:extLst>
        </c:ser>
        <c:dLbls>
          <c:showLegendKey val="0"/>
          <c:showVal val="0"/>
          <c:showCatName val="0"/>
          <c:showSerName val="0"/>
          <c:showPercent val="0"/>
          <c:showBubbleSize val="0"/>
        </c:dLbls>
        <c:gapWidth val="80"/>
        <c:axId val="156626352"/>
        <c:axId val="156627136"/>
      </c:barChart>
      <c:catAx>
        <c:axId val="156626352"/>
        <c:scaling>
          <c:orientation val="minMax"/>
        </c:scaling>
        <c:delete val="0"/>
        <c:axPos val="b"/>
        <c:numFmt formatCode="General" sourceLinked="1"/>
        <c:majorTickMark val="out"/>
        <c:minorTickMark val="none"/>
        <c:tickLblPos val="nextTo"/>
        <c:txPr>
          <a:bodyPr/>
          <a:lstStyle/>
          <a:p>
            <a:pPr>
              <a:defRPr sz="2000" b="1"/>
            </a:pPr>
            <a:endParaRPr lang="en-US"/>
          </a:p>
        </c:txPr>
        <c:crossAx val="156627136"/>
        <c:crosses val="autoZero"/>
        <c:auto val="1"/>
        <c:lblAlgn val="ctr"/>
        <c:lblOffset val="50"/>
        <c:noMultiLvlLbl val="0"/>
      </c:catAx>
      <c:valAx>
        <c:axId val="156627136"/>
        <c:scaling>
          <c:orientation val="minMax"/>
          <c:max val="0.60000000000000009"/>
          <c:min val="0"/>
        </c:scaling>
        <c:delete val="1"/>
        <c:axPos val="l"/>
        <c:numFmt formatCode="###0%" sourceLinked="1"/>
        <c:majorTickMark val="out"/>
        <c:minorTickMark val="in"/>
        <c:tickLblPos val="nextTo"/>
        <c:crossAx val="156626352"/>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1815252416756176E-2"/>
          <c:y val="0"/>
          <c:w val="0.97636949516648763"/>
          <c:h val="0.91181415606740657"/>
        </c:manualLayout>
      </c:layout>
      <c:lineChart>
        <c:grouping val="standard"/>
        <c:varyColors val="0"/>
        <c:ser>
          <c:idx val="0"/>
          <c:order val="0"/>
          <c:tx>
            <c:strRef>
              <c:f>Sheet1!$A$2</c:f>
              <c:strCache>
                <c:ptCount val="1"/>
                <c:pt idx="0">
                  <c:v>A</c:v>
                </c:pt>
              </c:strCache>
            </c:strRef>
          </c:tx>
          <c:spPr>
            <a:ln w="38100" cap="rnd">
              <a:solidFill>
                <a:schemeClr val="accent1"/>
              </a:solidFill>
              <a:round/>
            </a:ln>
            <a:effectLst/>
          </c:spPr>
          <c:marker>
            <c:symbol val="circle"/>
            <c:size val="8"/>
            <c:spPr>
              <a:solidFill>
                <a:schemeClr val="accent1"/>
              </a:solidFill>
              <a:ln w="9525">
                <a:solidFill>
                  <a:schemeClr val="accent1"/>
                </a:solidFill>
              </a:ln>
              <a:effectLst/>
            </c:spPr>
          </c:marker>
          <c:dLbls>
            <c:dLbl>
              <c:idx val="3"/>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639B-474D-BB28-EAF68D9A6CCA}"/>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1"/>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c:v>
                </c:pt>
                <c:pt idx="1">
                  <c:v>2013</c:v>
                </c:pt>
                <c:pt idx="2">
                  <c:v>2014</c:v>
                </c:pt>
                <c:pt idx="3">
                  <c:v>2015</c:v>
                </c:pt>
                <c:pt idx="4">
                  <c:v>2016</c:v>
                </c:pt>
                <c:pt idx="5">
                  <c:v>2017</c:v>
                </c:pt>
              </c:strCache>
            </c:strRef>
          </c:cat>
          <c:val>
            <c:numRef>
              <c:f>Sheet1!$B$2:$G$2</c:f>
              <c:numCache>
                <c:formatCode>###0%</c:formatCode>
                <c:ptCount val="6"/>
                <c:pt idx="0" formatCode="0%">
                  <c:v>0.53630770224757585</c:v>
                </c:pt>
                <c:pt idx="1">
                  <c:v>0.48771218341762901</c:v>
                </c:pt>
                <c:pt idx="2">
                  <c:v>0.53700742269222845</c:v>
                </c:pt>
                <c:pt idx="3">
                  <c:v>0.56203157795140013</c:v>
                </c:pt>
                <c:pt idx="4">
                  <c:v>0.49885138539789398</c:v>
                </c:pt>
                <c:pt idx="5">
                  <c:v>0.58675114130013395</c:v>
                </c:pt>
              </c:numCache>
            </c:numRef>
          </c:val>
          <c:smooth val="0"/>
          <c:extLst>
            <c:ext xmlns:c16="http://schemas.microsoft.com/office/drawing/2014/chart" uri="{C3380CC4-5D6E-409C-BE32-E72D297353CC}">
              <c16:uniqueId val="{00000001-639B-474D-BB28-EAF68D9A6CCA}"/>
            </c:ext>
          </c:extLst>
        </c:ser>
        <c:ser>
          <c:idx val="1"/>
          <c:order val="1"/>
          <c:tx>
            <c:strRef>
              <c:f>Sheet1!$A$3</c:f>
              <c:strCache>
                <c:ptCount val="1"/>
                <c:pt idx="0">
                  <c:v>B</c:v>
                </c:pt>
              </c:strCache>
            </c:strRef>
          </c:tx>
          <c:spPr>
            <a:ln w="38100" cap="rnd">
              <a:solidFill>
                <a:schemeClr val="accent2"/>
              </a:solidFill>
              <a:round/>
            </a:ln>
            <a:effectLst/>
          </c:spPr>
          <c:marker>
            <c:symbol val="circle"/>
            <c:size val="8"/>
            <c:spPr>
              <a:solidFill>
                <a:schemeClr val="accent2"/>
              </a:solidFill>
              <a:ln w="9525">
                <a:solidFill>
                  <a:schemeClr val="accent2"/>
                </a:solidFill>
              </a:ln>
              <a:effectLst/>
            </c:spPr>
          </c:marker>
          <c:dLbls>
            <c:dLbl>
              <c:idx val="0"/>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639B-474D-BB28-EAF68D9A6CCA}"/>
                </c:ext>
              </c:extLst>
            </c:dLbl>
            <c:dLbl>
              <c:idx val="1"/>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639B-474D-BB28-EAF68D9A6CCA}"/>
                </c:ext>
              </c:extLst>
            </c:dLbl>
            <c:dLbl>
              <c:idx val="2"/>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639B-474D-BB28-EAF68D9A6CCA}"/>
                </c:ext>
              </c:extLst>
            </c:dLbl>
            <c:dLbl>
              <c:idx val="3"/>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639B-474D-BB28-EAF68D9A6CCA}"/>
                </c:ext>
              </c:extLst>
            </c:dLbl>
            <c:dLbl>
              <c:idx val="4"/>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639B-474D-BB28-EAF68D9A6CCA}"/>
                </c:ext>
              </c:extLst>
            </c:dLbl>
            <c:dLbl>
              <c:idx val="5"/>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639B-474D-BB28-EAF68D9A6CCA}"/>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c:v>
                </c:pt>
                <c:pt idx="1">
                  <c:v>2013</c:v>
                </c:pt>
                <c:pt idx="2">
                  <c:v>2014</c:v>
                </c:pt>
                <c:pt idx="3">
                  <c:v>2015</c:v>
                </c:pt>
                <c:pt idx="4">
                  <c:v>2016</c:v>
                </c:pt>
                <c:pt idx="5">
                  <c:v>2017</c:v>
                </c:pt>
              </c:strCache>
            </c:strRef>
          </c:cat>
          <c:val>
            <c:numRef>
              <c:f>Sheet1!$B$3:$G$3</c:f>
              <c:numCache>
                <c:formatCode>###0%</c:formatCode>
                <c:ptCount val="6"/>
                <c:pt idx="0">
                  <c:v>0.32341680747699703</c:v>
                </c:pt>
                <c:pt idx="1">
                  <c:v>0.39365842968859766</c:v>
                </c:pt>
                <c:pt idx="2">
                  <c:v>0.38484624423236624</c:v>
                </c:pt>
                <c:pt idx="3">
                  <c:v>0.36097982242405785</c:v>
                </c:pt>
                <c:pt idx="4">
                  <c:v>0.41784086838295126</c:v>
                </c:pt>
                <c:pt idx="5">
                  <c:v>0.32289383559179802</c:v>
                </c:pt>
              </c:numCache>
            </c:numRef>
          </c:val>
          <c:smooth val="0"/>
          <c:extLst>
            <c:ext xmlns:c16="http://schemas.microsoft.com/office/drawing/2014/chart" uri="{C3380CC4-5D6E-409C-BE32-E72D297353CC}">
              <c16:uniqueId val="{00000003-639B-474D-BB28-EAF68D9A6CCA}"/>
            </c:ext>
          </c:extLst>
        </c:ser>
        <c:ser>
          <c:idx val="2"/>
          <c:order val="2"/>
          <c:tx>
            <c:strRef>
              <c:f>Sheet1!$A$4</c:f>
              <c:strCache>
                <c:ptCount val="1"/>
                <c:pt idx="0">
                  <c:v>C or lower/DK</c:v>
                </c:pt>
              </c:strCache>
            </c:strRef>
          </c:tx>
          <c:spPr>
            <a:ln w="38100" cap="rnd">
              <a:solidFill>
                <a:schemeClr val="accent5"/>
              </a:solidFill>
              <a:round/>
            </a:ln>
            <a:effectLst/>
          </c:spPr>
          <c:marker>
            <c:symbol val="circle"/>
            <c:size val="8"/>
            <c:spPr>
              <a:solidFill>
                <a:schemeClr val="accent5"/>
              </a:solidFill>
              <a:ln w="9525">
                <a:solidFill>
                  <a:schemeClr val="accent5"/>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5"/>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c:v>
                </c:pt>
                <c:pt idx="1">
                  <c:v>2013</c:v>
                </c:pt>
                <c:pt idx="2">
                  <c:v>2014</c:v>
                </c:pt>
                <c:pt idx="3">
                  <c:v>2015</c:v>
                </c:pt>
                <c:pt idx="4">
                  <c:v>2016</c:v>
                </c:pt>
                <c:pt idx="5">
                  <c:v>2017</c:v>
                </c:pt>
              </c:strCache>
            </c:strRef>
          </c:cat>
          <c:val>
            <c:numRef>
              <c:f>Sheet1!$B$4:$G$4</c:f>
              <c:numCache>
                <c:formatCode>###0%</c:formatCode>
                <c:ptCount val="6"/>
                <c:pt idx="0">
                  <c:v>0.14027549027542816</c:v>
                </c:pt>
                <c:pt idx="1">
                  <c:v>0.11862938689377543</c:v>
                </c:pt>
                <c:pt idx="2">
                  <c:v>7.8146333075401725E-2</c:v>
                </c:pt>
                <c:pt idx="3">
                  <c:v>7.6988599624539439E-2</c:v>
                </c:pt>
                <c:pt idx="4">
                  <c:v>8.3307746219149936E-2</c:v>
                </c:pt>
                <c:pt idx="5">
                  <c:v>9.0355023108070948E-2</c:v>
                </c:pt>
              </c:numCache>
            </c:numRef>
          </c:val>
          <c:smooth val="0"/>
          <c:extLst>
            <c:ext xmlns:c16="http://schemas.microsoft.com/office/drawing/2014/chart" uri="{C3380CC4-5D6E-409C-BE32-E72D297353CC}">
              <c16:uniqueId val="{00000004-639B-474D-BB28-EAF68D9A6CCA}"/>
            </c:ext>
          </c:extLst>
        </c:ser>
        <c:dLbls>
          <c:showLegendKey val="0"/>
          <c:showVal val="0"/>
          <c:showCatName val="0"/>
          <c:showSerName val="0"/>
          <c:showPercent val="0"/>
          <c:showBubbleSize val="0"/>
        </c:dLbls>
        <c:marker val="1"/>
        <c:smooth val="0"/>
        <c:axId val="119839296"/>
        <c:axId val="119839688"/>
      </c:lineChart>
      <c:catAx>
        <c:axId val="119839296"/>
        <c:scaling>
          <c:orientation val="minMax"/>
        </c:scaling>
        <c:delete val="0"/>
        <c:axPos val="b"/>
        <c:numFmt formatCode="General" sourceLinked="1"/>
        <c:majorTickMark val="none"/>
        <c:minorTickMark val="none"/>
        <c:tickLblPos val="nextTo"/>
        <c:spPr>
          <a:noFill/>
          <a:ln w="12700" cap="flat" cmpd="sng" algn="ctr">
            <a:solidFill>
              <a:schemeClr val="tx2"/>
            </a:solidFill>
            <a:round/>
          </a:ln>
          <a:effectLst/>
        </c:spPr>
        <c:txPr>
          <a:bodyPr rot="-60000000" spcFirstLastPara="1" vertOverflow="ellipsis" vert="horz" wrap="square" anchor="ctr" anchorCtr="1"/>
          <a:lstStyle/>
          <a:p>
            <a:pPr>
              <a:defRPr sz="1800" b="0" i="0" u="none" strike="noStrike" kern="1200" baseline="0">
                <a:solidFill>
                  <a:schemeClr val="tx1"/>
                </a:solidFill>
                <a:latin typeface="+mn-lt"/>
                <a:ea typeface="+mn-ea"/>
                <a:cs typeface="+mn-cs"/>
              </a:defRPr>
            </a:pPr>
            <a:endParaRPr lang="en-US"/>
          </a:p>
        </c:txPr>
        <c:crossAx val="119839688"/>
        <c:crosses val="autoZero"/>
        <c:auto val="1"/>
        <c:lblAlgn val="ctr"/>
        <c:lblOffset val="100"/>
        <c:noMultiLvlLbl val="0"/>
      </c:catAx>
      <c:valAx>
        <c:axId val="119839688"/>
        <c:scaling>
          <c:orientation val="minMax"/>
          <c:max val="0.70000000000000007"/>
          <c:min val="0"/>
        </c:scaling>
        <c:delete val="1"/>
        <c:axPos val="l"/>
        <c:numFmt formatCode="0%" sourceLinked="1"/>
        <c:majorTickMark val="out"/>
        <c:minorTickMark val="none"/>
        <c:tickLblPos val="nextTo"/>
        <c:crossAx val="1198392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1815252416756176E-2"/>
          <c:y val="0"/>
          <c:w val="0.97636949516648763"/>
          <c:h val="0.91181415606740657"/>
        </c:manualLayout>
      </c:layout>
      <c:lineChart>
        <c:grouping val="standard"/>
        <c:varyColors val="0"/>
        <c:ser>
          <c:idx val="0"/>
          <c:order val="0"/>
          <c:tx>
            <c:strRef>
              <c:f>Sheet1!$A$2</c:f>
              <c:strCache>
                <c:ptCount val="1"/>
                <c:pt idx="0">
                  <c:v>A</c:v>
                </c:pt>
              </c:strCache>
            </c:strRef>
          </c:tx>
          <c:spPr>
            <a:ln w="38100" cap="rnd">
              <a:solidFill>
                <a:schemeClr val="accent1"/>
              </a:solidFill>
              <a:round/>
            </a:ln>
            <a:effectLst/>
          </c:spPr>
          <c:marker>
            <c:symbol val="circle"/>
            <c:size val="8"/>
            <c:spPr>
              <a:solidFill>
                <a:schemeClr val="accent1"/>
              </a:solidFill>
              <a:ln w="9525">
                <a:solidFill>
                  <a:schemeClr val="accent1"/>
                </a:solidFill>
              </a:ln>
              <a:effectLst/>
            </c:spPr>
          </c:marker>
          <c:dLbls>
            <c:dLbl>
              <c:idx val="0"/>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B6B8-48E5-AC9D-F5BE74FAFF89}"/>
                </c:ext>
              </c:extLst>
            </c:dLbl>
            <c:dLbl>
              <c:idx val="1"/>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B6B8-48E5-AC9D-F5BE74FAFF89}"/>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1"/>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c:v>
                </c:pt>
                <c:pt idx="1">
                  <c:v>2013</c:v>
                </c:pt>
                <c:pt idx="2">
                  <c:v>2014</c:v>
                </c:pt>
                <c:pt idx="3">
                  <c:v>2015</c:v>
                </c:pt>
                <c:pt idx="4">
                  <c:v>2016</c:v>
                </c:pt>
                <c:pt idx="5">
                  <c:v>2017</c:v>
                </c:pt>
              </c:strCache>
            </c:strRef>
          </c:cat>
          <c:val>
            <c:numRef>
              <c:f>Sheet1!$B$2:$G$2</c:f>
              <c:numCache>
                <c:formatCode>###0%</c:formatCode>
                <c:ptCount val="6"/>
                <c:pt idx="0" formatCode="0%">
                  <c:v>0.51202577129121596</c:v>
                </c:pt>
                <c:pt idx="1">
                  <c:v>0.46221406575108831</c:v>
                </c:pt>
                <c:pt idx="2">
                  <c:v>0.43467132811091319</c:v>
                </c:pt>
                <c:pt idx="3">
                  <c:v>0.35824273486913649</c:v>
                </c:pt>
                <c:pt idx="4">
                  <c:v>0.37067803749847383</c:v>
                </c:pt>
                <c:pt idx="5">
                  <c:v>0.3725477502878965</c:v>
                </c:pt>
              </c:numCache>
            </c:numRef>
          </c:val>
          <c:smooth val="0"/>
          <c:extLst>
            <c:ext xmlns:c16="http://schemas.microsoft.com/office/drawing/2014/chart" uri="{C3380CC4-5D6E-409C-BE32-E72D297353CC}">
              <c16:uniqueId val="{00000001-B6B8-48E5-AC9D-F5BE74FAFF89}"/>
            </c:ext>
          </c:extLst>
        </c:ser>
        <c:ser>
          <c:idx val="1"/>
          <c:order val="1"/>
          <c:tx>
            <c:strRef>
              <c:f>Sheet1!$A$3</c:f>
              <c:strCache>
                <c:ptCount val="1"/>
                <c:pt idx="0">
                  <c:v>B</c:v>
                </c:pt>
              </c:strCache>
            </c:strRef>
          </c:tx>
          <c:spPr>
            <a:ln w="38100" cap="rnd">
              <a:solidFill>
                <a:schemeClr val="accent2"/>
              </a:solidFill>
              <a:round/>
            </a:ln>
            <a:effectLst/>
          </c:spPr>
          <c:marker>
            <c:symbol val="circle"/>
            <c:size val="8"/>
            <c:spPr>
              <a:solidFill>
                <a:schemeClr val="accent2"/>
              </a:solidFill>
              <a:ln w="9525">
                <a:solidFill>
                  <a:schemeClr val="accent2"/>
                </a:solidFill>
              </a:ln>
              <a:effectLst/>
            </c:spPr>
          </c:marker>
          <c:dLbls>
            <c:dLbl>
              <c:idx val="0"/>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B6B8-48E5-AC9D-F5BE74FAFF89}"/>
                </c:ext>
              </c:extLst>
            </c:dLbl>
            <c:dLbl>
              <c:idx val="1"/>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B6B8-48E5-AC9D-F5BE74FAFF89}"/>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c:v>
                </c:pt>
                <c:pt idx="1">
                  <c:v>2013</c:v>
                </c:pt>
                <c:pt idx="2">
                  <c:v>2014</c:v>
                </c:pt>
                <c:pt idx="3">
                  <c:v>2015</c:v>
                </c:pt>
                <c:pt idx="4">
                  <c:v>2016</c:v>
                </c:pt>
                <c:pt idx="5">
                  <c:v>2017</c:v>
                </c:pt>
              </c:strCache>
            </c:strRef>
          </c:cat>
          <c:val>
            <c:numRef>
              <c:f>Sheet1!$B$3:$G$3</c:f>
              <c:numCache>
                <c:formatCode>###0%</c:formatCode>
                <c:ptCount val="6"/>
                <c:pt idx="0">
                  <c:v>0.39418325699504975</c:v>
                </c:pt>
                <c:pt idx="1">
                  <c:v>0.42068483787415184</c:v>
                </c:pt>
                <c:pt idx="2">
                  <c:v>0.45713291126560224</c:v>
                </c:pt>
                <c:pt idx="3">
                  <c:v>0.48265012089795911</c:v>
                </c:pt>
                <c:pt idx="4">
                  <c:v>0.44590351967626718</c:v>
                </c:pt>
                <c:pt idx="5">
                  <c:v>0.49576265400155978</c:v>
                </c:pt>
              </c:numCache>
            </c:numRef>
          </c:val>
          <c:smooth val="0"/>
          <c:extLst>
            <c:ext xmlns:c16="http://schemas.microsoft.com/office/drawing/2014/chart" uri="{C3380CC4-5D6E-409C-BE32-E72D297353CC}">
              <c16:uniqueId val="{00000008-B6B8-48E5-AC9D-F5BE74FAFF89}"/>
            </c:ext>
          </c:extLst>
        </c:ser>
        <c:ser>
          <c:idx val="2"/>
          <c:order val="2"/>
          <c:tx>
            <c:strRef>
              <c:f>Sheet1!$A$4</c:f>
              <c:strCache>
                <c:ptCount val="1"/>
                <c:pt idx="0">
                  <c:v>C or lower/DK</c:v>
                </c:pt>
              </c:strCache>
            </c:strRef>
          </c:tx>
          <c:spPr>
            <a:ln w="38100" cap="rnd">
              <a:solidFill>
                <a:schemeClr val="accent5"/>
              </a:solidFill>
              <a:round/>
            </a:ln>
            <a:effectLst/>
          </c:spPr>
          <c:marker>
            <c:symbol val="circle"/>
            <c:size val="8"/>
            <c:spPr>
              <a:solidFill>
                <a:schemeClr val="accent5"/>
              </a:solidFill>
              <a:ln w="9525">
                <a:solidFill>
                  <a:schemeClr val="accent5"/>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5"/>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c:v>
                </c:pt>
                <c:pt idx="1">
                  <c:v>2013</c:v>
                </c:pt>
                <c:pt idx="2">
                  <c:v>2014</c:v>
                </c:pt>
                <c:pt idx="3">
                  <c:v>2015</c:v>
                </c:pt>
                <c:pt idx="4">
                  <c:v>2016</c:v>
                </c:pt>
                <c:pt idx="5">
                  <c:v>2017</c:v>
                </c:pt>
              </c:strCache>
            </c:strRef>
          </c:cat>
          <c:val>
            <c:numRef>
              <c:f>Sheet1!$B$4:$G$4</c:f>
              <c:numCache>
                <c:formatCode>###0%</c:formatCode>
                <c:ptCount val="6"/>
                <c:pt idx="0">
                  <c:v>9.379097171373374E-2</c:v>
                </c:pt>
                <c:pt idx="1">
                  <c:v>0.1171010963747643</c:v>
                </c:pt>
                <c:pt idx="2">
                  <c:v>0.10819576062348484</c:v>
                </c:pt>
                <c:pt idx="3">
                  <c:v>0.15910714423290093</c:v>
                </c:pt>
                <c:pt idx="4">
                  <c:v>0.1834184428252654</c:v>
                </c:pt>
                <c:pt idx="5">
                  <c:v>0.13168959571054573</c:v>
                </c:pt>
              </c:numCache>
            </c:numRef>
          </c:val>
          <c:smooth val="0"/>
          <c:extLst>
            <c:ext xmlns:c16="http://schemas.microsoft.com/office/drawing/2014/chart" uri="{C3380CC4-5D6E-409C-BE32-E72D297353CC}">
              <c16:uniqueId val="{00000009-B6B8-48E5-AC9D-F5BE74FAFF89}"/>
            </c:ext>
          </c:extLst>
        </c:ser>
        <c:dLbls>
          <c:showLegendKey val="0"/>
          <c:showVal val="0"/>
          <c:showCatName val="0"/>
          <c:showSerName val="0"/>
          <c:showPercent val="0"/>
          <c:showBubbleSize val="0"/>
        </c:dLbls>
        <c:marker val="1"/>
        <c:smooth val="0"/>
        <c:axId val="119839296"/>
        <c:axId val="119839688"/>
      </c:lineChart>
      <c:catAx>
        <c:axId val="119839296"/>
        <c:scaling>
          <c:orientation val="minMax"/>
        </c:scaling>
        <c:delete val="0"/>
        <c:axPos val="b"/>
        <c:numFmt formatCode="General" sourceLinked="1"/>
        <c:majorTickMark val="none"/>
        <c:minorTickMark val="none"/>
        <c:tickLblPos val="nextTo"/>
        <c:spPr>
          <a:noFill/>
          <a:ln w="12700" cap="flat" cmpd="sng" algn="ctr">
            <a:solidFill>
              <a:schemeClr val="tx2"/>
            </a:solidFill>
            <a:round/>
          </a:ln>
          <a:effectLst/>
        </c:spPr>
        <c:txPr>
          <a:bodyPr rot="-60000000" spcFirstLastPara="1" vertOverflow="ellipsis" vert="horz" wrap="square" anchor="ctr" anchorCtr="1"/>
          <a:lstStyle/>
          <a:p>
            <a:pPr>
              <a:defRPr sz="1800" b="0" i="0" u="none" strike="noStrike" kern="1200" baseline="0">
                <a:solidFill>
                  <a:schemeClr val="tx1"/>
                </a:solidFill>
                <a:latin typeface="+mn-lt"/>
                <a:ea typeface="+mn-ea"/>
                <a:cs typeface="+mn-cs"/>
              </a:defRPr>
            </a:pPr>
            <a:endParaRPr lang="en-US"/>
          </a:p>
        </c:txPr>
        <c:crossAx val="119839688"/>
        <c:crosses val="autoZero"/>
        <c:auto val="1"/>
        <c:lblAlgn val="ctr"/>
        <c:lblOffset val="100"/>
        <c:noMultiLvlLbl val="0"/>
      </c:catAx>
      <c:valAx>
        <c:axId val="119839688"/>
        <c:scaling>
          <c:orientation val="minMax"/>
          <c:max val="0.70000000000000007"/>
          <c:min val="0"/>
        </c:scaling>
        <c:delete val="1"/>
        <c:axPos val="l"/>
        <c:numFmt formatCode="0%" sourceLinked="1"/>
        <c:majorTickMark val="out"/>
        <c:minorTickMark val="none"/>
        <c:tickLblPos val="nextTo"/>
        <c:crossAx val="1198392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4937589263888724E-3"/>
          <c:y val="0"/>
          <c:w val="0.95216793164597346"/>
          <c:h val="0.90385822539982608"/>
        </c:manualLayout>
      </c:layout>
      <c:lineChart>
        <c:grouping val="standard"/>
        <c:varyColors val="0"/>
        <c:ser>
          <c:idx val="0"/>
          <c:order val="0"/>
          <c:tx>
            <c:strRef>
              <c:f>Sheet1!$A$2</c:f>
              <c:strCache>
                <c:ptCount val="1"/>
                <c:pt idx="0">
                  <c:v>A</c:v>
                </c:pt>
              </c:strCache>
            </c:strRef>
          </c:tx>
          <c:spPr>
            <a:ln w="38100" cap="rnd">
              <a:solidFill>
                <a:schemeClr val="accent1"/>
              </a:solidFill>
              <a:round/>
            </a:ln>
            <a:effectLst/>
          </c:spPr>
          <c:marker>
            <c:symbol val="circle"/>
            <c:size val="8"/>
            <c:spPr>
              <a:solidFill>
                <a:schemeClr val="accent1"/>
              </a:solidFill>
              <a:ln w="9525">
                <a:solidFill>
                  <a:schemeClr val="accent1"/>
                </a:solidFill>
              </a:ln>
              <a:effectLst/>
            </c:spPr>
          </c:marker>
          <c:dLbls>
            <c:dLbl>
              <c:idx val="0"/>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913C-41B2-80CD-EBFABB88FA6C}"/>
                </c:ext>
              </c:extLst>
            </c:dLbl>
            <c:dLbl>
              <c:idx val="1"/>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913C-41B2-80CD-EBFABB88FA6C}"/>
                </c:ext>
              </c:extLst>
            </c:dLbl>
            <c:dLbl>
              <c:idx val="2"/>
              <c:layout>
                <c:manualLayout>
                  <c:x val="-5.0840497573761106E-2"/>
                  <c:y val="-5.014120076724672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4E80-40E7-A8E3-59E5C35808D6}"/>
                </c:ext>
              </c:extLst>
            </c:dLbl>
            <c:dLbl>
              <c:idx val="3"/>
              <c:layout>
                <c:manualLayout>
                  <c:x val="-4.8717057842163965E-2"/>
                  <c:y val="5.32242176914341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11D8-4B2C-A06F-5C6BB6062BA2}"/>
                </c:ext>
              </c:extLst>
            </c:dLbl>
            <c:dLbl>
              <c:idx val="4"/>
              <c:layout>
                <c:manualLayout>
                  <c:x val="-5.0840497573761183E-2"/>
                  <c:y val="-5.938952332543460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4E80-40E7-A8E3-59E5C35808D6}"/>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1"/>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Sheet1!$B$1:$G$1</c:f>
              <c:strCache>
                <c:ptCount val="6"/>
                <c:pt idx="0">
                  <c:v>2012</c:v>
                </c:pt>
                <c:pt idx="1">
                  <c:v>2013</c:v>
                </c:pt>
                <c:pt idx="2">
                  <c:v>2014</c:v>
                </c:pt>
                <c:pt idx="3">
                  <c:v>2015</c:v>
                </c:pt>
                <c:pt idx="4">
                  <c:v>2016</c:v>
                </c:pt>
                <c:pt idx="5">
                  <c:v>2017</c:v>
                </c:pt>
              </c:strCache>
            </c:strRef>
          </c:cat>
          <c:val>
            <c:numRef>
              <c:f>Sheet1!$B$2:$G$2</c:f>
              <c:numCache>
                <c:formatCode>###0%</c:formatCode>
                <c:ptCount val="6"/>
                <c:pt idx="0">
                  <c:v>0.36560581164057809</c:v>
                </c:pt>
                <c:pt idx="1">
                  <c:v>0.36904761904761862</c:v>
                </c:pt>
                <c:pt idx="2">
                  <c:v>0.43119266055045868</c:v>
                </c:pt>
                <c:pt idx="3">
                  <c:v>0.41739130434782495</c:v>
                </c:pt>
                <c:pt idx="4">
                  <c:v>0.43548387096774022</c:v>
                </c:pt>
                <c:pt idx="5">
                  <c:v>0.4537381404174573</c:v>
                </c:pt>
              </c:numCache>
            </c:numRef>
          </c:val>
          <c:smooth val="0"/>
          <c:extLst>
            <c:ext xmlns:c16="http://schemas.microsoft.com/office/drawing/2014/chart" uri="{C3380CC4-5D6E-409C-BE32-E72D297353CC}">
              <c16:uniqueId val="{00000002-913C-41B2-80CD-EBFABB88FA6C}"/>
            </c:ext>
          </c:extLst>
        </c:ser>
        <c:ser>
          <c:idx val="1"/>
          <c:order val="1"/>
          <c:tx>
            <c:strRef>
              <c:f>Sheet1!$A$3</c:f>
              <c:strCache>
                <c:ptCount val="1"/>
                <c:pt idx="0">
                  <c:v>B</c:v>
                </c:pt>
              </c:strCache>
            </c:strRef>
          </c:tx>
          <c:spPr>
            <a:ln w="38100" cap="rnd">
              <a:solidFill>
                <a:schemeClr val="accent2"/>
              </a:solidFill>
              <a:round/>
            </a:ln>
            <a:effectLst/>
          </c:spPr>
          <c:marker>
            <c:symbol val="circle"/>
            <c:size val="8"/>
            <c:spPr>
              <a:solidFill>
                <a:schemeClr val="accent2"/>
              </a:solidFill>
              <a:ln w="9525">
                <a:solidFill>
                  <a:schemeClr val="accent2"/>
                </a:solidFill>
              </a:ln>
              <a:effectLst/>
            </c:spPr>
          </c:marker>
          <c:dLbls>
            <c:dLbl>
              <c:idx val="2"/>
              <c:layout>
                <c:manualLayout>
                  <c:x val="-4.659361811056667E-2"/>
                  <c:y val="6.555531443568478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913C-41B2-80CD-EBFABB88FA6C}"/>
                </c:ext>
              </c:extLst>
            </c:dLbl>
            <c:dLbl>
              <c:idx val="3"/>
              <c:layout>
                <c:manualLayout>
                  <c:x val="-5.0840497573761183E-2"/>
                  <c:y val="-5.322397495330932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4E80-40E7-A8E3-59E5C35808D6}"/>
                </c:ext>
              </c:extLst>
            </c:dLbl>
            <c:dLbl>
              <c:idx val="4"/>
              <c:layout>
                <c:manualLayout>
                  <c:x val="-5.0840497573761183E-2"/>
                  <c:y val="3.781034676112092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913C-41B2-80CD-EBFABB88FA6C}"/>
                </c:ext>
              </c:extLst>
            </c:dLbl>
            <c:dLbl>
              <c:idx val="5"/>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913C-41B2-80CD-EBFABB88FA6C}"/>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Sheet1!$B$1:$G$1</c:f>
              <c:strCache>
                <c:ptCount val="6"/>
                <c:pt idx="0">
                  <c:v>2012</c:v>
                </c:pt>
                <c:pt idx="1">
                  <c:v>2013</c:v>
                </c:pt>
                <c:pt idx="2">
                  <c:v>2014</c:v>
                </c:pt>
                <c:pt idx="3">
                  <c:v>2015</c:v>
                </c:pt>
                <c:pt idx="4">
                  <c:v>2016</c:v>
                </c:pt>
                <c:pt idx="5">
                  <c:v>2017</c:v>
                </c:pt>
              </c:strCache>
            </c:strRef>
          </c:cat>
          <c:val>
            <c:numRef>
              <c:f>Sheet1!$B$3:$G$3</c:f>
              <c:numCache>
                <c:formatCode>###0%</c:formatCode>
                <c:ptCount val="6"/>
                <c:pt idx="0">
                  <c:v>0.47412724494796649</c:v>
                </c:pt>
                <c:pt idx="1">
                  <c:v>0.4880952380952373</c:v>
                </c:pt>
                <c:pt idx="2">
                  <c:v>0.41284403669724773</c:v>
                </c:pt>
                <c:pt idx="3">
                  <c:v>0.46086956521739003</c:v>
                </c:pt>
                <c:pt idx="4">
                  <c:v>0.35513044927898507</c:v>
                </c:pt>
                <c:pt idx="5">
                  <c:v>0.40747628083491472</c:v>
                </c:pt>
              </c:numCache>
            </c:numRef>
          </c:val>
          <c:smooth val="0"/>
          <c:extLst>
            <c:ext xmlns:c16="http://schemas.microsoft.com/office/drawing/2014/chart" uri="{C3380CC4-5D6E-409C-BE32-E72D297353CC}">
              <c16:uniqueId val="{00000005-913C-41B2-80CD-EBFABB88FA6C}"/>
            </c:ext>
          </c:extLst>
        </c:ser>
        <c:ser>
          <c:idx val="2"/>
          <c:order val="2"/>
          <c:tx>
            <c:strRef>
              <c:f>Sheet1!$A$4</c:f>
              <c:strCache>
                <c:ptCount val="1"/>
                <c:pt idx="0">
                  <c:v>C or lower/DK</c:v>
                </c:pt>
              </c:strCache>
            </c:strRef>
          </c:tx>
          <c:spPr>
            <a:ln w="38100" cap="rnd">
              <a:solidFill>
                <a:schemeClr val="accent5"/>
              </a:solidFill>
              <a:round/>
            </a:ln>
            <a:effectLst/>
          </c:spPr>
          <c:marker>
            <c:symbol val="circle"/>
            <c:size val="8"/>
            <c:spPr>
              <a:solidFill>
                <a:schemeClr val="accent5"/>
              </a:solidFill>
              <a:ln w="9525">
                <a:solidFill>
                  <a:schemeClr val="accent5"/>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5"/>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c:v>
                </c:pt>
                <c:pt idx="1">
                  <c:v>2013</c:v>
                </c:pt>
                <c:pt idx="2">
                  <c:v>2014</c:v>
                </c:pt>
                <c:pt idx="3">
                  <c:v>2015</c:v>
                </c:pt>
                <c:pt idx="4">
                  <c:v>2016</c:v>
                </c:pt>
                <c:pt idx="5">
                  <c:v>2017</c:v>
                </c:pt>
              </c:strCache>
            </c:strRef>
          </c:cat>
          <c:val>
            <c:numRef>
              <c:f>Sheet1!$B$4:$G$4</c:f>
              <c:numCache>
                <c:formatCode>###0%</c:formatCode>
                <c:ptCount val="6"/>
                <c:pt idx="0">
                  <c:v>0.16026694341145628</c:v>
                </c:pt>
                <c:pt idx="1">
                  <c:v>0.14285714285714277</c:v>
                </c:pt>
                <c:pt idx="2">
                  <c:v>0.15596330275229364</c:v>
                </c:pt>
                <c:pt idx="3">
                  <c:v>0.12173913043478241</c:v>
                </c:pt>
                <c:pt idx="4">
                  <c:v>0.20938567975327105</c:v>
                </c:pt>
                <c:pt idx="5">
                  <c:v>0.13878557874762801</c:v>
                </c:pt>
              </c:numCache>
            </c:numRef>
          </c:val>
          <c:smooth val="0"/>
          <c:extLst>
            <c:ext xmlns:c16="http://schemas.microsoft.com/office/drawing/2014/chart" uri="{C3380CC4-5D6E-409C-BE32-E72D297353CC}">
              <c16:uniqueId val="{00000006-913C-41B2-80CD-EBFABB88FA6C}"/>
            </c:ext>
          </c:extLst>
        </c:ser>
        <c:dLbls>
          <c:showLegendKey val="0"/>
          <c:showVal val="0"/>
          <c:showCatName val="0"/>
          <c:showSerName val="0"/>
          <c:showPercent val="0"/>
          <c:showBubbleSize val="0"/>
        </c:dLbls>
        <c:marker val="1"/>
        <c:smooth val="0"/>
        <c:axId val="119839296"/>
        <c:axId val="119839688"/>
      </c:lineChart>
      <c:catAx>
        <c:axId val="119839296"/>
        <c:scaling>
          <c:orientation val="minMax"/>
        </c:scaling>
        <c:delete val="0"/>
        <c:axPos val="b"/>
        <c:numFmt formatCode="General" sourceLinked="1"/>
        <c:majorTickMark val="out"/>
        <c:minorTickMark val="none"/>
        <c:tickLblPos val="nextTo"/>
        <c:spPr>
          <a:noFill/>
          <a:ln w="12700" cap="flat" cmpd="sng" algn="ctr">
            <a:solidFill>
              <a:schemeClr val="tx2"/>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crossAx val="119839688"/>
        <c:crosses val="autoZero"/>
        <c:auto val="1"/>
        <c:lblAlgn val="ctr"/>
        <c:lblOffset val="100"/>
        <c:noMultiLvlLbl val="0"/>
      </c:catAx>
      <c:valAx>
        <c:axId val="119839688"/>
        <c:scaling>
          <c:orientation val="minMax"/>
          <c:max val="0.70000000000000007"/>
          <c:min val="0"/>
        </c:scaling>
        <c:delete val="1"/>
        <c:axPos val="l"/>
        <c:numFmt formatCode="###0%" sourceLinked="1"/>
        <c:majorTickMark val="out"/>
        <c:minorTickMark val="none"/>
        <c:tickLblPos val="nextTo"/>
        <c:crossAx val="119839296"/>
        <c:crosses val="autoZero"/>
        <c:crossBetween val="between"/>
      </c:valAx>
      <c:spPr>
        <a:noFill/>
        <a:ln w="25400">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8752229274478726E-3"/>
          <c:y val="0"/>
          <c:w val="0.98818462528302586"/>
          <c:h val="0.99394428627989351"/>
        </c:manualLayout>
      </c:layout>
      <c:lineChart>
        <c:grouping val="standard"/>
        <c:varyColors val="0"/>
        <c:ser>
          <c:idx val="0"/>
          <c:order val="0"/>
          <c:tx>
            <c:strRef>
              <c:f>Sheet1!$A$2</c:f>
              <c:strCache>
                <c:ptCount val="1"/>
                <c:pt idx="0">
                  <c:v>A</c:v>
                </c:pt>
              </c:strCache>
            </c:strRef>
          </c:tx>
          <c:spPr>
            <a:ln w="38100" cap="rnd">
              <a:solidFill>
                <a:schemeClr val="accent1"/>
              </a:solidFill>
              <a:round/>
            </a:ln>
            <a:effectLst/>
          </c:spPr>
          <c:marker>
            <c:symbol val="circle"/>
            <c:size val="8"/>
            <c:spPr>
              <a:solidFill>
                <a:schemeClr val="accent1"/>
              </a:solidFill>
              <a:ln w="9525">
                <a:solidFill>
                  <a:schemeClr val="accent1"/>
                </a:solidFill>
              </a:ln>
              <a:effectLst/>
            </c:spPr>
          </c:marker>
          <c:dLbls>
            <c:dLbl>
              <c:idx val="2"/>
              <c:layout>
                <c:manualLayout>
                  <c:x val="-5.3511386678239362E-2"/>
                  <c:y val="4.965680442648123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57FB-449A-B221-39E90FF4D6FF}"/>
                </c:ext>
              </c:extLst>
            </c:dLbl>
            <c:dLbl>
              <c:idx val="3"/>
              <c:layout>
                <c:manualLayout>
                  <c:x val="-6.0216368532552328E-2"/>
                  <c:y val="4.0497870968656917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57FB-449A-B221-39E90FF4D6FF}"/>
                </c:ext>
              </c:extLst>
            </c:dLbl>
            <c:dLbl>
              <c:idx val="4"/>
              <c:layout>
                <c:manualLayout>
                  <c:x val="-6.2451362483989879E-2"/>
                  <c:y val="5.576276006503088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57FB-449A-B221-39E90FF4D6FF}"/>
                </c:ext>
              </c:extLst>
            </c:dLbl>
            <c:dLbl>
              <c:idx val="5"/>
              <c:layout>
                <c:manualLayout>
                  <c:x val="-5.3511386678239362E-2"/>
                  <c:y val="5.4236391351370691E-2"/>
                </c:manualLayout>
              </c:layout>
              <c:spPr>
                <a:noFill/>
                <a:ln>
                  <a:noFill/>
                </a:ln>
                <a:effectLst/>
              </c:spPr>
              <c:txPr>
                <a:bodyPr rot="0" spcFirstLastPara="1" vertOverflow="ellipsis" vert="horz" wrap="square" lIns="38100" tIns="19050" rIns="38100" bIns="19050" anchor="ctr" anchorCtr="1">
                  <a:noAutofit/>
                </a:bodyPr>
                <a:lstStyle/>
                <a:p>
                  <a:pPr>
                    <a:defRPr sz="1600" b="1" i="0" u="none" strike="noStrike" kern="1200" baseline="0">
                      <a:solidFill>
                        <a:schemeClr val="accent1"/>
                      </a:solidFill>
                      <a:latin typeface="+mn-lt"/>
                      <a:ea typeface="+mn-ea"/>
                      <a:cs typeface="+mn-cs"/>
                    </a:defRPr>
                  </a:pPr>
                  <a:endParaRPr lang="en-US"/>
                </a:p>
              </c:txPr>
              <c:dLblPos val="r"/>
              <c:showLegendKey val="0"/>
              <c:showVal val="1"/>
              <c:showCatName val="0"/>
              <c:showSerName val="0"/>
              <c:showPercent val="0"/>
              <c:showBubbleSize val="0"/>
              <c:extLst>
                <c:ext xmlns:c15="http://schemas.microsoft.com/office/drawing/2012/chart" uri="{CE6537A1-D6FC-4f65-9D91-7224C49458BB}">
                  <c15:layout>
                    <c:manualLayout>
                      <c:w val="7.5732858036351908E-2"/>
                      <c:h val="6.5730612448985815E-2"/>
                    </c:manualLayout>
                  </c15:layout>
                </c:ext>
                <c:ext xmlns:c16="http://schemas.microsoft.com/office/drawing/2014/chart" uri="{C3380CC4-5D6E-409C-BE32-E72D297353CC}">
                  <c16:uniqueId val="{00000004-57FB-449A-B221-39E90FF4D6FF}"/>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1"/>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Sheet1!$B$1:$G$1</c:f>
              <c:strCache>
                <c:ptCount val="6"/>
                <c:pt idx="0">
                  <c:v>2012</c:v>
                </c:pt>
                <c:pt idx="1">
                  <c:v>2013</c:v>
                </c:pt>
                <c:pt idx="2">
                  <c:v>2014</c:v>
                </c:pt>
                <c:pt idx="3">
                  <c:v>2015</c:v>
                </c:pt>
                <c:pt idx="4">
                  <c:v>2016</c:v>
                </c:pt>
                <c:pt idx="5">
                  <c:v>2017</c:v>
                </c:pt>
              </c:strCache>
            </c:strRef>
          </c:cat>
          <c:val>
            <c:numRef>
              <c:f>Sheet1!$B$2:$G$2</c:f>
              <c:numCache>
                <c:formatCode>###0%</c:formatCode>
                <c:ptCount val="6"/>
                <c:pt idx="0">
                  <c:v>0.52908370740719546</c:v>
                </c:pt>
                <c:pt idx="1">
                  <c:v>0.47267839730002914</c:v>
                </c:pt>
                <c:pt idx="2">
                  <c:v>0.4346153846153849</c:v>
                </c:pt>
                <c:pt idx="3">
                  <c:v>0.35227272727272635</c:v>
                </c:pt>
                <c:pt idx="4">
                  <c:v>0.3640352464634814</c:v>
                </c:pt>
                <c:pt idx="5">
                  <c:v>0.36368021501831427</c:v>
                </c:pt>
              </c:numCache>
            </c:numRef>
          </c:val>
          <c:smooth val="0"/>
          <c:extLst>
            <c:ext xmlns:c16="http://schemas.microsoft.com/office/drawing/2014/chart" uri="{C3380CC4-5D6E-409C-BE32-E72D297353CC}">
              <c16:uniqueId val="{00000002-B028-4CF0-B6FC-E48F1425DA00}"/>
            </c:ext>
          </c:extLst>
        </c:ser>
        <c:ser>
          <c:idx val="1"/>
          <c:order val="1"/>
          <c:tx>
            <c:strRef>
              <c:f>Sheet1!$A$3</c:f>
              <c:strCache>
                <c:ptCount val="1"/>
                <c:pt idx="0">
                  <c:v>B</c:v>
                </c:pt>
              </c:strCache>
            </c:strRef>
          </c:tx>
          <c:spPr>
            <a:ln w="38100" cap="rnd">
              <a:solidFill>
                <a:schemeClr val="accent2"/>
              </a:solidFill>
              <a:round/>
            </a:ln>
            <a:effectLst/>
          </c:spPr>
          <c:marker>
            <c:symbol val="circle"/>
            <c:size val="8"/>
            <c:spPr>
              <a:solidFill>
                <a:schemeClr val="accent2"/>
              </a:solidFill>
              <a:ln w="9525">
                <a:solidFill>
                  <a:schemeClr val="accent2"/>
                </a:solidFill>
              </a:ln>
              <a:effectLst/>
            </c:spPr>
          </c:marker>
          <c:dLbls>
            <c:dLbl>
              <c:idx val="0"/>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B028-4CF0-B6FC-E48F1425DA00}"/>
                </c:ext>
              </c:extLst>
            </c:dLbl>
            <c:dLbl>
              <c:idx val="1"/>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B028-4CF0-B6FC-E48F1425DA00}"/>
                </c:ext>
              </c:extLst>
            </c:dLbl>
            <c:dLbl>
              <c:idx val="2"/>
              <c:layout>
                <c:manualLayout>
                  <c:x val="-4.9041398775364099E-2"/>
                  <c:y val="-7.10274087694504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E7BB-443C-8574-8F2BBF84411E}"/>
                </c:ext>
              </c:extLst>
            </c:dLbl>
            <c:dLbl>
              <c:idx val="3"/>
              <c:layout>
                <c:manualLayout>
                  <c:x val="-4.4571410872488844E-2"/>
                  <c:y val="-5.270954185380178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E7BB-443C-8574-8F2BBF84411E}"/>
                </c:ext>
              </c:extLst>
            </c:dLbl>
            <c:dLbl>
              <c:idx val="4"/>
              <c:layout>
                <c:manualLayout>
                  <c:x val="-5.1276392726801734E-2"/>
                  <c:y val="-7.4080386588725247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E7BB-443C-8574-8F2BBF84411E}"/>
                </c:ext>
              </c:extLst>
            </c:dLbl>
            <c:dLbl>
              <c:idx val="5"/>
              <c:layout>
                <c:manualLayout>
                  <c:x val="-5.5746380629676989E-2"/>
                  <c:y val="-4.355060839597747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E7BB-443C-8574-8F2BBF84411E}"/>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Sheet1!$B$1:$G$1</c:f>
              <c:strCache>
                <c:ptCount val="6"/>
                <c:pt idx="0">
                  <c:v>2012</c:v>
                </c:pt>
                <c:pt idx="1">
                  <c:v>2013</c:v>
                </c:pt>
                <c:pt idx="2">
                  <c:v>2014</c:v>
                </c:pt>
                <c:pt idx="3">
                  <c:v>2015</c:v>
                </c:pt>
                <c:pt idx="4">
                  <c:v>2016</c:v>
                </c:pt>
                <c:pt idx="5">
                  <c:v>2017</c:v>
                </c:pt>
              </c:strCache>
            </c:strRef>
          </c:cat>
          <c:val>
            <c:numRef>
              <c:f>Sheet1!$B$3:$G$3</c:f>
              <c:numCache>
                <c:formatCode>###0%</c:formatCode>
                <c:ptCount val="6"/>
                <c:pt idx="0">
                  <c:v>0.38486977649272414</c:v>
                </c:pt>
                <c:pt idx="1">
                  <c:v>0.41311339125662189</c:v>
                </c:pt>
                <c:pt idx="2">
                  <c:v>0.46153846153846184</c:v>
                </c:pt>
                <c:pt idx="3">
                  <c:v>0.48484848484848414</c:v>
                </c:pt>
                <c:pt idx="4">
                  <c:v>0.45520802987193376</c:v>
                </c:pt>
                <c:pt idx="5">
                  <c:v>0.50540520562164004</c:v>
                </c:pt>
              </c:numCache>
            </c:numRef>
          </c:val>
          <c:smooth val="0"/>
          <c:extLst>
            <c:ext xmlns:c16="http://schemas.microsoft.com/office/drawing/2014/chart" uri="{C3380CC4-5D6E-409C-BE32-E72D297353CC}">
              <c16:uniqueId val="{00000005-B028-4CF0-B6FC-E48F1425DA00}"/>
            </c:ext>
          </c:extLst>
        </c:ser>
        <c:ser>
          <c:idx val="2"/>
          <c:order val="2"/>
          <c:tx>
            <c:strRef>
              <c:f>Sheet1!$A$4</c:f>
              <c:strCache>
                <c:ptCount val="1"/>
                <c:pt idx="0">
                  <c:v>C or lower/DK</c:v>
                </c:pt>
              </c:strCache>
            </c:strRef>
          </c:tx>
          <c:spPr>
            <a:ln w="38100" cap="rnd">
              <a:solidFill>
                <a:schemeClr val="accent5"/>
              </a:solidFill>
              <a:round/>
            </a:ln>
            <a:effectLst/>
          </c:spPr>
          <c:marker>
            <c:symbol val="circle"/>
            <c:size val="8"/>
            <c:spPr>
              <a:solidFill>
                <a:schemeClr val="accent5"/>
              </a:solidFill>
              <a:ln w="9525">
                <a:solidFill>
                  <a:schemeClr val="accent5"/>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5"/>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c:v>
                </c:pt>
                <c:pt idx="1">
                  <c:v>2013</c:v>
                </c:pt>
                <c:pt idx="2">
                  <c:v>2014</c:v>
                </c:pt>
                <c:pt idx="3">
                  <c:v>2015</c:v>
                </c:pt>
                <c:pt idx="4">
                  <c:v>2016</c:v>
                </c:pt>
                <c:pt idx="5">
                  <c:v>2017</c:v>
                </c:pt>
              </c:strCache>
            </c:strRef>
          </c:cat>
          <c:val>
            <c:numRef>
              <c:f>Sheet1!$B$4:$G$4</c:f>
              <c:numCache>
                <c:formatCode>###0%</c:formatCode>
                <c:ptCount val="6"/>
                <c:pt idx="0">
                  <c:v>8.6046516100079379E-2</c:v>
                </c:pt>
                <c:pt idx="1">
                  <c:v>0.1142082114433534</c:v>
                </c:pt>
                <c:pt idx="2">
                  <c:v>0.10384615384615416</c:v>
                </c:pt>
                <c:pt idx="3">
                  <c:v>0.16287878787878707</c:v>
                </c:pt>
                <c:pt idx="4">
                  <c:v>0.18075672366458684</c:v>
                </c:pt>
                <c:pt idx="5">
                  <c:v>0.13091457936004836</c:v>
                </c:pt>
              </c:numCache>
            </c:numRef>
          </c:val>
          <c:smooth val="0"/>
          <c:extLst>
            <c:ext xmlns:c16="http://schemas.microsoft.com/office/drawing/2014/chart" uri="{C3380CC4-5D6E-409C-BE32-E72D297353CC}">
              <c16:uniqueId val="{00000006-B028-4CF0-B6FC-E48F1425DA00}"/>
            </c:ext>
          </c:extLst>
        </c:ser>
        <c:dLbls>
          <c:showLegendKey val="0"/>
          <c:showVal val="0"/>
          <c:showCatName val="0"/>
          <c:showSerName val="0"/>
          <c:showPercent val="0"/>
          <c:showBubbleSize val="0"/>
        </c:dLbls>
        <c:marker val="1"/>
        <c:smooth val="0"/>
        <c:axId val="119839296"/>
        <c:axId val="119839688"/>
      </c:lineChart>
      <c:catAx>
        <c:axId val="119839296"/>
        <c:scaling>
          <c:orientation val="minMax"/>
        </c:scaling>
        <c:delete val="0"/>
        <c:axPos val="b"/>
        <c:numFmt formatCode="General" sourceLinked="1"/>
        <c:majorTickMark val="out"/>
        <c:minorTickMark val="none"/>
        <c:tickLblPos val="nextTo"/>
        <c:spPr>
          <a:noFill/>
          <a:ln w="12700" cap="flat" cmpd="sng" algn="ctr">
            <a:solidFill>
              <a:schemeClr val="tx2"/>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crossAx val="119839688"/>
        <c:crosses val="autoZero"/>
        <c:auto val="1"/>
        <c:lblAlgn val="ctr"/>
        <c:lblOffset val="100"/>
        <c:noMultiLvlLbl val="0"/>
      </c:catAx>
      <c:valAx>
        <c:axId val="119839688"/>
        <c:scaling>
          <c:orientation val="minMax"/>
          <c:max val="0.70000000000000007"/>
          <c:min val="0"/>
        </c:scaling>
        <c:delete val="1"/>
        <c:axPos val="l"/>
        <c:numFmt formatCode="###0%" sourceLinked="1"/>
        <c:majorTickMark val="out"/>
        <c:minorTickMark val="none"/>
        <c:tickLblPos val="nextTo"/>
        <c:crossAx val="1198392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4937589263888724E-3"/>
          <c:y val="0"/>
          <c:w val="0.95216793164597346"/>
          <c:h val="0.90385822539982608"/>
        </c:manualLayout>
      </c:layout>
      <c:lineChart>
        <c:grouping val="standard"/>
        <c:varyColors val="0"/>
        <c:ser>
          <c:idx val="0"/>
          <c:order val="0"/>
          <c:tx>
            <c:strRef>
              <c:f>Sheet1!$A$2</c:f>
              <c:strCache>
                <c:ptCount val="1"/>
                <c:pt idx="0">
                  <c:v>A</c:v>
                </c:pt>
              </c:strCache>
            </c:strRef>
          </c:tx>
          <c:spPr>
            <a:ln w="38100" cap="rnd">
              <a:solidFill>
                <a:schemeClr val="accent1"/>
              </a:solidFill>
              <a:round/>
            </a:ln>
            <a:effectLst/>
          </c:spPr>
          <c:marker>
            <c:symbol val="circle"/>
            <c:size val="8"/>
            <c:spPr>
              <a:solidFill>
                <a:schemeClr val="accent1"/>
              </a:solidFill>
              <a:ln w="9525">
                <a:solidFill>
                  <a:schemeClr val="accent1"/>
                </a:solidFill>
              </a:ln>
              <a:effectLst/>
            </c:spPr>
          </c:marker>
          <c:dLbls>
            <c:dLbl>
              <c:idx val="0"/>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913C-41B2-80CD-EBFABB88FA6C}"/>
                </c:ext>
              </c:extLst>
            </c:dLbl>
            <c:dLbl>
              <c:idx val="1"/>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913C-41B2-80CD-EBFABB88FA6C}"/>
                </c:ext>
              </c:extLst>
            </c:dLbl>
            <c:dLbl>
              <c:idx val="2"/>
              <c:layout>
                <c:manualLayout>
                  <c:x val="-5.0840497573761106E-2"/>
                  <c:y val="6.083866993100896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4E80-40E7-A8E3-59E5C35808D6}"/>
                </c:ext>
              </c:extLst>
            </c:dLbl>
            <c:dLbl>
              <c:idx val="3"/>
              <c:layout>
                <c:manualLayout>
                  <c:x val="-5.5087377036955543E-2"/>
                  <c:y val="-7.625229812319739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11D8-4B2C-A06F-5C6BB6062BA2}"/>
                </c:ext>
              </c:extLst>
            </c:dLbl>
            <c:dLbl>
              <c:idx val="4"/>
              <c:layout>
                <c:manualLayout>
                  <c:x val="-5.0840497573761183E-2"/>
                  <c:y val="6.0838669931008914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4E80-40E7-A8E3-59E5C35808D6}"/>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1"/>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Sheet1!$B$1:$G$1</c:f>
              <c:strCache>
                <c:ptCount val="6"/>
                <c:pt idx="0">
                  <c:v>2012</c:v>
                </c:pt>
                <c:pt idx="1">
                  <c:v>2013</c:v>
                </c:pt>
                <c:pt idx="2">
                  <c:v>2014</c:v>
                </c:pt>
                <c:pt idx="3">
                  <c:v>2015</c:v>
                </c:pt>
                <c:pt idx="4">
                  <c:v>2016</c:v>
                </c:pt>
                <c:pt idx="5">
                  <c:v>2017</c:v>
                </c:pt>
              </c:strCache>
            </c:strRef>
          </c:cat>
          <c:val>
            <c:numRef>
              <c:f>Sheet1!$B$2:$G$2</c:f>
              <c:numCache>
                <c:formatCode>###0%</c:formatCode>
                <c:ptCount val="6"/>
                <c:pt idx="0">
                  <c:v>0.42754788424740314</c:v>
                </c:pt>
                <c:pt idx="1">
                  <c:v>0.43539645122871251</c:v>
                </c:pt>
                <c:pt idx="2">
                  <c:v>0.43152485241027905</c:v>
                </c:pt>
                <c:pt idx="3">
                  <c:v>0.46750670073750406</c:v>
                </c:pt>
                <c:pt idx="4">
                  <c:v>0.3719110250282574</c:v>
                </c:pt>
                <c:pt idx="5">
                  <c:v>0.47562725066772549</c:v>
                </c:pt>
              </c:numCache>
            </c:numRef>
          </c:val>
          <c:smooth val="0"/>
          <c:extLst>
            <c:ext xmlns:c16="http://schemas.microsoft.com/office/drawing/2014/chart" uri="{C3380CC4-5D6E-409C-BE32-E72D297353CC}">
              <c16:uniqueId val="{00000002-913C-41B2-80CD-EBFABB88FA6C}"/>
            </c:ext>
          </c:extLst>
        </c:ser>
        <c:ser>
          <c:idx val="1"/>
          <c:order val="1"/>
          <c:tx>
            <c:strRef>
              <c:f>Sheet1!$A$3</c:f>
              <c:strCache>
                <c:ptCount val="1"/>
                <c:pt idx="0">
                  <c:v>B</c:v>
                </c:pt>
              </c:strCache>
            </c:strRef>
          </c:tx>
          <c:spPr>
            <a:ln w="38100" cap="rnd">
              <a:solidFill>
                <a:schemeClr val="accent2"/>
              </a:solidFill>
              <a:round/>
            </a:ln>
            <a:effectLst/>
          </c:spPr>
          <c:marker>
            <c:symbol val="circle"/>
            <c:size val="8"/>
            <c:spPr>
              <a:solidFill>
                <a:schemeClr val="accent2"/>
              </a:solidFill>
              <a:ln w="9525">
                <a:solidFill>
                  <a:schemeClr val="accent2"/>
                </a:solidFill>
              </a:ln>
              <a:effectLst/>
            </c:spPr>
          </c:marker>
          <c:dLbls>
            <c:dLbl>
              <c:idx val="2"/>
              <c:layout>
                <c:manualLayout>
                  <c:x val="-4.8717057842163888E-2"/>
                  <c:y val="-9.474894323957330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913C-41B2-80CD-EBFABB88FA6C}"/>
                </c:ext>
              </c:extLst>
            </c:dLbl>
            <c:dLbl>
              <c:idx val="3"/>
              <c:layout>
                <c:manualLayout>
                  <c:x val="-5.0840497573761183E-2"/>
                  <c:y val="5.775589574494631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4E80-40E7-A8E3-59E5C35808D6}"/>
                </c:ext>
              </c:extLst>
            </c:dLbl>
            <c:dLbl>
              <c:idx val="4"/>
              <c:layout>
                <c:manualLayout>
                  <c:x val="-5.0840497573761183E-2"/>
                  <c:y val="-5.159010463469614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913C-41B2-80CD-EBFABB88FA6C}"/>
                </c:ext>
              </c:extLst>
            </c:dLbl>
            <c:dLbl>
              <c:idx val="5"/>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913C-41B2-80CD-EBFABB88FA6C}"/>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Sheet1!$B$1:$G$1</c:f>
              <c:strCache>
                <c:ptCount val="6"/>
                <c:pt idx="0">
                  <c:v>2012</c:v>
                </c:pt>
                <c:pt idx="1">
                  <c:v>2013</c:v>
                </c:pt>
                <c:pt idx="2">
                  <c:v>2014</c:v>
                </c:pt>
                <c:pt idx="3">
                  <c:v>2015</c:v>
                </c:pt>
                <c:pt idx="4">
                  <c:v>2016</c:v>
                </c:pt>
                <c:pt idx="5">
                  <c:v>2017</c:v>
                </c:pt>
              </c:strCache>
            </c:strRef>
          </c:cat>
          <c:val>
            <c:numRef>
              <c:f>Sheet1!$B$3:$G$3</c:f>
              <c:numCache>
                <c:formatCode>###0%</c:formatCode>
                <c:ptCount val="6"/>
                <c:pt idx="0">
                  <c:v>0.44194749793344662</c:v>
                </c:pt>
                <c:pt idx="1">
                  <c:v>0.44387812133338644</c:v>
                </c:pt>
                <c:pt idx="2">
                  <c:v>0.45383653803515933</c:v>
                </c:pt>
                <c:pt idx="3">
                  <c:v>0.42197117191062467</c:v>
                </c:pt>
                <c:pt idx="4">
                  <c:v>0.48628992023012713</c:v>
                </c:pt>
                <c:pt idx="5">
                  <c:v>0.41910277829067505</c:v>
                </c:pt>
              </c:numCache>
            </c:numRef>
          </c:val>
          <c:smooth val="0"/>
          <c:extLst>
            <c:ext xmlns:c16="http://schemas.microsoft.com/office/drawing/2014/chart" uri="{C3380CC4-5D6E-409C-BE32-E72D297353CC}">
              <c16:uniqueId val="{00000005-913C-41B2-80CD-EBFABB88FA6C}"/>
            </c:ext>
          </c:extLst>
        </c:ser>
        <c:ser>
          <c:idx val="2"/>
          <c:order val="2"/>
          <c:tx>
            <c:strRef>
              <c:f>Sheet1!$A$4</c:f>
              <c:strCache>
                <c:ptCount val="1"/>
                <c:pt idx="0">
                  <c:v>C or lower/DK</c:v>
                </c:pt>
              </c:strCache>
            </c:strRef>
          </c:tx>
          <c:spPr>
            <a:ln w="38100" cap="rnd">
              <a:solidFill>
                <a:schemeClr val="accent5"/>
              </a:solidFill>
              <a:round/>
            </a:ln>
            <a:effectLst/>
          </c:spPr>
          <c:marker>
            <c:symbol val="circle"/>
            <c:size val="8"/>
            <c:spPr>
              <a:solidFill>
                <a:schemeClr val="accent5"/>
              </a:solidFill>
              <a:ln w="9525">
                <a:solidFill>
                  <a:schemeClr val="accent5"/>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5"/>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c:v>
                </c:pt>
                <c:pt idx="1">
                  <c:v>2013</c:v>
                </c:pt>
                <c:pt idx="2">
                  <c:v>2014</c:v>
                </c:pt>
                <c:pt idx="3">
                  <c:v>2015</c:v>
                </c:pt>
                <c:pt idx="4">
                  <c:v>2016</c:v>
                </c:pt>
                <c:pt idx="5">
                  <c:v>2017</c:v>
                </c:pt>
              </c:strCache>
            </c:strRef>
          </c:cat>
          <c:val>
            <c:numRef>
              <c:f>Sheet1!$B$4:$G$4</c:f>
              <c:numCache>
                <c:formatCode>###0%</c:formatCode>
                <c:ptCount val="6"/>
                <c:pt idx="0">
                  <c:v>0.13050461781914668</c:v>
                </c:pt>
                <c:pt idx="1">
                  <c:v>0.1207254274378981</c:v>
                </c:pt>
                <c:pt idx="2">
                  <c:v>0.11463860955456427</c:v>
                </c:pt>
                <c:pt idx="3">
                  <c:v>0.11052212735188668</c:v>
                </c:pt>
                <c:pt idx="4">
                  <c:v>0.14179905474162191</c:v>
                </c:pt>
                <c:pt idx="5">
                  <c:v>0.10526997104159731</c:v>
                </c:pt>
              </c:numCache>
            </c:numRef>
          </c:val>
          <c:smooth val="0"/>
          <c:extLst>
            <c:ext xmlns:c16="http://schemas.microsoft.com/office/drawing/2014/chart" uri="{C3380CC4-5D6E-409C-BE32-E72D297353CC}">
              <c16:uniqueId val="{00000006-913C-41B2-80CD-EBFABB88FA6C}"/>
            </c:ext>
          </c:extLst>
        </c:ser>
        <c:dLbls>
          <c:showLegendKey val="0"/>
          <c:showVal val="0"/>
          <c:showCatName val="0"/>
          <c:showSerName val="0"/>
          <c:showPercent val="0"/>
          <c:showBubbleSize val="0"/>
        </c:dLbls>
        <c:marker val="1"/>
        <c:smooth val="0"/>
        <c:axId val="119839296"/>
        <c:axId val="119839688"/>
      </c:lineChart>
      <c:catAx>
        <c:axId val="119839296"/>
        <c:scaling>
          <c:orientation val="minMax"/>
        </c:scaling>
        <c:delete val="0"/>
        <c:axPos val="b"/>
        <c:numFmt formatCode="General" sourceLinked="1"/>
        <c:majorTickMark val="out"/>
        <c:minorTickMark val="none"/>
        <c:tickLblPos val="nextTo"/>
        <c:spPr>
          <a:noFill/>
          <a:ln w="12700" cap="flat" cmpd="sng" algn="ctr">
            <a:solidFill>
              <a:schemeClr val="tx2"/>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crossAx val="119839688"/>
        <c:crosses val="autoZero"/>
        <c:auto val="1"/>
        <c:lblAlgn val="ctr"/>
        <c:lblOffset val="100"/>
        <c:noMultiLvlLbl val="0"/>
      </c:catAx>
      <c:valAx>
        <c:axId val="119839688"/>
        <c:scaling>
          <c:orientation val="minMax"/>
          <c:max val="0.70000000000000007"/>
          <c:min val="0"/>
        </c:scaling>
        <c:delete val="1"/>
        <c:axPos val="l"/>
        <c:numFmt formatCode="###0%" sourceLinked="1"/>
        <c:majorTickMark val="out"/>
        <c:minorTickMark val="none"/>
        <c:tickLblPos val="nextTo"/>
        <c:crossAx val="119839296"/>
        <c:crosses val="autoZero"/>
        <c:crossBetween val="between"/>
      </c:valAx>
      <c:spPr>
        <a:noFill/>
        <a:ln w="25400">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4022897601024318E-4"/>
          <c:y val="0"/>
          <c:w val="0.98818462528302586"/>
          <c:h val="0.99394428627989351"/>
        </c:manualLayout>
      </c:layout>
      <c:lineChart>
        <c:grouping val="standard"/>
        <c:varyColors val="0"/>
        <c:ser>
          <c:idx val="0"/>
          <c:order val="0"/>
          <c:tx>
            <c:strRef>
              <c:f>Sheet1!$A$2</c:f>
              <c:strCache>
                <c:ptCount val="1"/>
                <c:pt idx="0">
                  <c:v>A</c:v>
                </c:pt>
              </c:strCache>
            </c:strRef>
          </c:tx>
          <c:spPr>
            <a:ln w="38100" cap="rnd">
              <a:solidFill>
                <a:schemeClr val="accent1"/>
              </a:solidFill>
              <a:round/>
            </a:ln>
            <a:effectLst/>
          </c:spPr>
          <c:marker>
            <c:symbol val="circle"/>
            <c:size val="8"/>
            <c:spPr>
              <a:solidFill>
                <a:schemeClr val="accent1"/>
              </a:solidFill>
              <a:ln w="9525">
                <a:solidFill>
                  <a:schemeClr val="accent1"/>
                </a:solidFill>
              </a:ln>
              <a:effectLst/>
            </c:spPr>
          </c:marker>
          <c:dLbls>
            <c:dLbl>
              <c:idx val="2"/>
              <c:layout>
                <c:manualLayout>
                  <c:x val="-5.3511386678239362E-2"/>
                  <c:y val="-6.330337488668524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57FB-449A-B221-39E90FF4D6FF}"/>
                </c:ext>
              </c:extLst>
            </c:dLbl>
            <c:dLbl>
              <c:idx val="3"/>
              <c:layout>
                <c:manualLayout>
                  <c:x val="-6.0216368532552328E-2"/>
                  <c:y val="-5.4144441428860927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57FB-449A-B221-39E90FF4D6FF}"/>
                </c:ext>
              </c:extLst>
            </c:dLbl>
            <c:dLbl>
              <c:idx val="4"/>
              <c:layout>
                <c:manualLayout>
                  <c:x val="-6.2451362483989879E-2"/>
                  <c:y val="-6.025039706741047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57FB-449A-B221-39E90FF4D6FF}"/>
                </c:ext>
              </c:extLst>
            </c:dLbl>
            <c:dLbl>
              <c:idx val="5"/>
              <c:layout>
                <c:manualLayout>
                  <c:x val="-6.6921350386865128E-2"/>
                  <c:y val="-5.719741924813569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57FB-449A-B221-39E90FF4D6FF}"/>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1"/>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Sheet1!$B$1:$G$1</c:f>
              <c:strCache>
                <c:ptCount val="6"/>
                <c:pt idx="0">
                  <c:v>2012</c:v>
                </c:pt>
                <c:pt idx="1">
                  <c:v>2013</c:v>
                </c:pt>
                <c:pt idx="2">
                  <c:v>2014</c:v>
                </c:pt>
                <c:pt idx="3">
                  <c:v>2015</c:v>
                </c:pt>
                <c:pt idx="4">
                  <c:v>2016</c:v>
                </c:pt>
                <c:pt idx="5">
                  <c:v>2017</c:v>
                </c:pt>
              </c:strCache>
            </c:strRef>
          </c:cat>
          <c:val>
            <c:numRef>
              <c:f>Sheet1!$B$2:$G$2</c:f>
              <c:numCache>
                <c:formatCode>###0%</c:formatCode>
                <c:ptCount val="6"/>
                <c:pt idx="0">
                  <c:v>0.54996937334974449</c:v>
                </c:pt>
                <c:pt idx="1">
                  <c:v>0.51122666541986217</c:v>
                </c:pt>
                <c:pt idx="2">
                  <c:v>0.5150257516173633</c:v>
                </c:pt>
                <c:pt idx="3">
                  <c:v>0.52468085920742746</c:v>
                </c:pt>
                <c:pt idx="4">
                  <c:v>0.51778268262877947</c:v>
                </c:pt>
                <c:pt idx="5">
                  <c:v>0.52027170964182912</c:v>
                </c:pt>
              </c:numCache>
            </c:numRef>
          </c:val>
          <c:smooth val="0"/>
          <c:extLst>
            <c:ext xmlns:c16="http://schemas.microsoft.com/office/drawing/2014/chart" uri="{C3380CC4-5D6E-409C-BE32-E72D297353CC}">
              <c16:uniqueId val="{00000002-B028-4CF0-B6FC-E48F1425DA00}"/>
            </c:ext>
          </c:extLst>
        </c:ser>
        <c:ser>
          <c:idx val="1"/>
          <c:order val="1"/>
          <c:tx>
            <c:strRef>
              <c:f>Sheet1!$A$3</c:f>
              <c:strCache>
                <c:ptCount val="1"/>
                <c:pt idx="0">
                  <c:v>B</c:v>
                </c:pt>
              </c:strCache>
            </c:strRef>
          </c:tx>
          <c:spPr>
            <a:ln w="38100" cap="rnd">
              <a:solidFill>
                <a:schemeClr val="accent2"/>
              </a:solidFill>
              <a:round/>
            </a:ln>
            <a:effectLst/>
          </c:spPr>
          <c:marker>
            <c:symbol val="circle"/>
            <c:size val="8"/>
            <c:spPr>
              <a:solidFill>
                <a:schemeClr val="accent2"/>
              </a:solidFill>
              <a:ln w="9525">
                <a:solidFill>
                  <a:schemeClr val="accent2"/>
                </a:solidFill>
              </a:ln>
              <a:effectLst/>
            </c:spPr>
          </c:marker>
          <c:dLbls>
            <c:dLbl>
              <c:idx val="0"/>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B028-4CF0-B6FC-E48F1425DA00}"/>
                </c:ext>
              </c:extLst>
            </c:dLbl>
            <c:dLbl>
              <c:idx val="1"/>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B028-4CF0-B6FC-E48F1425DA00}"/>
                </c:ext>
              </c:extLst>
            </c:dLbl>
            <c:dLbl>
              <c:idx val="2"/>
              <c:layout>
                <c:manualLayout>
                  <c:x val="-5.3511386678239362E-2"/>
                  <c:y val="5.719765964008991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E7BB-443C-8574-8F2BBF84411E}"/>
                </c:ext>
              </c:extLst>
            </c:dLbl>
            <c:dLbl>
              <c:idx val="3"/>
              <c:layout>
                <c:manualLayout>
                  <c:x val="-4.4571410872488844E-2"/>
                  <c:y val="4.498574836299088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E7BB-443C-8574-8F2BBF84411E}"/>
                </c:ext>
              </c:extLst>
            </c:dLbl>
            <c:dLbl>
              <c:idx val="4"/>
              <c:layout>
                <c:manualLayout>
                  <c:x val="-6.2451362483989879E-2"/>
                  <c:y val="5.109170400154042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E7BB-443C-8574-8F2BBF84411E}"/>
                </c:ext>
              </c:extLst>
            </c:dLbl>
            <c:dLbl>
              <c:idx val="5"/>
              <c:layout>
                <c:manualLayout>
                  <c:x val="-4.2336416921051216E-2"/>
                  <c:y val="3.582681490516657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E7BB-443C-8574-8F2BBF84411E}"/>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Sheet1!$B$1:$G$1</c:f>
              <c:strCache>
                <c:ptCount val="6"/>
                <c:pt idx="0">
                  <c:v>2012</c:v>
                </c:pt>
                <c:pt idx="1">
                  <c:v>2013</c:v>
                </c:pt>
                <c:pt idx="2">
                  <c:v>2014</c:v>
                </c:pt>
                <c:pt idx="3">
                  <c:v>2015</c:v>
                </c:pt>
                <c:pt idx="4">
                  <c:v>2016</c:v>
                </c:pt>
                <c:pt idx="5">
                  <c:v>2017</c:v>
                </c:pt>
              </c:strCache>
            </c:strRef>
          </c:cat>
          <c:val>
            <c:numRef>
              <c:f>Sheet1!$B$3:$G$3</c:f>
              <c:numCache>
                <c:formatCode>###0%</c:formatCode>
                <c:ptCount val="6"/>
                <c:pt idx="0">
                  <c:v>0.31814065808427966</c:v>
                </c:pt>
                <c:pt idx="1">
                  <c:v>0.38426774269410702</c:v>
                </c:pt>
                <c:pt idx="2">
                  <c:v>0.391287767430335</c:v>
                </c:pt>
                <c:pt idx="3">
                  <c:v>0.36696437132278931</c:v>
                </c:pt>
                <c:pt idx="4">
                  <c:v>0.38411386253705226</c:v>
                </c:pt>
                <c:pt idx="5">
                  <c:v>0.33678279822447343</c:v>
                </c:pt>
              </c:numCache>
            </c:numRef>
          </c:val>
          <c:smooth val="0"/>
          <c:extLst>
            <c:ext xmlns:c16="http://schemas.microsoft.com/office/drawing/2014/chart" uri="{C3380CC4-5D6E-409C-BE32-E72D297353CC}">
              <c16:uniqueId val="{00000005-B028-4CF0-B6FC-E48F1425DA00}"/>
            </c:ext>
          </c:extLst>
        </c:ser>
        <c:ser>
          <c:idx val="2"/>
          <c:order val="2"/>
          <c:tx>
            <c:strRef>
              <c:f>Sheet1!$A$4</c:f>
              <c:strCache>
                <c:ptCount val="1"/>
                <c:pt idx="0">
                  <c:v>C or lower/DK</c:v>
                </c:pt>
              </c:strCache>
            </c:strRef>
          </c:tx>
          <c:spPr>
            <a:ln w="38100" cap="rnd">
              <a:solidFill>
                <a:schemeClr val="accent5"/>
              </a:solidFill>
              <a:round/>
            </a:ln>
            <a:effectLst/>
          </c:spPr>
          <c:marker>
            <c:symbol val="circle"/>
            <c:size val="8"/>
            <c:spPr>
              <a:solidFill>
                <a:schemeClr val="accent5"/>
              </a:solidFill>
              <a:ln w="9525">
                <a:solidFill>
                  <a:schemeClr val="accent5"/>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5"/>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c:v>
                </c:pt>
                <c:pt idx="1">
                  <c:v>2013</c:v>
                </c:pt>
                <c:pt idx="2">
                  <c:v>2014</c:v>
                </c:pt>
                <c:pt idx="3">
                  <c:v>2015</c:v>
                </c:pt>
                <c:pt idx="4">
                  <c:v>2016</c:v>
                </c:pt>
                <c:pt idx="5">
                  <c:v>2017</c:v>
                </c:pt>
              </c:strCache>
            </c:strRef>
          </c:cat>
          <c:val>
            <c:numRef>
              <c:f>Sheet1!$B$4:$G$4</c:f>
              <c:numCache>
                <c:formatCode>###0%</c:formatCode>
                <c:ptCount val="6"/>
                <c:pt idx="0">
                  <c:v>0.13188996856597612</c:v>
                </c:pt>
                <c:pt idx="1">
                  <c:v>0.10450559188603004</c:v>
                </c:pt>
                <c:pt idx="2">
                  <c:v>9.3686480952302767E-2</c:v>
                </c:pt>
                <c:pt idx="3">
                  <c:v>0.10835476946978385</c:v>
                </c:pt>
                <c:pt idx="4">
                  <c:v>9.8103454834168491E-2</c:v>
                </c:pt>
                <c:pt idx="5">
                  <c:v>0.14294549213369795</c:v>
                </c:pt>
              </c:numCache>
            </c:numRef>
          </c:val>
          <c:smooth val="0"/>
          <c:extLst>
            <c:ext xmlns:c16="http://schemas.microsoft.com/office/drawing/2014/chart" uri="{C3380CC4-5D6E-409C-BE32-E72D297353CC}">
              <c16:uniqueId val="{00000006-B028-4CF0-B6FC-E48F1425DA00}"/>
            </c:ext>
          </c:extLst>
        </c:ser>
        <c:dLbls>
          <c:showLegendKey val="0"/>
          <c:showVal val="0"/>
          <c:showCatName val="0"/>
          <c:showSerName val="0"/>
          <c:showPercent val="0"/>
          <c:showBubbleSize val="0"/>
        </c:dLbls>
        <c:marker val="1"/>
        <c:smooth val="0"/>
        <c:axId val="119839296"/>
        <c:axId val="119839688"/>
      </c:lineChart>
      <c:catAx>
        <c:axId val="119839296"/>
        <c:scaling>
          <c:orientation val="minMax"/>
        </c:scaling>
        <c:delete val="0"/>
        <c:axPos val="b"/>
        <c:numFmt formatCode="General" sourceLinked="1"/>
        <c:majorTickMark val="out"/>
        <c:minorTickMark val="none"/>
        <c:tickLblPos val="nextTo"/>
        <c:spPr>
          <a:noFill/>
          <a:ln w="12700" cap="flat" cmpd="sng" algn="ctr">
            <a:solidFill>
              <a:schemeClr val="tx2"/>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crossAx val="119839688"/>
        <c:crosses val="autoZero"/>
        <c:auto val="1"/>
        <c:lblAlgn val="ctr"/>
        <c:lblOffset val="100"/>
        <c:noMultiLvlLbl val="0"/>
      </c:catAx>
      <c:valAx>
        <c:axId val="119839688"/>
        <c:scaling>
          <c:orientation val="minMax"/>
          <c:max val="0.70000000000000007"/>
          <c:min val="0"/>
        </c:scaling>
        <c:delete val="1"/>
        <c:axPos val="l"/>
        <c:numFmt formatCode="###0%" sourceLinked="1"/>
        <c:majorTickMark val="out"/>
        <c:minorTickMark val="none"/>
        <c:tickLblPos val="nextTo"/>
        <c:crossAx val="1198392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25134453949960889"/>
          <c:y val="8.2537594846234602E-2"/>
          <c:w val="0.7349717627040343"/>
          <c:h val="0.91746240515376543"/>
        </c:manualLayout>
      </c:layout>
      <c:barChart>
        <c:barDir val="bar"/>
        <c:grouping val="stacked"/>
        <c:varyColors val="0"/>
        <c:ser>
          <c:idx val="0"/>
          <c:order val="0"/>
          <c:tx>
            <c:strRef>
              <c:f>Sheet1!$B$1</c:f>
              <c:strCache>
                <c:ptCount val="1"/>
                <c:pt idx="0">
                  <c:v>A/Very Satisified/Excellent</c:v>
                </c:pt>
              </c:strCache>
            </c:strRef>
          </c:tx>
          <c:spPr>
            <a:solidFill>
              <a:schemeClr val="accent1"/>
            </a:solidFill>
          </c:spPr>
          <c:invertIfNegative val="0"/>
          <c:dLbls>
            <c:spPr>
              <a:noFill/>
              <a:ln>
                <a:noFill/>
              </a:ln>
              <a:effectLst/>
            </c:spPr>
            <c:txPr>
              <a:bodyPr/>
              <a:lstStyle/>
              <a:p>
                <a:pPr>
                  <a:defRPr sz="1600">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Sheet1!$A$2:$A$8</c:f>
              <c:strCache>
                <c:ptCount val="7"/>
                <c:pt idx="0">
                  <c:v>TriMet (Portland) 2016</c:v>
                </c:pt>
                <c:pt idx="1">
                  <c:v>Sound Transit 2017</c:v>
                </c:pt>
                <c:pt idx="2">
                  <c:v>Metro (LA) 2017</c:v>
                </c:pt>
                <c:pt idx="3">
                  <c:v>Valley Metro (Phoenix) 2016</c:v>
                </c:pt>
                <c:pt idx="4">
                  <c:v>MBTA (Boston) 2018</c:v>
                </c:pt>
                <c:pt idx="5">
                  <c:v>BART 2016</c:v>
                </c:pt>
                <c:pt idx="6">
                  <c:v>Muni (San Francisco) 2016</c:v>
                </c:pt>
              </c:strCache>
            </c:strRef>
          </c:cat>
          <c:val>
            <c:numRef>
              <c:f>Sheet1!$B$2:$B$8</c:f>
              <c:numCache>
                <c:formatCode>###0%</c:formatCode>
                <c:ptCount val="7"/>
                <c:pt idx="0">
                  <c:v>0.51</c:v>
                </c:pt>
                <c:pt idx="1">
                  <c:v>0.48281629173772617</c:v>
                </c:pt>
                <c:pt idx="2" formatCode="0%">
                  <c:v>0.44</c:v>
                </c:pt>
                <c:pt idx="3">
                  <c:v>0.38</c:v>
                </c:pt>
                <c:pt idx="4">
                  <c:v>0.37</c:v>
                </c:pt>
                <c:pt idx="5">
                  <c:v>0.24</c:v>
                </c:pt>
                <c:pt idx="6">
                  <c:v>0.17</c:v>
                </c:pt>
              </c:numCache>
            </c:numRef>
          </c:val>
          <c:extLst>
            <c:ext xmlns:c16="http://schemas.microsoft.com/office/drawing/2014/chart" uri="{C3380CC4-5D6E-409C-BE32-E72D297353CC}">
              <c16:uniqueId val="{00000000-1765-4424-BCC8-E41F4A0FD323}"/>
            </c:ext>
          </c:extLst>
        </c:ser>
        <c:ser>
          <c:idx val="1"/>
          <c:order val="1"/>
          <c:tx>
            <c:strRef>
              <c:f>Sheet1!$C$1</c:f>
              <c:strCache>
                <c:ptCount val="1"/>
                <c:pt idx="0">
                  <c:v>B/Smwt Satisified/Good</c:v>
                </c:pt>
              </c:strCache>
            </c:strRef>
          </c:tx>
          <c:spPr>
            <a:solidFill>
              <a:schemeClr val="accent2"/>
            </a:solidFill>
          </c:spPr>
          <c:invertIfNegative val="0"/>
          <c:dLbls>
            <c:spPr>
              <a:noFill/>
              <a:ln>
                <a:noFill/>
              </a:ln>
              <a:effectLst/>
            </c:spPr>
            <c:txPr>
              <a:bodyPr wrap="square" lIns="38100" tIns="19050" rIns="38100" bIns="19050" anchor="ctr">
                <a:spAutoFit/>
              </a:bodyPr>
              <a:lstStyle/>
              <a:p>
                <a:pPr>
                  <a:defRPr sz="160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Sheet1!$A$2:$A$8</c:f>
              <c:strCache>
                <c:ptCount val="7"/>
                <c:pt idx="0">
                  <c:v>TriMet (Portland) 2016</c:v>
                </c:pt>
                <c:pt idx="1">
                  <c:v>Sound Transit 2017</c:v>
                </c:pt>
                <c:pt idx="2">
                  <c:v>Metro (LA) 2017</c:v>
                </c:pt>
                <c:pt idx="3">
                  <c:v>Valley Metro (Phoenix) 2016</c:v>
                </c:pt>
                <c:pt idx="4">
                  <c:v>MBTA (Boston) 2018</c:v>
                </c:pt>
                <c:pt idx="5">
                  <c:v>BART 2016</c:v>
                </c:pt>
                <c:pt idx="6">
                  <c:v>Muni (San Francisco) 2016</c:v>
                </c:pt>
              </c:strCache>
            </c:strRef>
          </c:cat>
          <c:val>
            <c:numRef>
              <c:f>Sheet1!$C$2:$C$8</c:f>
              <c:numCache>
                <c:formatCode>###0%</c:formatCode>
                <c:ptCount val="7"/>
                <c:pt idx="0">
                  <c:v>0.35</c:v>
                </c:pt>
                <c:pt idx="1">
                  <c:v>0.39450530012159801</c:v>
                </c:pt>
                <c:pt idx="2" formatCode="0%">
                  <c:v>0.45</c:v>
                </c:pt>
                <c:pt idx="3">
                  <c:v>0.41</c:v>
                </c:pt>
                <c:pt idx="4">
                  <c:v>0.24</c:v>
                </c:pt>
                <c:pt idx="5">
                  <c:v>0.45</c:v>
                </c:pt>
                <c:pt idx="6">
                  <c:v>0.53</c:v>
                </c:pt>
              </c:numCache>
            </c:numRef>
          </c:val>
          <c:extLst>
            <c:ext xmlns:c16="http://schemas.microsoft.com/office/drawing/2014/chart" uri="{C3380CC4-5D6E-409C-BE32-E72D297353CC}">
              <c16:uniqueId val="{00000001-1765-4424-BCC8-E41F4A0FD323}"/>
            </c:ext>
          </c:extLst>
        </c:ser>
        <c:ser>
          <c:idx val="2"/>
          <c:order val="2"/>
          <c:tx>
            <c:strRef>
              <c:f>Sheet1!$D$1</c:f>
              <c:strCache>
                <c:ptCount val="1"/>
                <c:pt idx="0">
                  <c:v>Lower</c:v>
                </c:pt>
              </c:strCache>
            </c:strRef>
          </c:tx>
          <c:spPr>
            <a:solidFill>
              <a:schemeClr val="accent5"/>
            </a:solidFill>
            <a:ln w="17145" cap="flat" cmpd="sng" algn="ctr">
              <a:noFill/>
              <a:prstDash val="solid"/>
            </a:ln>
            <a:effectLst/>
          </c:spPr>
          <c:invertIfNegative val="0"/>
          <c:dLbls>
            <c:spPr>
              <a:noFill/>
              <a:ln>
                <a:noFill/>
              </a:ln>
              <a:effectLst/>
            </c:spPr>
            <c:txPr>
              <a:bodyPr/>
              <a:lstStyle/>
              <a:p>
                <a:pPr>
                  <a:defRPr sz="1600">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Sheet1!$A$2:$A$8</c:f>
              <c:strCache>
                <c:ptCount val="7"/>
                <c:pt idx="0">
                  <c:v>TriMet (Portland) 2016</c:v>
                </c:pt>
                <c:pt idx="1">
                  <c:v>Sound Transit 2017</c:v>
                </c:pt>
                <c:pt idx="2">
                  <c:v>Metro (LA) 2017</c:v>
                </c:pt>
                <c:pt idx="3">
                  <c:v>Valley Metro (Phoenix) 2016</c:v>
                </c:pt>
                <c:pt idx="4">
                  <c:v>MBTA (Boston) 2018</c:v>
                </c:pt>
                <c:pt idx="5">
                  <c:v>BART 2016</c:v>
                </c:pt>
                <c:pt idx="6">
                  <c:v>Muni (San Francisco) 2016</c:v>
                </c:pt>
              </c:strCache>
            </c:strRef>
          </c:cat>
          <c:val>
            <c:numRef>
              <c:f>Sheet1!$D$2:$D$8</c:f>
              <c:numCache>
                <c:formatCode>###0%</c:formatCode>
                <c:ptCount val="7"/>
                <c:pt idx="0">
                  <c:v>0.14000000000000001</c:v>
                </c:pt>
                <c:pt idx="1">
                  <c:v>0.12267840814066139</c:v>
                </c:pt>
                <c:pt idx="2">
                  <c:v>0.11</c:v>
                </c:pt>
                <c:pt idx="3">
                  <c:v>0.21000000000000002</c:v>
                </c:pt>
                <c:pt idx="4">
                  <c:v>0.39</c:v>
                </c:pt>
                <c:pt idx="5">
                  <c:v>0.31</c:v>
                </c:pt>
                <c:pt idx="6">
                  <c:v>0.3</c:v>
                </c:pt>
              </c:numCache>
            </c:numRef>
          </c:val>
          <c:extLst>
            <c:ext xmlns:c16="http://schemas.microsoft.com/office/drawing/2014/chart" uri="{C3380CC4-5D6E-409C-BE32-E72D297353CC}">
              <c16:uniqueId val="{00000002-1765-4424-BCC8-E41F4A0FD323}"/>
            </c:ext>
          </c:extLst>
        </c:ser>
        <c:dLbls>
          <c:showLegendKey val="0"/>
          <c:showVal val="0"/>
          <c:showCatName val="0"/>
          <c:showSerName val="0"/>
          <c:showPercent val="0"/>
          <c:showBubbleSize val="0"/>
        </c:dLbls>
        <c:gapWidth val="18"/>
        <c:overlap val="100"/>
        <c:axId val="225380736"/>
        <c:axId val="225384264"/>
      </c:barChart>
      <c:catAx>
        <c:axId val="225380736"/>
        <c:scaling>
          <c:orientation val="maxMin"/>
        </c:scaling>
        <c:delete val="0"/>
        <c:axPos val="l"/>
        <c:numFmt formatCode="General" sourceLinked="1"/>
        <c:majorTickMark val="out"/>
        <c:minorTickMark val="none"/>
        <c:tickLblPos val="nextTo"/>
        <c:txPr>
          <a:bodyPr/>
          <a:lstStyle/>
          <a:p>
            <a:pPr>
              <a:defRPr sz="1600"/>
            </a:pPr>
            <a:endParaRPr lang="en-US"/>
          </a:p>
        </c:txPr>
        <c:crossAx val="225384264"/>
        <c:crosses val="autoZero"/>
        <c:auto val="1"/>
        <c:lblAlgn val="ctr"/>
        <c:lblOffset val="100"/>
        <c:tickLblSkip val="1"/>
        <c:noMultiLvlLbl val="0"/>
      </c:catAx>
      <c:valAx>
        <c:axId val="225384264"/>
        <c:scaling>
          <c:orientation val="minMax"/>
          <c:max val="1"/>
          <c:min val="0"/>
        </c:scaling>
        <c:delete val="1"/>
        <c:axPos val="t"/>
        <c:numFmt formatCode="###0%" sourceLinked="1"/>
        <c:majorTickMark val="out"/>
        <c:minorTickMark val="none"/>
        <c:tickLblPos val="nextTo"/>
        <c:crossAx val="225380736"/>
        <c:crosses val="autoZero"/>
        <c:crossBetween val="between"/>
      </c:valAx>
      <c:spPr>
        <a:noFill/>
        <a:ln w="25400">
          <a:noFill/>
        </a:ln>
      </c:spPr>
    </c:plotArea>
    <c:legend>
      <c:legendPos val="t"/>
      <c:layout>
        <c:manualLayout>
          <c:xMode val="edge"/>
          <c:yMode val="edge"/>
          <c:x val="0.28226909684706658"/>
          <c:y val="2.5634799381454494E-3"/>
          <c:w val="0.71667116604004666"/>
          <c:h val="5.8752336147711345E-2"/>
        </c:manualLayout>
      </c:layout>
      <c:overlay val="0"/>
      <c:txPr>
        <a:bodyPr/>
        <a:lstStyle/>
        <a:p>
          <a:pPr>
            <a:defRPr sz="16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13106386701662293"/>
          <c:y val="5.6225612711693601E-2"/>
          <c:w val="0.77734033245844258"/>
          <c:h val="0.83585001642772183"/>
        </c:manualLayout>
      </c:layout>
      <c:pieChart>
        <c:varyColors val="1"/>
        <c:ser>
          <c:idx val="0"/>
          <c:order val="0"/>
          <c:tx>
            <c:strRef>
              <c:f>Sheet1!$A$2</c:f>
              <c:strCache>
                <c:ptCount val="1"/>
                <c:pt idx="0">
                  <c:v>Overall</c:v>
                </c:pt>
              </c:strCache>
            </c:strRef>
          </c:tx>
          <c:spPr>
            <a:solidFill>
              <a:schemeClr val="accent5"/>
            </a:solidFill>
            <a:ln>
              <a:noFill/>
            </a:ln>
            <a:effectLst/>
          </c:spPr>
          <c:dPt>
            <c:idx val="0"/>
            <c:bubble3D val="0"/>
            <c:explosion val="7"/>
            <c:spPr>
              <a:solidFill>
                <a:schemeClr val="accent1"/>
              </a:solidFill>
              <a:ln w="9525" cap="flat" cmpd="sng" algn="ctr">
                <a:noFill/>
                <a:prstDash val="solid"/>
              </a:ln>
              <a:effectLst>
                <a:glow rad="228600">
                  <a:schemeClr val="accent1">
                    <a:satMod val="175000"/>
                    <a:alpha val="40000"/>
                  </a:schemeClr>
                </a:glow>
              </a:effectLst>
            </c:spPr>
            <c:extLst>
              <c:ext xmlns:c16="http://schemas.microsoft.com/office/drawing/2014/chart" uri="{C3380CC4-5D6E-409C-BE32-E72D297353CC}">
                <c16:uniqueId val="{00000001-4439-4229-948F-BB9D7996D331}"/>
              </c:ext>
            </c:extLst>
          </c:dPt>
          <c:dPt>
            <c:idx val="1"/>
            <c:bubble3D val="0"/>
            <c:spPr>
              <a:solidFill>
                <a:schemeClr val="accent5"/>
              </a:solidFill>
              <a:ln w="9525" cap="flat" cmpd="sng" algn="ctr">
                <a:noFill/>
                <a:prstDash val="solid"/>
              </a:ln>
              <a:effectLst/>
            </c:spPr>
            <c:extLst>
              <c:ext xmlns:c16="http://schemas.microsoft.com/office/drawing/2014/chart" uri="{C3380CC4-5D6E-409C-BE32-E72D297353CC}">
                <c16:uniqueId val="{00000003-4439-4229-948F-BB9D7996D331}"/>
              </c:ext>
            </c:extLst>
          </c:dPt>
          <c:dPt>
            <c:idx val="2"/>
            <c:bubble3D val="0"/>
            <c:extLst>
              <c:ext xmlns:c16="http://schemas.microsoft.com/office/drawing/2014/chart" uri="{C3380CC4-5D6E-409C-BE32-E72D297353CC}">
                <c16:uniqueId val="{00000004-4439-4229-948F-BB9D7996D331}"/>
              </c:ext>
            </c:extLst>
          </c:dPt>
          <c:dPt>
            <c:idx val="4"/>
            <c:bubble3D val="0"/>
            <c:spPr>
              <a:solidFill>
                <a:schemeClr val="accent2"/>
              </a:solidFill>
              <a:ln>
                <a:noFill/>
              </a:ln>
              <a:effectLst/>
            </c:spPr>
            <c:extLst>
              <c:ext xmlns:c16="http://schemas.microsoft.com/office/drawing/2014/chart" uri="{C3380CC4-5D6E-409C-BE32-E72D297353CC}">
                <c16:uniqueId val="{00000006-4439-4229-948F-BB9D7996D331}"/>
              </c:ext>
            </c:extLst>
          </c:dPt>
          <c:dLbls>
            <c:dLbl>
              <c:idx val="0"/>
              <c:spPr/>
              <c:txPr>
                <a:bodyPr/>
                <a:lstStyle/>
                <a:p>
                  <a:pPr>
                    <a:defRPr sz="2000" b="1">
                      <a:solidFill>
                        <a:schemeClr val="bg1"/>
                      </a:solidFill>
                    </a:defRPr>
                  </a:pPr>
                  <a:endParaRPr lang="en-US"/>
                </a:p>
              </c:txPr>
              <c:dLblPos val="ctr"/>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1-4439-4229-948F-BB9D7996D331}"/>
                </c:ext>
              </c:extLst>
            </c:dLbl>
            <c:dLbl>
              <c:idx val="1"/>
              <c:delete val="1"/>
              <c:extLst>
                <c:ext xmlns:c15="http://schemas.microsoft.com/office/drawing/2012/chart" uri="{CE6537A1-D6FC-4f65-9D91-7224C49458BB}"/>
                <c:ext xmlns:c16="http://schemas.microsoft.com/office/drawing/2014/chart" uri="{C3380CC4-5D6E-409C-BE32-E72D297353CC}">
                  <c16:uniqueId val="{00000003-4439-4229-948F-BB9D7996D331}"/>
                </c:ext>
              </c:extLst>
            </c:dLbl>
            <c:dLbl>
              <c:idx val="2"/>
              <c:layout>
                <c:manualLayout>
                  <c:x val="-0.11751384278188647"/>
                  <c:y val="9.0356923579900106E-2"/>
                </c:manualLayout>
              </c:layout>
              <c:spPr>
                <a:noFill/>
                <a:ln>
                  <a:noFill/>
                </a:ln>
                <a:effectLst/>
              </c:spPr>
              <c:txPr>
                <a:bodyPr/>
                <a:lstStyle/>
                <a:p>
                  <a:pPr>
                    <a:defRPr sz="2000">
                      <a:solidFill>
                        <a:schemeClr val="bg1"/>
                      </a:solidFill>
                    </a:defRPr>
                  </a:pPr>
                  <a:endParaRPr lang="en-US"/>
                </a:p>
              </c:txPr>
              <c:dLblPos val="bestFit"/>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4-4439-4229-948F-BB9D7996D331}"/>
                </c:ext>
              </c:extLst>
            </c:dLbl>
            <c:dLbl>
              <c:idx val="3"/>
              <c:delete val="1"/>
              <c:extLst>
                <c:ext xmlns:c15="http://schemas.microsoft.com/office/drawing/2012/chart" uri="{CE6537A1-D6FC-4f65-9D91-7224C49458BB}"/>
                <c:ext xmlns:c16="http://schemas.microsoft.com/office/drawing/2014/chart" uri="{C3380CC4-5D6E-409C-BE32-E72D297353CC}">
                  <c16:uniqueId val="{00000007-4439-4229-948F-BB9D7996D331}"/>
                </c:ext>
              </c:extLst>
            </c:dLbl>
            <c:dLbl>
              <c:idx val="4"/>
              <c:spPr>
                <a:noFill/>
                <a:ln>
                  <a:noFill/>
                </a:ln>
                <a:effectLst/>
              </c:spPr>
              <c:txPr>
                <a:bodyPr/>
                <a:lstStyle/>
                <a:p>
                  <a:pPr>
                    <a:defRPr sz="2000">
                      <a:solidFill>
                        <a:schemeClr val="tx1"/>
                      </a:solidFill>
                    </a:defRPr>
                  </a:pPr>
                  <a:endParaRPr lang="en-US"/>
                </a:p>
              </c:txPr>
              <c:dLblPos val="ctr"/>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6-4439-4229-948F-BB9D7996D331}"/>
                </c:ext>
              </c:extLst>
            </c:dLbl>
            <c:spPr>
              <a:noFill/>
              <a:ln>
                <a:noFill/>
              </a:ln>
              <a:effectLst/>
            </c:spPr>
            <c:txPr>
              <a:bodyPr/>
              <a:lstStyle/>
              <a:p>
                <a:pPr>
                  <a:defRPr sz="2000"/>
                </a:pPr>
                <a:endParaRPr lang="en-US"/>
              </a:p>
            </c:txPr>
            <c:dLblPos val="ctr"/>
            <c:showLegendKey val="0"/>
            <c:showVal val="1"/>
            <c:showCatName val="1"/>
            <c:showSerName val="0"/>
            <c:showPercent val="0"/>
            <c:showBubbleSize val="0"/>
            <c:separator>
</c:separator>
            <c:showLeaderLines val="0"/>
            <c:extLst>
              <c:ext xmlns:c15="http://schemas.microsoft.com/office/drawing/2012/chart" uri="{CE6537A1-D6FC-4f65-9D91-7224C49458BB}"/>
            </c:extLst>
          </c:dLbls>
          <c:cat>
            <c:strRef>
              <c:f>Sheet1!$B$1:$F$1</c:f>
              <c:strCache>
                <c:ptCount val="5"/>
                <c:pt idx="0">
                  <c:v>A</c:v>
                </c:pt>
                <c:pt idx="1">
                  <c:v> </c:v>
                </c:pt>
                <c:pt idx="2">
                  <c:v>C or lower</c:v>
                </c:pt>
                <c:pt idx="3">
                  <c:v>  </c:v>
                </c:pt>
                <c:pt idx="4">
                  <c:v>B</c:v>
                </c:pt>
              </c:strCache>
            </c:strRef>
          </c:cat>
          <c:val>
            <c:numRef>
              <c:f>Sheet1!$B$2:$F$2</c:f>
              <c:numCache>
                <c:formatCode>General</c:formatCode>
                <c:ptCount val="5"/>
                <c:pt idx="0" formatCode="###0%">
                  <c:v>0.48281629173772617</c:v>
                </c:pt>
                <c:pt idx="2" formatCode="###0%">
                  <c:v>0.12267840814066139</c:v>
                </c:pt>
                <c:pt idx="4" formatCode="###0%">
                  <c:v>0.39450530012159801</c:v>
                </c:pt>
              </c:numCache>
            </c:numRef>
          </c:val>
          <c:extLst>
            <c:ext xmlns:c16="http://schemas.microsoft.com/office/drawing/2014/chart" uri="{C3380CC4-5D6E-409C-BE32-E72D297353CC}">
              <c16:uniqueId val="{00000008-4439-4229-948F-BB9D7996D331}"/>
            </c:ext>
          </c:extLst>
        </c:ser>
        <c:dLbls>
          <c:showLegendKey val="0"/>
          <c:showVal val="0"/>
          <c:showCatName val="0"/>
          <c:showSerName val="0"/>
          <c:showPercent val="0"/>
          <c:showBubbleSize val="0"/>
          <c:showLeaderLines val="0"/>
        </c:dLbls>
        <c:firstSliceAng val="185"/>
      </c:pieChart>
    </c:plotArea>
    <c:plotVisOnly val="1"/>
    <c:dispBlanksAs val="zero"/>
    <c:showDLblsOverMax val="0"/>
  </c:chart>
  <c:txPr>
    <a:bodyPr/>
    <a:lstStyle/>
    <a:p>
      <a:pPr>
        <a:defRPr sz="1800"/>
      </a:pPr>
      <a:endParaRPr lang="en-US"/>
    </a:p>
  </c:tx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13106386701662293"/>
          <c:y val="5.6225612711693601E-2"/>
          <c:w val="0.77734033245844258"/>
          <c:h val="0.83585001642772183"/>
        </c:manualLayout>
      </c:layout>
      <c:pieChart>
        <c:varyColors val="1"/>
        <c:ser>
          <c:idx val="0"/>
          <c:order val="0"/>
          <c:tx>
            <c:strRef>
              <c:f>Sheet1!$A$2</c:f>
              <c:strCache>
                <c:ptCount val="1"/>
                <c:pt idx="0">
                  <c:v>Overall</c:v>
                </c:pt>
              </c:strCache>
            </c:strRef>
          </c:tx>
          <c:spPr>
            <a:solidFill>
              <a:schemeClr val="accent5"/>
            </a:solidFill>
            <a:ln>
              <a:noFill/>
            </a:ln>
            <a:effectLst/>
          </c:spPr>
          <c:dPt>
            <c:idx val="0"/>
            <c:bubble3D val="0"/>
            <c:spPr>
              <a:solidFill>
                <a:schemeClr val="accent1"/>
              </a:solidFill>
              <a:ln w="9525" cap="flat" cmpd="sng" algn="ctr">
                <a:noFill/>
                <a:prstDash val="solid"/>
              </a:ln>
              <a:effectLst/>
            </c:spPr>
            <c:extLst>
              <c:ext xmlns:c16="http://schemas.microsoft.com/office/drawing/2014/chart" uri="{C3380CC4-5D6E-409C-BE32-E72D297353CC}">
                <c16:uniqueId val="{00000001-1BE2-4533-ADDA-AA3BEB7F5A54}"/>
              </c:ext>
            </c:extLst>
          </c:dPt>
          <c:dPt>
            <c:idx val="1"/>
            <c:bubble3D val="0"/>
            <c:spPr>
              <a:solidFill>
                <a:schemeClr val="accent5"/>
              </a:solidFill>
              <a:ln w="9525" cap="flat" cmpd="sng" algn="ctr">
                <a:noFill/>
                <a:prstDash val="solid"/>
              </a:ln>
              <a:effectLst/>
            </c:spPr>
            <c:extLst>
              <c:ext xmlns:c16="http://schemas.microsoft.com/office/drawing/2014/chart" uri="{C3380CC4-5D6E-409C-BE32-E72D297353CC}">
                <c16:uniqueId val="{00000003-1BE2-4533-ADDA-AA3BEB7F5A54}"/>
              </c:ext>
            </c:extLst>
          </c:dPt>
          <c:dPt>
            <c:idx val="2"/>
            <c:bubble3D val="0"/>
            <c:extLst>
              <c:ext xmlns:c16="http://schemas.microsoft.com/office/drawing/2014/chart" uri="{C3380CC4-5D6E-409C-BE32-E72D297353CC}">
                <c16:uniqueId val="{00000004-1BE2-4533-ADDA-AA3BEB7F5A54}"/>
              </c:ext>
            </c:extLst>
          </c:dPt>
          <c:dPt>
            <c:idx val="4"/>
            <c:bubble3D val="0"/>
            <c:explosion val="7"/>
            <c:spPr>
              <a:solidFill>
                <a:schemeClr val="accent2"/>
              </a:solidFill>
              <a:ln>
                <a:solidFill>
                  <a:schemeClr val="accent2"/>
                </a:solidFill>
              </a:ln>
              <a:effectLst>
                <a:glow rad="101600">
                  <a:schemeClr val="accent1">
                    <a:satMod val="175000"/>
                    <a:alpha val="40000"/>
                  </a:schemeClr>
                </a:glow>
              </a:effectLst>
            </c:spPr>
            <c:extLst>
              <c:ext xmlns:c16="http://schemas.microsoft.com/office/drawing/2014/chart" uri="{C3380CC4-5D6E-409C-BE32-E72D297353CC}">
                <c16:uniqueId val="{00000006-1BE2-4533-ADDA-AA3BEB7F5A54}"/>
              </c:ext>
            </c:extLst>
          </c:dPt>
          <c:dLbls>
            <c:dLbl>
              <c:idx val="0"/>
              <c:spPr/>
              <c:txPr>
                <a:bodyPr/>
                <a:lstStyle/>
                <a:p>
                  <a:pPr>
                    <a:defRPr sz="2000">
                      <a:solidFill>
                        <a:schemeClr val="bg1"/>
                      </a:solidFill>
                    </a:defRPr>
                  </a:pPr>
                  <a:endParaRPr lang="en-US"/>
                </a:p>
              </c:txPr>
              <c:dLblPos val="ctr"/>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1-1BE2-4533-ADDA-AA3BEB7F5A54}"/>
                </c:ext>
              </c:extLst>
            </c:dLbl>
            <c:dLbl>
              <c:idx val="1"/>
              <c:delete val="1"/>
              <c:extLst>
                <c:ext xmlns:c15="http://schemas.microsoft.com/office/drawing/2012/chart" uri="{CE6537A1-D6FC-4f65-9D91-7224C49458BB}"/>
                <c:ext xmlns:c16="http://schemas.microsoft.com/office/drawing/2014/chart" uri="{C3380CC4-5D6E-409C-BE32-E72D297353CC}">
                  <c16:uniqueId val="{00000003-1BE2-4533-ADDA-AA3BEB7F5A54}"/>
                </c:ext>
              </c:extLst>
            </c:dLbl>
            <c:dLbl>
              <c:idx val="2"/>
              <c:layout>
                <c:manualLayout>
                  <c:x val="-0.12011277147470795"/>
                  <c:y val="8.5522856883096673E-2"/>
                </c:manualLayout>
              </c:layout>
              <c:spPr>
                <a:noFill/>
                <a:ln>
                  <a:noFill/>
                </a:ln>
                <a:effectLst/>
              </c:spPr>
              <c:txPr>
                <a:bodyPr/>
                <a:lstStyle/>
                <a:p>
                  <a:pPr>
                    <a:defRPr sz="2000">
                      <a:solidFill>
                        <a:schemeClr val="bg1"/>
                      </a:solidFill>
                    </a:defRPr>
                  </a:pPr>
                  <a:endParaRPr lang="en-US"/>
                </a:p>
              </c:txPr>
              <c:dLblPos val="bestFit"/>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4-1BE2-4533-ADDA-AA3BEB7F5A54}"/>
                </c:ext>
              </c:extLst>
            </c:dLbl>
            <c:dLbl>
              <c:idx val="3"/>
              <c:delete val="1"/>
              <c:extLst>
                <c:ext xmlns:c15="http://schemas.microsoft.com/office/drawing/2012/chart" uri="{CE6537A1-D6FC-4f65-9D91-7224C49458BB}"/>
                <c:ext xmlns:c16="http://schemas.microsoft.com/office/drawing/2014/chart" uri="{C3380CC4-5D6E-409C-BE32-E72D297353CC}">
                  <c16:uniqueId val="{00000007-1BE2-4533-ADDA-AA3BEB7F5A54}"/>
                </c:ext>
              </c:extLst>
            </c:dLbl>
            <c:dLbl>
              <c:idx val="4"/>
              <c:spPr>
                <a:noFill/>
                <a:ln>
                  <a:noFill/>
                </a:ln>
                <a:effectLst/>
              </c:spPr>
              <c:txPr>
                <a:bodyPr/>
                <a:lstStyle/>
                <a:p>
                  <a:pPr>
                    <a:defRPr sz="2000" b="1">
                      <a:solidFill>
                        <a:schemeClr val="tx1"/>
                      </a:solidFill>
                    </a:defRPr>
                  </a:pPr>
                  <a:endParaRPr lang="en-US"/>
                </a:p>
              </c:txPr>
              <c:dLblPos val="ctr"/>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6-1BE2-4533-ADDA-AA3BEB7F5A54}"/>
                </c:ext>
              </c:extLst>
            </c:dLbl>
            <c:spPr>
              <a:noFill/>
              <a:ln>
                <a:noFill/>
              </a:ln>
              <a:effectLst/>
            </c:spPr>
            <c:txPr>
              <a:bodyPr/>
              <a:lstStyle/>
              <a:p>
                <a:pPr>
                  <a:defRPr sz="2000"/>
                </a:pPr>
                <a:endParaRPr lang="en-US"/>
              </a:p>
            </c:txPr>
            <c:dLblPos val="ctr"/>
            <c:showLegendKey val="0"/>
            <c:showVal val="1"/>
            <c:showCatName val="1"/>
            <c:showSerName val="0"/>
            <c:showPercent val="0"/>
            <c:showBubbleSize val="0"/>
            <c:separator>
</c:separator>
            <c:showLeaderLines val="0"/>
            <c:extLst>
              <c:ext xmlns:c15="http://schemas.microsoft.com/office/drawing/2012/chart" uri="{CE6537A1-D6FC-4f65-9D91-7224C49458BB}"/>
            </c:extLst>
          </c:dLbls>
          <c:cat>
            <c:strRef>
              <c:f>Sheet1!$B$1:$F$1</c:f>
              <c:strCache>
                <c:ptCount val="5"/>
                <c:pt idx="0">
                  <c:v>A</c:v>
                </c:pt>
                <c:pt idx="1">
                  <c:v> </c:v>
                </c:pt>
                <c:pt idx="2">
                  <c:v>C or lower</c:v>
                </c:pt>
                <c:pt idx="3">
                  <c:v>  </c:v>
                </c:pt>
                <c:pt idx="4">
                  <c:v>B</c:v>
                </c:pt>
              </c:strCache>
            </c:strRef>
          </c:cat>
          <c:val>
            <c:numRef>
              <c:f>Sheet1!$B$2:$F$2</c:f>
              <c:numCache>
                <c:formatCode>General</c:formatCode>
                <c:ptCount val="5"/>
                <c:pt idx="0" formatCode="###0%">
                  <c:v>0.48281629173772617</c:v>
                </c:pt>
                <c:pt idx="2" formatCode="###0%">
                  <c:v>0.12267840814066139</c:v>
                </c:pt>
                <c:pt idx="4" formatCode="###0%">
                  <c:v>0.39450530012159801</c:v>
                </c:pt>
              </c:numCache>
            </c:numRef>
          </c:val>
          <c:extLst>
            <c:ext xmlns:c16="http://schemas.microsoft.com/office/drawing/2014/chart" uri="{C3380CC4-5D6E-409C-BE32-E72D297353CC}">
              <c16:uniqueId val="{00000008-1BE2-4533-ADDA-AA3BEB7F5A54}"/>
            </c:ext>
          </c:extLst>
        </c:ser>
        <c:dLbls>
          <c:showLegendKey val="0"/>
          <c:showVal val="0"/>
          <c:showCatName val="0"/>
          <c:showSerName val="0"/>
          <c:showPercent val="0"/>
          <c:showBubbleSize val="0"/>
          <c:showLeaderLines val="0"/>
        </c:dLbls>
        <c:firstSliceAng val="185"/>
      </c:pieChart>
    </c:plotArea>
    <c:plotVisOnly val="1"/>
    <c:dispBlanksAs val="zero"/>
    <c:showDLblsOverMax val="0"/>
  </c:chart>
  <c:txPr>
    <a:bodyPr/>
    <a:lstStyle/>
    <a:p>
      <a:pPr>
        <a:defRPr sz="1800"/>
      </a:pPr>
      <a:endParaRPr lang="en-US"/>
    </a:p>
  </c:txPr>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13106386701662293"/>
          <c:y val="5.6225612711693601E-2"/>
          <c:w val="0.77734033245844258"/>
          <c:h val="0.83585001642772183"/>
        </c:manualLayout>
      </c:layout>
      <c:pieChart>
        <c:varyColors val="1"/>
        <c:ser>
          <c:idx val="0"/>
          <c:order val="0"/>
          <c:tx>
            <c:strRef>
              <c:f>Sheet1!$A$2</c:f>
              <c:strCache>
                <c:ptCount val="1"/>
                <c:pt idx="0">
                  <c:v>Overall</c:v>
                </c:pt>
              </c:strCache>
            </c:strRef>
          </c:tx>
          <c:spPr>
            <a:solidFill>
              <a:schemeClr val="accent5"/>
            </a:solidFill>
            <a:ln>
              <a:noFill/>
            </a:ln>
            <a:effectLst/>
          </c:spPr>
          <c:dPt>
            <c:idx val="0"/>
            <c:bubble3D val="0"/>
            <c:spPr>
              <a:solidFill>
                <a:schemeClr val="accent1"/>
              </a:solidFill>
              <a:ln w="9525" cap="flat" cmpd="sng" algn="ctr">
                <a:noFill/>
                <a:prstDash val="solid"/>
              </a:ln>
              <a:effectLst/>
            </c:spPr>
            <c:extLst>
              <c:ext xmlns:c16="http://schemas.microsoft.com/office/drawing/2014/chart" uri="{C3380CC4-5D6E-409C-BE32-E72D297353CC}">
                <c16:uniqueId val="{00000001-1BE2-4533-ADDA-AA3BEB7F5A54}"/>
              </c:ext>
            </c:extLst>
          </c:dPt>
          <c:dPt>
            <c:idx val="1"/>
            <c:bubble3D val="0"/>
            <c:spPr>
              <a:solidFill>
                <a:schemeClr val="accent5"/>
              </a:solidFill>
              <a:ln w="9525" cap="flat" cmpd="sng" algn="ctr">
                <a:noFill/>
                <a:prstDash val="solid"/>
              </a:ln>
              <a:effectLst/>
            </c:spPr>
            <c:extLst>
              <c:ext xmlns:c16="http://schemas.microsoft.com/office/drawing/2014/chart" uri="{C3380CC4-5D6E-409C-BE32-E72D297353CC}">
                <c16:uniqueId val="{00000003-1BE2-4533-ADDA-AA3BEB7F5A54}"/>
              </c:ext>
            </c:extLst>
          </c:dPt>
          <c:dPt>
            <c:idx val="2"/>
            <c:bubble3D val="0"/>
            <c:extLst>
              <c:ext xmlns:c16="http://schemas.microsoft.com/office/drawing/2014/chart" uri="{C3380CC4-5D6E-409C-BE32-E72D297353CC}">
                <c16:uniqueId val="{00000004-1BE2-4533-ADDA-AA3BEB7F5A54}"/>
              </c:ext>
            </c:extLst>
          </c:dPt>
          <c:dPt>
            <c:idx val="4"/>
            <c:bubble3D val="0"/>
            <c:explosion val="7"/>
            <c:spPr>
              <a:solidFill>
                <a:schemeClr val="accent2"/>
              </a:solidFill>
              <a:ln>
                <a:solidFill>
                  <a:schemeClr val="accent2"/>
                </a:solidFill>
              </a:ln>
              <a:effectLst>
                <a:glow rad="101600">
                  <a:schemeClr val="accent1">
                    <a:satMod val="175000"/>
                    <a:alpha val="40000"/>
                  </a:schemeClr>
                </a:glow>
              </a:effectLst>
            </c:spPr>
            <c:extLst>
              <c:ext xmlns:c16="http://schemas.microsoft.com/office/drawing/2014/chart" uri="{C3380CC4-5D6E-409C-BE32-E72D297353CC}">
                <c16:uniqueId val="{00000006-1BE2-4533-ADDA-AA3BEB7F5A54}"/>
              </c:ext>
            </c:extLst>
          </c:dPt>
          <c:dLbls>
            <c:dLbl>
              <c:idx val="0"/>
              <c:spPr/>
              <c:txPr>
                <a:bodyPr/>
                <a:lstStyle/>
                <a:p>
                  <a:pPr>
                    <a:defRPr sz="2000">
                      <a:solidFill>
                        <a:schemeClr val="bg1"/>
                      </a:solidFill>
                    </a:defRPr>
                  </a:pPr>
                  <a:endParaRPr lang="en-US"/>
                </a:p>
              </c:txPr>
              <c:dLblPos val="ctr"/>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1-1BE2-4533-ADDA-AA3BEB7F5A54}"/>
                </c:ext>
              </c:extLst>
            </c:dLbl>
            <c:dLbl>
              <c:idx val="1"/>
              <c:delete val="1"/>
              <c:extLst>
                <c:ext xmlns:c15="http://schemas.microsoft.com/office/drawing/2012/chart" uri="{CE6537A1-D6FC-4f65-9D91-7224C49458BB}"/>
                <c:ext xmlns:c16="http://schemas.microsoft.com/office/drawing/2014/chart" uri="{C3380CC4-5D6E-409C-BE32-E72D297353CC}">
                  <c16:uniqueId val="{00000003-1BE2-4533-ADDA-AA3BEB7F5A54}"/>
                </c:ext>
              </c:extLst>
            </c:dLbl>
            <c:dLbl>
              <c:idx val="2"/>
              <c:layout>
                <c:manualLayout>
                  <c:x val="-0.1174407607866652"/>
                  <c:y val="8.5522856883096673E-2"/>
                </c:manualLayout>
              </c:layout>
              <c:spPr>
                <a:noFill/>
                <a:ln>
                  <a:noFill/>
                </a:ln>
                <a:effectLst/>
              </c:spPr>
              <c:txPr>
                <a:bodyPr/>
                <a:lstStyle/>
                <a:p>
                  <a:pPr>
                    <a:defRPr sz="2000">
                      <a:solidFill>
                        <a:schemeClr val="bg1"/>
                      </a:solidFill>
                    </a:defRPr>
                  </a:pPr>
                  <a:endParaRPr lang="en-US"/>
                </a:p>
              </c:txPr>
              <c:dLblPos val="bestFit"/>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4-1BE2-4533-ADDA-AA3BEB7F5A54}"/>
                </c:ext>
              </c:extLst>
            </c:dLbl>
            <c:dLbl>
              <c:idx val="3"/>
              <c:delete val="1"/>
              <c:extLst>
                <c:ext xmlns:c15="http://schemas.microsoft.com/office/drawing/2012/chart" uri="{CE6537A1-D6FC-4f65-9D91-7224C49458BB}"/>
                <c:ext xmlns:c16="http://schemas.microsoft.com/office/drawing/2014/chart" uri="{C3380CC4-5D6E-409C-BE32-E72D297353CC}">
                  <c16:uniqueId val="{00000007-1BE2-4533-ADDA-AA3BEB7F5A54}"/>
                </c:ext>
              </c:extLst>
            </c:dLbl>
            <c:dLbl>
              <c:idx val="4"/>
              <c:spPr>
                <a:noFill/>
                <a:ln>
                  <a:noFill/>
                </a:ln>
                <a:effectLst/>
              </c:spPr>
              <c:txPr>
                <a:bodyPr/>
                <a:lstStyle/>
                <a:p>
                  <a:pPr>
                    <a:defRPr sz="2000" b="1">
                      <a:solidFill>
                        <a:schemeClr val="tx1"/>
                      </a:solidFill>
                    </a:defRPr>
                  </a:pPr>
                  <a:endParaRPr lang="en-US"/>
                </a:p>
              </c:txPr>
              <c:dLblPos val="ctr"/>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6-1BE2-4533-ADDA-AA3BEB7F5A54}"/>
                </c:ext>
              </c:extLst>
            </c:dLbl>
            <c:spPr>
              <a:noFill/>
              <a:ln>
                <a:noFill/>
              </a:ln>
              <a:effectLst/>
            </c:spPr>
            <c:txPr>
              <a:bodyPr/>
              <a:lstStyle/>
              <a:p>
                <a:pPr>
                  <a:defRPr sz="2000"/>
                </a:pPr>
                <a:endParaRPr lang="en-US"/>
              </a:p>
            </c:txPr>
            <c:dLblPos val="ctr"/>
            <c:showLegendKey val="0"/>
            <c:showVal val="1"/>
            <c:showCatName val="1"/>
            <c:showSerName val="0"/>
            <c:showPercent val="0"/>
            <c:showBubbleSize val="0"/>
            <c:separator>
</c:separator>
            <c:showLeaderLines val="0"/>
            <c:extLst>
              <c:ext xmlns:c15="http://schemas.microsoft.com/office/drawing/2012/chart" uri="{CE6537A1-D6FC-4f65-9D91-7224C49458BB}"/>
            </c:extLst>
          </c:dLbls>
          <c:cat>
            <c:strRef>
              <c:f>Sheet1!$B$1:$F$1</c:f>
              <c:strCache>
                <c:ptCount val="5"/>
                <c:pt idx="0">
                  <c:v>A</c:v>
                </c:pt>
                <c:pt idx="1">
                  <c:v> </c:v>
                </c:pt>
                <c:pt idx="2">
                  <c:v>C or lower</c:v>
                </c:pt>
                <c:pt idx="3">
                  <c:v>  </c:v>
                </c:pt>
                <c:pt idx="4">
                  <c:v>B</c:v>
                </c:pt>
              </c:strCache>
            </c:strRef>
          </c:cat>
          <c:val>
            <c:numRef>
              <c:f>Sheet1!$B$2:$F$2</c:f>
              <c:numCache>
                <c:formatCode>General</c:formatCode>
                <c:ptCount val="5"/>
                <c:pt idx="0" formatCode="###0%">
                  <c:v>0.48281629173772617</c:v>
                </c:pt>
                <c:pt idx="2" formatCode="###0%">
                  <c:v>0.12267840814066139</c:v>
                </c:pt>
                <c:pt idx="4" formatCode="###0%">
                  <c:v>0.39450530012159801</c:v>
                </c:pt>
              </c:numCache>
            </c:numRef>
          </c:val>
          <c:extLst>
            <c:ext xmlns:c16="http://schemas.microsoft.com/office/drawing/2014/chart" uri="{C3380CC4-5D6E-409C-BE32-E72D297353CC}">
              <c16:uniqueId val="{00000008-1BE2-4533-ADDA-AA3BEB7F5A54}"/>
            </c:ext>
          </c:extLst>
        </c:ser>
        <c:dLbls>
          <c:showLegendKey val="0"/>
          <c:showVal val="0"/>
          <c:showCatName val="0"/>
          <c:showSerName val="0"/>
          <c:showPercent val="0"/>
          <c:showBubbleSize val="0"/>
          <c:showLeaderLines val="0"/>
        </c:dLbls>
        <c:firstSliceAng val="185"/>
      </c:pieChart>
    </c:plotArea>
    <c:plotVisOnly val="1"/>
    <c:dispBlanksAs val="zero"/>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20970171004552576"/>
          <c:y val="0.15135491676025634"/>
          <c:w val="0.79029828995447426"/>
          <c:h val="0.8014511214243244"/>
        </c:manualLayout>
      </c:layout>
      <c:barChart>
        <c:barDir val="bar"/>
        <c:grouping val="stacked"/>
        <c:varyColors val="0"/>
        <c:ser>
          <c:idx val="0"/>
          <c:order val="0"/>
          <c:tx>
            <c:strRef>
              <c:f>Sheet1!$C$1</c:f>
              <c:strCache>
                <c:ptCount val="1"/>
                <c:pt idx="0">
                  <c:v>A</c:v>
                </c:pt>
              </c:strCache>
            </c:strRef>
          </c:tx>
          <c:spPr>
            <a:solidFill>
              <a:schemeClr val="accent1"/>
            </a:solidFill>
          </c:spPr>
          <c:invertIfNegative val="0"/>
          <c:dLbls>
            <c:spPr>
              <a:noFill/>
              <a:ln>
                <a:noFill/>
              </a:ln>
              <a:effectLst/>
            </c:spPr>
            <c:txPr>
              <a:bodyPr/>
              <a:lstStyle/>
              <a:p>
                <a:pPr>
                  <a:defRPr sz="1600">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Sheet1!$A$2:$B$10</c:f>
              <c:strCache>
                <c:ptCount val="9"/>
                <c:pt idx="0">
                  <c:v>Link</c:v>
                </c:pt>
                <c:pt idx="2">
                  <c:v>Tacoma Link</c:v>
                </c:pt>
                <c:pt idx="4">
                  <c:v>Sounder Seattle-Everett</c:v>
                </c:pt>
                <c:pt idx="6">
                  <c:v>Express bus</c:v>
                </c:pt>
                <c:pt idx="8">
                  <c:v>Sounder Seattle-Lakewood</c:v>
                </c:pt>
              </c:strCache>
            </c:strRef>
          </c:cat>
          <c:val>
            <c:numRef>
              <c:f>Sheet1!$C$2:$C$10</c:f>
              <c:numCache>
                <c:formatCode>General</c:formatCode>
                <c:ptCount val="9"/>
                <c:pt idx="0" formatCode="###0%">
                  <c:v>0.58675114130013395</c:v>
                </c:pt>
                <c:pt idx="2" formatCode="###0%">
                  <c:v>0.47063531321684032</c:v>
                </c:pt>
                <c:pt idx="4" formatCode="###0%">
                  <c:v>0.4537381404174573</c:v>
                </c:pt>
                <c:pt idx="6" formatCode="###0%">
                  <c:v>0.383755759476543</c:v>
                </c:pt>
                <c:pt idx="8" formatCode="###0%">
                  <c:v>0.36368021501831427</c:v>
                </c:pt>
              </c:numCache>
            </c:numRef>
          </c:val>
          <c:extLst>
            <c:ext xmlns:c16="http://schemas.microsoft.com/office/drawing/2014/chart" uri="{C3380CC4-5D6E-409C-BE32-E72D297353CC}">
              <c16:uniqueId val="{00000000-F6F1-456D-80E6-0225C64FFA7C}"/>
            </c:ext>
          </c:extLst>
        </c:ser>
        <c:ser>
          <c:idx val="1"/>
          <c:order val="1"/>
          <c:tx>
            <c:strRef>
              <c:f>Sheet1!$D$1</c:f>
              <c:strCache>
                <c:ptCount val="1"/>
                <c:pt idx="0">
                  <c:v> </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Sheet1!$A$2:$B$10</c:f>
              <c:strCache>
                <c:ptCount val="9"/>
                <c:pt idx="0">
                  <c:v>Link</c:v>
                </c:pt>
                <c:pt idx="2">
                  <c:v>Tacoma Link</c:v>
                </c:pt>
                <c:pt idx="4">
                  <c:v>Sounder Seattle-Everett</c:v>
                </c:pt>
                <c:pt idx="6">
                  <c:v>Express bus</c:v>
                </c:pt>
                <c:pt idx="8">
                  <c:v>Sounder Seattle-Lakewood</c:v>
                </c:pt>
              </c:strCache>
            </c:strRef>
          </c:cat>
          <c:val>
            <c:numRef>
              <c:f>Sheet1!$D$2:$D$10</c:f>
              <c:numCache>
                <c:formatCode>General</c:formatCode>
                <c:ptCount val="9"/>
              </c:numCache>
            </c:numRef>
          </c:val>
          <c:extLst>
            <c:ext xmlns:c16="http://schemas.microsoft.com/office/drawing/2014/chart" uri="{C3380CC4-5D6E-409C-BE32-E72D297353CC}">
              <c16:uniqueId val="{00000001-F6F1-456D-80E6-0225C64FFA7C}"/>
            </c:ext>
          </c:extLst>
        </c:ser>
        <c:ser>
          <c:idx val="2"/>
          <c:order val="2"/>
          <c:tx>
            <c:strRef>
              <c:f>Sheet1!$E$1</c:f>
              <c:strCache>
                <c:ptCount val="1"/>
                <c:pt idx="0">
                  <c:v>B</c:v>
                </c:pt>
              </c:strCache>
            </c:strRef>
          </c:tx>
          <c:spPr>
            <a:solidFill>
              <a:schemeClr val="accent2"/>
            </a:solidFill>
            <a:ln w="17145" cap="flat" cmpd="sng" algn="ctr">
              <a:noFill/>
              <a:prstDash val="solid"/>
            </a:ln>
            <a:effectLst/>
          </c:spPr>
          <c:invertIfNegative val="0"/>
          <c:dLbls>
            <c:spPr>
              <a:noFill/>
              <a:ln>
                <a:noFill/>
              </a:ln>
              <a:effectLst/>
            </c:spPr>
            <c:txPr>
              <a:bodyPr/>
              <a:lstStyle/>
              <a:p>
                <a:pPr>
                  <a:defRPr sz="160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Sheet1!$A$2:$B$10</c:f>
              <c:strCache>
                <c:ptCount val="9"/>
                <c:pt idx="0">
                  <c:v>Link</c:v>
                </c:pt>
                <c:pt idx="2">
                  <c:v>Tacoma Link</c:v>
                </c:pt>
                <c:pt idx="4">
                  <c:v>Sounder Seattle-Everett</c:v>
                </c:pt>
                <c:pt idx="6">
                  <c:v>Express bus</c:v>
                </c:pt>
                <c:pt idx="8">
                  <c:v>Sounder Seattle-Lakewood</c:v>
                </c:pt>
              </c:strCache>
            </c:strRef>
          </c:cat>
          <c:val>
            <c:numRef>
              <c:f>Sheet1!$E$2:$E$10</c:f>
              <c:numCache>
                <c:formatCode>General</c:formatCode>
                <c:ptCount val="9"/>
                <c:pt idx="0" formatCode="###0%">
                  <c:v>0.32289383559179802</c:v>
                </c:pt>
                <c:pt idx="2" formatCode="###0%">
                  <c:v>0.44917914665917008</c:v>
                </c:pt>
                <c:pt idx="4" formatCode="###0%">
                  <c:v>0.40747628083491472</c:v>
                </c:pt>
                <c:pt idx="6" formatCode="###0%">
                  <c:v>0.45430577130741062</c:v>
                </c:pt>
                <c:pt idx="8" formatCode="###0%">
                  <c:v>0.50540520562164004</c:v>
                </c:pt>
              </c:numCache>
            </c:numRef>
          </c:val>
          <c:extLst>
            <c:ext xmlns:c16="http://schemas.microsoft.com/office/drawing/2014/chart" uri="{C3380CC4-5D6E-409C-BE32-E72D297353CC}">
              <c16:uniqueId val="{00000002-F6F1-456D-80E6-0225C64FFA7C}"/>
            </c:ext>
          </c:extLst>
        </c:ser>
        <c:ser>
          <c:idx val="3"/>
          <c:order val="3"/>
          <c:tx>
            <c:strRef>
              <c:f>Sheet1!$F$1</c:f>
              <c:strCache>
                <c:ptCount val="1"/>
                <c:pt idx="0">
                  <c:v>  </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Sheet1!$A$2:$B$10</c:f>
              <c:strCache>
                <c:ptCount val="9"/>
                <c:pt idx="0">
                  <c:v>Link</c:v>
                </c:pt>
                <c:pt idx="2">
                  <c:v>Tacoma Link</c:v>
                </c:pt>
                <c:pt idx="4">
                  <c:v>Sounder Seattle-Everett</c:v>
                </c:pt>
                <c:pt idx="6">
                  <c:v>Express bus</c:v>
                </c:pt>
                <c:pt idx="8">
                  <c:v>Sounder Seattle-Lakewood</c:v>
                </c:pt>
              </c:strCache>
            </c:strRef>
          </c:cat>
          <c:val>
            <c:numRef>
              <c:f>Sheet1!$F$2:$F$10</c:f>
              <c:numCache>
                <c:formatCode>General</c:formatCode>
                <c:ptCount val="9"/>
              </c:numCache>
            </c:numRef>
          </c:val>
          <c:extLst>
            <c:ext xmlns:c16="http://schemas.microsoft.com/office/drawing/2014/chart" uri="{C3380CC4-5D6E-409C-BE32-E72D297353CC}">
              <c16:uniqueId val="{00000003-F6F1-456D-80E6-0225C64FFA7C}"/>
            </c:ext>
          </c:extLst>
        </c:ser>
        <c:ser>
          <c:idx val="4"/>
          <c:order val="4"/>
          <c:tx>
            <c:strRef>
              <c:f>Sheet1!$G$1</c:f>
              <c:strCache>
                <c:ptCount val="1"/>
                <c:pt idx="0">
                  <c:v>C or lower/Don't know</c:v>
                </c:pt>
              </c:strCache>
            </c:strRef>
          </c:tx>
          <c:spPr>
            <a:solidFill>
              <a:schemeClr val="accent5"/>
            </a:solidFill>
          </c:spPr>
          <c:invertIfNegative val="0"/>
          <c:dLbls>
            <c:spPr>
              <a:noFill/>
              <a:ln>
                <a:noFill/>
              </a:ln>
              <a:effectLst/>
            </c:spPr>
            <c:txPr>
              <a:bodyPr/>
              <a:lstStyle/>
              <a:p>
                <a:pPr>
                  <a:defRPr sz="1600">
                    <a:solidFill>
                      <a:schemeClr val="bg1"/>
                    </a:solidFill>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Sheet1!$A$2:$B$10</c:f>
              <c:strCache>
                <c:ptCount val="9"/>
                <c:pt idx="0">
                  <c:v>Link</c:v>
                </c:pt>
                <c:pt idx="2">
                  <c:v>Tacoma Link</c:v>
                </c:pt>
                <c:pt idx="4">
                  <c:v>Sounder Seattle-Everett</c:v>
                </c:pt>
                <c:pt idx="6">
                  <c:v>Express bus</c:v>
                </c:pt>
                <c:pt idx="8">
                  <c:v>Sounder Seattle-Lakewood</c:v>
                </c:pt>
              </c:strCache>
            </c:strRef>
          </c:cat>
          <c:val>
            <c:numRef>
              <c:f>Sheet1!$G$2:$G$10</c:f>
              <c:numCache>
                <c:formatCode>General</c:formatCode>
                <c:ptCount val="9"/>
                <c:pt idx="0" formatCode="###0%">
                  <c:v>9.0355023108070948E-2</c:v>
                </c:pt>
                <c:pt idx="2" formatCode="###0%">
                  <c:v>8.0185540123989985E-2</c:v>
                </c:pt>
                <c:pt idx="4" formatCode="###0%">
                  <c:v>0.13878557874762801</c:v>
                </c:pt>
                <c:pt idx="6" formatCode="###0%">
                  <c:v>0.16193846921604624</c:v>
                </c:pt>
                <c:pt idx="8" formatCode="###0%">
                  <c:v>0.13091457936004836</c:v>
                </c:pt>
              </c:numCache>
            </c:numRef>
          </c:val>
          <c:extLst>
            <c:ext xmlns:c16="http://schemas.microsoft.com/office/drawing/2014/chart" uri="{C3380CC4-5D6E-409C-BE32-E72D297353CC}">
              <c16:uniqueId val="{00000004-F6F1-456D-80E6-0225C64FFA7C}"/>
            </c:ext>
          </c:extLst>
        </c:ser>
        <c:ser>
          <c:idx val="5"/>
          <c:order val="5"/>
          <c:tx>
            <c:strRef>
              <c:f>Sheet1!$H$1</c:f>
              <c:strCache>
                <c:ptCount val="1"/>
                <c:pt idx="0">
                  <c:v>Mean</c:v>
                </c:pt>
              </c:strCache>
            </c:strRef>
          </c:tx>
          <c:spPr>
            <a:noFill/>
            <a:ln>
              <a:noFill/>
            </a:ln>
          </c:spPr>
          <c:invertIfNegative val="0"/>
          <c:dLbls>
            <c:spPr>
              <a:noFill/>
              <a:ln>
                <a:noFill/>
              </a:ln>
              <a:effectLst/>
            </c:spPr>
            <c:txPr>
              <a:bodyPr/>
              <a:lstStyle/>
              <a:p>
                <a:pPr>
                  <a:defRPr sz="1600" b="1"/>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Sheet1!$A$2:$B$10</c:f>
              <c:strCache>
                <c:ptCount val="9"/>
                <c:pt idx="0">
                  <c:v>Link</c:v>
                </c:pt>
                <c:pt idx="2">
                  <c:v>Tacoma Link</c:v>
                </c:pt>
                <c:pt idx="4">
                  <c:v>Sounder Seattle-Everett</c:v>
                </c:pt>
                <c:pt idx="6">
                  <c:v>Express bus</c:v>
                </c:pt>
                <c:pt idx="8">
                  <c:v>Sounder Seattle-Lakewood</c:v>
                </c:pt>
              </c:strCache>
            </c:strRef>
          </c:cat>
          <c:val>
            <c:numRef>
              <c:f>Sheet1!$H$2:$H$10</c:f>
              <c:numCache>
                <c:formatCode>General</c:formatCode>
                <c:ptCount val="9"/>
                <c:pt idx="0" formatCode="###0.00">
                  <c:v>3.5455850088490739</c:v>
                </c:pt>
                <c:pt idx="2" formatCode="###0.00">
                  <c:v>3.3840248317902142</c:v>
                </c:pt>
                <c:pt idx="4" formatCode="###0.00">
                  <c:v>3.2925616698292219</c:v>
                </c:pt>
                <c:pt idx="6" formatCode="###0.00">
                  <c:v>3.221815915201129</c:v>
                </c:pt>
                <c:pt idx="8" formatCode="###0.00">
                  <c:v>3.2128580682916654</c:v>
                </c:pt>
              </c:numCache>
            </c:numRef>
          </c:val>
          <c:extLst>
            <c:ext xmlns:c16="http://schemas.microsoft.com/office/drawing/2014/chart" uri="{C3380CC4-5D6E-409C-BE32-E72D297353CC}">
              <c16:uniqueId val="{00000005-F6F1-456D-80E6-0225C64FFA7C}"/>
            </c:ext>
          </c:extLst>
        </c:ser>
        <c:dLbls>
          <c:showLegendKey val="0"/>
          <c:showVal val="0"/>
          <c:showCatName val="0"/>
          <c:showSerName val="0"/>
          <c:showPercent val="0"/>
          <c:showBubbleSize val="0"/>
        </c:dLbls>
        <c:gapWidth val="0"/>
        <c:overlap val="100"/>
        <c:axId val="223399552"/>
        <c:axId val="223399944"/>
      </c:barChart>
      <c:catAx>
        <c:axId val="223399552"/>
        <c:scaling>
          <c:orientation val="maxMin"/>
        </c:scaling>
        <c:delete val="0"/>
        <c:axPos val="l"/>
        <c:numFmt formatCode="General" sourceLinked="1"/>
        <c:majorTickMark val="none"/>
        <c:minorTickMark val="none"/>
        <c:tickLblPos val="nextTo"/>
        <c:txPr>
          <a:bodyPr/>
          <a:lstStyle/>
          <a:p>
            <a:pPr>
              <a:defRPr sz="1600" b="1"/>
            </a:pPr>
            <a:endParaRPr lang="en-US"/>
          </a:p>
        </c:txPr>
        <c:crossAx val="223399944"/>
        <c:crosses val="autoZero"/>
        <c:auto val="1"/>
        <c:lblAlgn val="ctr"/>
        <c:lblOffset val="100"/>
        <c:noMultiLvlLbl val="0"/>
      </c:catAx>
      <c:valAx>
        <c:axId val="223399944"/>
        <c:scaling>
          <c:orientation val="minMax"/>
          <c:max val="1.1000000000000001"/>
          <c:min val="0"/>
        </c:scaling>
        <c:delete val="1"/>
        <c:axPos val="t"/>
        <c:numFmt formatCode="###0%" sourceLinked="1"/>
        <c:majorTickMark val="out"/>
        <c:minorTickMark val="none"/>
        <c:tickLblPos val="nextTo"/>
        <c:crossAx val="223399552"/>
        <c:crosses val="autoZero"/>
        <c:crossBetween val="between"/>
      </c:valAx>
      <c:spPr>
        <a:noFill/>
        <a:ln w="25400">
          <a:noFill/>
        </a:ln>
      </c:spPr>
    </c:plotArea>
    <c:legend>
      <c:legendPos val="t"/>
      <c:legendEntry>
        <c:idx val="1"/>
        <c:delete val="1"/>
      </c:legendEntry>
      <c:legendEntry>
        <c:idx val="3"/>
        <c:delete val="1"/>
      </c:legendEntry>
      <c:legendEntry>
        <c:idx val="5"/>
        <c:delete val="1"/>
      </c:legendEntry>
      <c:layout>
        <c:manualLayout>
          <c:xMode val="edge"/>
          <c:yMode val="edge"/>
          <c:x val="0.23634704801426754"/>
          <c:y val="4.9815848582942461E-2"/>
          <c:w val="0.76253540286998589"/>
          <c:h val="7.47547729789899E-2"/>
        </c:manualLayout>
      </c:layout>
      <c:overlay val="0"/>
      <c:txPr>
        <a:bodyPr/>
        <a:lstStyle/>
        <a:p>
          <a:pPr>
            <a:defRPr sz="1600" spc="0" baseline="0"/>
          </a:pPr>
          <a:endParaRPr lang="en-US"/>
        </a:p>
      </c:txPr>
    </c:legend>
    <c:plotVisOnly val="1"/>
    <c:dispBlanksAs val="gap"/>
    <c:showDLblsOverMax val="0"/>
  </c:chart>
  <c:txPr>
    <a:bodyPr anchor="b"/>
    <a:lstStyle/>
    <a:p>
      <a:pPr>
        <a:defRPr sz="1800"/>
      </a:pPr>
      <a:endParaRPr lang="en-US"/>
    </a:p>
  </c:txPr>
  <c:externalData r:id="rId1">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13106386701662293"/>
          <c:y val="5.6225612711693601E-2"/>
          <c:w val="0.77734033245844258"/>
          <c:h val="0.83585001642772183"/>
        </c:manualLayout>
      </c:layout>
      <c:pieChart>
        <c:varyColors val="1"/>
        <c:ser>
          <c:idx val="0"/>
          <c:order val="0"/>
          <c:tx>
            <c:strRef>
              <c:f>Sheet1!$A$2</c:f>
              <c:strCache>
                <c:ptCount val="1"/>
                <c:pt idx="0">
                  <c:v>Overall</c:v>
                </c:pt>
              </c:strCache>
            </c:strRef>
          </c:tx>
          <c:spPr>
            <a:solidFill>
              <a:schemeClr val="accent5"/>
            </a:solidFill>
            <a:ln>
              <a:noFill/>
            </a:ln>
            <a:effectLst/>
          </c:spPr>
          <c:dPt>
            <c:idx val="0"/>
            <c:bubble3D val="0"/>
            <c:spPr>
              <a:solidFill>
                <a:schemeClr val="accent1"/>
              </a:solidFill>
              <a:ln w="9525" cap="flat" cmpd="sng" algn="ctr">
                <a:noFill/>
                <a:prstDash val="solid"/>
              </a:ln>
              <a:effectLst/>
            </c:spPr>
            <c:extLst>
              <c:ext xmlns:c16="http://schemas.microsoft.com/office/drawing/2014/chart" uri="{C3380CC4-5D6E-409C-BE32-E72D297353CC}">
                <c16:uniqueId val="{00000001-1BE2-4533-ADDA-AA3BEB7F5A54}"/>
              </c:ext>
            </c:extLst>
          </c:dPt>
          <c:dPt>
            <c:idx val="1"/>
            <c:bubble3D val="0"/>
            <c:spPr>
              <a:solidFill>
                <a:schemeClr val="accent5"/>
              </a:solidFill>
              <a:ln w="9525" cap="flat" cmpd="sng" algn="ctr">
                <a:noFill/>
                <a:prstDash val="solid"/>
              </a:ln>
              <a:effectLst/>
            </c:spPr>
            <c:extLst>
              <c:ext xmlns:c16="http://schemas.microsoft.com/office/drawing/2014/chart" uri="{C3380CC4-5D6E-409C-BE32-E72D297353CC}">
                <c16:uniqueId val="{00000003-1BE2-4533-ADDA-AA3BEB7F5A54}"/>
              </c:ext>
            </c:extLst>
          </c:dPt>
          <c:dPt>
            <c:idx val="2"/>
            <c:bubble3D val="0"/>
            <c:explosion val="5"/>
            <c:spPr>
              <a:solidFill>
                <a:schemeClr val="accent5"/>
              </a:solidFill>
              <a:ln>
                <a:noFill/>
              </a:ln>
              <a:effectLst>
                <a:glow rad="101600">
                  <a:schemeClr val="accent4">
                    <a:satMod val="175000"/>
                    <a:alpha val="40000"/>
                  </a:schemeClr>
                </a:glow>
                <a:outerShdw blurRad="50800" dist="38100" dir="5400000" algn="t" rotWithShape="0">
                  <a:prstClr val="black">
                    <a:alpha val="40000"/>
                  </a:prstClr>
                </a:outerShdw>
              </a:effectLst>
            </c:spPr>
            <c:extLst>
              <c:ext xmlns:c16="http://schemas.microsoft.com/office/drawing/2014/chart" uri="{C3380CC4-5D6E-409C-BE32-E72D297353CC}">
                <c16:uniqueId val="{00000004-1BE2-4533-ADDA-AA3BEB7F5A54}"/>
              </c:ext>
            </c:extLst>
          </c:dPt>
          <c:dPt>
            <c:idx val="4"/>
            <c:bubble3D val="0"/>
            <c:spPr>
              <a:solidFill>
                <a:schemeClr val="accent2"/>
              </a:solidFill>
              <a:ln>
                <a:solidFill>
                  <a:schemeClr val="accent2"/>
                </a:solidFill>
              </a:ln>
              <a:effectLst/>
            </c:spPr>
            <c:extLst>
              <c:ext xmlns:c16="http://schemas.microsoft.com/office/drawing/2014/chart" uri="{C3380CC4-5D6E-409C-BE32-E72D297353CC}">
                <c16:uniqueId val="{00000006-1BE2-4533-ADDA-AA3BEB7F5A54}"/>
              </c:ext>
            </c:extLst>
          </c:dPt>
          <c:dLbls>
            <c:dLbl>
              <c:idx val="0"/>
              <c:spPr/>
              <c:txPr>
                <a:bodyPr/>
                <a:lstStyle/>
                <a:p>
                  <a:pPr>
                    <a:defRPr sz="2000">
                      <a:solidFill>
                        <a:schemeClr val="bg1"/>
                      </a:solidFill>
                    </a:defRPr>
                  </a:pPr>
                  <a:endParaRPr lang="en-US"/>
                </a:p>
              </c:txPr>
              <c:dLblPos val="ctr"/>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1-1BE2-4533-ADDA-AA3BEB7F5A54}"/>
                </c:ext>
              </c:extLst>
            </c:dLbl>
            <c:dLbl>
              <c:idx val="1"/>
              <c:delete val="1"/>
              <c:extLst>
                <c:ext xmlns:c15="http://schemas.microsoft.com/office/drawing/2012/chart" uri="{CE6537A1-D6FC-4f65-9D91-7224C49458BB}"/>
                <c:ext xmlns:c16="http://schemas.microsoft.com/office/drawing/2014/chart" uri="{C3380CC4-5D6E-409C-BE32-E72D297353CC}">
                  <c16:uniqueId val="{00000003-1BE2-4533-ADDA-AA3BEB7F5A54}"/>
                </c:ext>
              </c:extLst>
            </c:dLbl>
            <c:dLbl>
              <c:idx val="2"/>
              <c:layout>
                <c:manualLayout>
                  <c:x val="-0.110976676134564"/>
                  <c:y val="7.3047457590215734E-2"/>
                </c:manualLayout>
              </c:layout>
              <c:spPr>
                <a:noFill/>
                <a:ln>
                  <a:noFill/>
                </a:ln>
                <a:effectLst/>
              </c:spPr>
              <c:txPr>
                <a:bodyPr/>
                <a:lstStyle/>
                <a:p>
                  <a:pPr>
                    <a:defRPr sz="2000">
                      <a:solidFill>
                        <a:schemeClr val="bg1"/>
                      </a:solidFill>
                    </a:defRPr>
                  </a:pPr>
                  <a:endParaRPr lang="en-US"/>
                </a:p>
              </c:txPr>
              <c:dLblPos val="bestFit"/>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4-1BE2-4533-ADDA-AA3BEB7F5A54}"/>
                </c:ext>
              </c:extLst>
            </c:dLbl>
            <c:dLbl>
              <c:idx val="3"/>
              <c:delete val="1"/>
              <c:extLst>
                <c:ext xmlns:c15="http://schemas.microsoft.com/office/drawing/2012/chart" uri="{CE6537A1-D6FC-4f65-9D91-7224C49458BB}"/>
                <c:ext xmlns:c16="http://schemas.microsoft.com/office/drawing/2014/chart" uri="{C3380CC4-5D6E-409C-BE32-E72D297353CC}">
                  <c16:uniqueId val="{00000007-1BE2-4533-ADDA-AA3BEB7F5A54}"/>
                </c:ext>
              </c:extLst>
            </c:dLbl>
            <c:dLbl>
              <c:idx val="4"/>
              <c:spPr>
                <a:noFill/>
                <a:ln>
                  <a:noFill/>
                </a:ln>
                <a:effectLst/>
              </c:spPr>
              <c:txPr>
                <a:bodyPr/>
                <a:lstStyle/>
                <a:p>
                  <a:pPr>
                    <a:defRPr sz="2000" b="1">
                      <a:solidFill>
                        <a:schemeClr val="tx1"/>
                      </a:solidFill>
                    </a:defRPr>
                  </a:pPr>
                  <a:endParaRPr lang="en-US"/>
                </a:p>
              </c:txPr>
              <c:dLblPos val="ctr"/>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6-1BE2-4533-ADDA-AA3BEB7F5A54}"/>
                </c:ext>
              </c:extLst>
            </c:dLbl>
            <c:spPr>
              <a:noFill/>
              <a:ln>
                <a:noFill/>
              </a:ln>
              <a:effectLst/>
            </c:spPr>
            <c:txPr>
              <a:bodyPr/>
              <a:lstStyle/>
              <a:p>
                <a:pPr>
                  <a:defRPr sz="2000"/>
                </a:pPr>
                <a:endParaRPr lang="en-US"/>
              </a:p>
            </c:txPr>
            <c:dLblPos val="ctr"/>
            <c:showLegendKey val="0"/>
            <c:showVal val="1"/>
            <c:showCatName val="1"/>
            <c:showSerName val="0"/>
            <c:showPercent val="0"/>
            <c:showBubbleSize val="0"/>
            <c:separator>
</c:separator>
            <c:showLeaderLines val="0"/>
            <c:extLst>
              <c:ext xmlns:c15="http://schemas.microsoft.com/office/drawing/2012/chart" uri="{CE6537A1-D6FC-4f65-9D91-7224C49458BB}"/>
            </c:extLst>
          </c:dLbls>
          <c:cat>
            <c:strRef>
              <c:f>Sheet1!$B$1:$F$1</c:f>
              <c:strCache>
                <c:ptCount val="5"/>
                <c:pt idx="0">
                  <c:v>A</c:v>
                </c:pt>
                <c:pt idx="1">
                  <c:v> </c:v>
                </c:pt>
                <c:pt idx="2">
                  <c:v>C or lower</c:v>
                </c:pt>
                <c:pt idx="3">
                  <c:v>  </c:v>
                </c:pt>
                <c:pt idx="4">
                  <c:v>B</c:v>
                </c:pt>
              </c:strCache>
            </c:strRef>
          </c:cat>
          <c:val>
            <c:numRef>
              <c:f>Sheet1!$B$2:$F$2</c:f>
              <c:numCache>
                <c:formatCode>General</c:formatCode>
                <c:ptCount val="5"/>
                <c:pt idx="0" formatCode="###0%">
                  <c:v>0.48281629173772617</c:v>
                </c:pt>
                <c:pt idx="2" formatCode="###0%">
                  <c:v>0.12267840814066139</c:v>
                </c:pt>
                <c:pt idx="4" formatCode="###0%">
                  <c:v>0.39450530012159801</c:v>
                </c:pt>
              </c:numCache>
            </c:numRef>
          </c:val>
          <c:extLst>
            <c:ext xmlns:c16="http://schemas.microsoft.com/office/drawing/2014/chart" uri="{C3380CC4-5D6E-409C-BE32-E72D297353CC}">
              <c16:uniqueId val="{00000008-1BE2-4533-ADDA-AA3BEB7F5A54}"/>
            </c:ext>
          </c:extLst>
        </c:ser>
        <c:dLbls>
          <c:showLegendKey val="0"/>
          <c:showVal val="0"/>
          <c:showCatName val="0"/>
          <c:showSerName val="0"/>
          <c:showPercent val="0"/>
          <c:showBubbleSize val="0"/>
          <c:showLeaderLines val="0"/>
        </c:dLbls>
        <c:firstSliceAng val="185"/>
      </c:pieChart>
    </c:plotArea>
    <c:plotVisOnly val="1"/>
    <c:dispBlanksAs val="zero"/>
    <c:showDLblsOverMax val="0"/>
  </c:chart>
  <c:txPr>
    <a:bodyPr/>
    <a:lstStyle/>
    <a:p>
      <a:pPr>
        <a:defRPr sz="1800"/>
      </a:pPr>
      <a:endParaRPr lang="en-US"/>
    </a:p>
  </c:txPr>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61154911093859743"/>
          <c:y val="9.4598394817270726E-2"/>
          <c:w val="0.38845088906140252"/>
          <c:h val="0.90540160518272927"/>
        </c:manualLayout>
      </c:layout>
      <c:barChart>
        <c:barDir val="bar"/>
        <c:grouping val="stacked"/>
        <c:varyColors val="0"/>
        <c:ser>
          <c:idx val="0"/>
          <c:order val="0"/>
          <c:tx>
            <c:strRef>
              <c:f>Sheet1!$B$1</c:f>
              <c:strCache>
                <c:ptCount val="1"/>
                <c:pt idx="0">
                  <c:v>A Grade</c:v>
                </c:pt>
              </c:strCache>
            </c:strRef>
          </c:tx>
          <c:spPr>
            <a:solidFill>
              <a:schemeClr val="accent1"/>
            </a:solidFill>
          </c:spPr>
          <c:invertIfNegative val="0"/>
          <c:dLbls>
            <c:spPr>
              <a:noFill/>
              <a:ln>
                <a:noFill/>
              </a:ln>
              <a:effectLst/>
            </c:spPr>
            <c:txPr>
              <a:bodyPr/>
              <a:lstStyle/>
              <a:p>
                <a:pPr>
                  <a:defRPr sz="1600">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Sheet1!$A$2:$A$11</c:f>
              <c:strCache>
                <c:ptCount val="9"/>
                <c:pt idx="0">
                  <c:v>Overall </c:v>
                </c:pt>
                <c:pt idx="2">
                  <c:v>Ease of accessing the stop or station where you board this (bus/Sounder/Link)</c:v>
                </c:pt>
                <c:pt idx="3">
                  <c:v>The physical condition of the (bus stops/train stations)</c:v>
                </c:pt>
                <c:pt idx="4">
                  <c:v> The average cleanliness of this (bus/Sounder/Link) cabin</c:v>
                </c:pt>
                <c:pt idx="5">
                  <c:v>The on-time performance of this (bus/Sounder/Link)</c:v>
                </c:pt>
                <c:pt idx="6">
                  <c:v>The total travel time to your destination</c:v>
                </c:pt>
                <c:pt idx="7">
                  <c:v>The frequency of (buses/trains)</c:v>
                </c:pt>
                <c:pt idx="8">
                  <c:v>The average cleanliness of the (bus stops/train stations)</c:v>
                </c:pt>
              </c:strCache>
            </c:strRef>
          </c:cat>
          <c:val>
            <c:numRef>
              <c:f>Sheet1!$B$2:$B$11</c:f>
              <c:numCache>
                <c:formatCode>General</c:formatCode>
                <c:ptCount val="10"/>
                <c:pt idx="0" formatCode="###0%">
                  <c:v>0.48281629173772617</c:v>
                </c:pt>
                <c:pt idx="2" formatCode="###0%">
                  <c:v>0.62833261887413083</c:v>
                </c:pt>
                <c:pt idx="3" formatCode="###0%">
                  <c:v>0.57066606265908681</c:v>
                </c:pt>
                <c:pt idx="4" formatCode="###0%">
                  <c:v>0.55976557511446523</c:v>
                </c:pt>
                <c:pt idx="5" formatCode="###0%">
                  <c:v>0.55298170729736673</c:v>
                </c:pt>
                <c:pt idx="6" formatCode="###0%">
                  <c:v>0.52323087471329466</c:v>
                </c:pt>
                <c:pt idx="7" formatCode="###0%">
                  <c:v>0.51401456093954401</c:v>
                </c:pt>
                <c:pt idx="8" formatCode="###0%">
                  <c:v>0.51384909829474901</c:v>
                </c:pt>
                <c:pt idx="9" formatCode="###0%">
                  <c:v>0.32018857285366209</c:v>
                </c:pt>
              </c:numCache>
            </c:numRef>
          </c:val>
          <c:extLst>
            <c:ext xmlns:c16="http://schemas.microsoft.com/office/drawing/2014/chart" uri="{C3380CC4-5D6E-409C-BE32-E72D297353CC}">
              <c16:uniqueId val="{00000000-575A-4FE5-A245-7C938D23DB36}"/>
            </c:ext>
          </c:extLst>
        </c:ser>
        <c:ser>
          <c:idx val="1"/>
          <c:order val="1"/>
          <c:tx>
            <c:strRef>
              <c:f>Sheet1!#REF!</c:f>
              <c:strCache>
                <c:ptCount val="1"/>
                <c:pt idx="0">
                  <c:v>#REF!</c:v>
                </c:pt>
              </c:strCache>
            </c:strRef>
          </c:tx>
          <c:spPr>
            <a:solidFill>
              <a:schemeClr val="bg1"/>
            </a:solidFill>
          </c:spPr>
          <c:invertIfNegative val="0"/>
          <c:cat>
            <c:strRef>
              <c:f>Sheet1!$A$2:$A$11</c:f>
              <c:strCache>
                <c:ptCount val="9"/>
                <c:pt idx="0">
                  <c:v>Overall </c:v>
                </c:pt>
                <c:pt idx="2">
                  <c:v>Ease of accessing the stop or station where you board this (bus/Sounder/Link)</c:v>
                </c:pt>
                <c:pt idx="3">
                  <c:v>The physical condition of the (bus stops/train stations)</c:v>
                </c:pt>
                <c:pt idx="4">
                  <c:v> The average cleanliness of this (bus/Sounder/Link) cabin</c:v>
                </c:pt>
                <c:pt idx="5">
                  <c:v>The on-time performance of this (bus/Sounder/Link)</c:v>
                </c:pt>
                <c:pt idx="6">
                  <c:v>The total travel time to your destination</c:v>
                </c:pt>
                <c:pt idx="7">
                  <c:v>The frequency of (buses/trains)</c:v>
                </c:pt>
                <c:pt idx="8">
                  <c:v>The average cleanliness of the (bus stops/train stations)</c:v>
                </c:pt>
              </c:strCache>
            </c:strRef>
          </c:cat>
          <c:val>
            <c:numRef>
              <c:f>Sheet1!#REF!</c:f>
              <c:numCache>
                <c:formatCode>General</c:formatCode>
                <c:ptCount val="1"/>
                <c:pt idx="0">
                  <c:v>1</c:v>
                </c:pt>
              </c:numCache>
            </c:numRef>
          </c:val>
          <c:extLst>
            <c:ext xmlns:c16="http://schemas.microsoft.com/office/drawing/2014/chart" uri="{C3380CC4-5D6E-409C-BE32-E72D297353CC}">
              <c16:uniqueId val="{00000001-575A-4FE5-A245-7C938D23DB36}"/>
            </c:ext>
          </c:extLst>
        </c:ser>
        <c:ser>
          <c:idx val="3"/>
          <c:order val="2"/>
          <c:tx>
            <c:strRef>
              <c:f>Sheet1!#REF!</c:f>
              <c:strCache>
                <c:ptCount val="1"/>
                <c:pt idx="0">
                  <c:v>#REF!</c:v>
                </c:pt>
              </c:strCache>
            </c:strRef>
          </c:tx>
          <c:invertIfNegative val="0"/>
          <c:cat>
            <c:strRef>
              <c:f>Sheet1!$A$2:$A$11</c:f>
              <c:strCache>
                <c:ptCount val="9"/>
                <c:pt idx="0">
                  <c:v>Overall </c:v>
                </c:pt>
                <c:pt idx="2">
                  <c:v>Ease of accessing the stop or station where you board this (bus/Sounder/Link)</c:v>
                </c:pt>
                <c:pt idx="3">
                  <c:v>The physical condition of the (bus stops/train stations)</c:v>
                </c:pt>
                <c:pt idx="4">
                  <c:v> The average cleanliness of this (bus/Sounder/Link) cabin</c:v>
                </c:pt>
                <c:pt idx="5">
                  <c:v>The on-time performance of this (bus/Sounder/Link)</c:v>
                </c:pt>
                <c:pt idx="6">
                  <c:v>The total travel time to your destination</c:v>
                </c:pt>
                <c:pt idx="7">
                  <c:v>The frequency of (buses/trains)</c:v>
                </c:pt>
                <c:pt idx="8">
                  <c:v>The average cleanliness of the (bus stops/train stations)</c:v>
                </c:pt>
              </c:strCache>
            </c:strRef>
          </c:cat>
          <c:val>
            <c:numRef>
              <c:f>Sheet1!#REF!</c:f>
              <c:numCache>
                <c:formatCode>General</c:formatCode>
                <c:ptCount val="1"/>
                <c:pt idx="0">
                  <c:v>1</c:v>
                </c:pt>
              </c:numCache>
            </c:numRef>
          </c:val>
          <c:extLst>
            <c:ext xmlns:c16="http://schemas.microsoft.com/office/drawing/2014/chart" uri="{C3380CC4-5D6E-409C-BE32-E72D297353CC}">
              <c16:uniqueId val="{00000001-EAE1-4355-B12D-2627585BBBC9}"/>
            </c:ext>
          </c:extLst>
        </c:ser>
        <c:dLbls>
          <c:showLegendKey val="0"/>
          <c:showVal val="0"/>
          <c:showCatName val="0"/>
          <c:showSerName val="0"/>
          <c:showPercent val="0"/>
          <c:showBubbleSize val="0"/>
        </c:dLbls>
        <c:gapWidth val="18"/>
        <c:overlap val="100"/>
        <c:axId val="223405040"/>
        <c:axId val="223403472"/>
      </c:barChart>
      <c:catAx>
        <c:axId val="223405040"/>
        <c:scaling>
          <c:orientation val="maxMin"/>
        </c:scaling>
        <c:delete val="0"/>
        <c:axPos val="l"/>
        <c:majorGridlines/>
        <c:numFmt formatCode="General" sourceLinked="1"/>
        <c:majorTickMark val="out"/>
        <c:minorTickMark val="none"/>
        <c:tickLblPos val="nextTo"/>
        <c:txPr>
          <a:bodyPr/>
          <a:lstStyle/>
          <a:p>
            <a:pPr>
              <a:defRPr sz="1400"/>
            </a:pPr>
            <a:endParaRPr lang="en-US"/>
          </a:p>
        </c:txPr>
        <c:crossAx val="223403472"/>
        <c:crosses val="autoZero"/>
        <c:auto val="1"/>
        <c:lblAlgn val="ctr"/>
        <c:lblOffset val="100"/>
        <c:noMultiLvlLbl val="0"/>
      </c:catAx>
      <c:valAx>
        <c:axId val="223403472"/>
        <c:scaling>
          <c:orientation val="minMax"/>
          <c:max val="0.9"/>
          <c:min val="0"/>
        </c:scaling>
        <c:delete val="1"/>
        <c:axPos val="t"/>
        <c:numFmt formatCode="###0%" sourceLinked="1"/>
        <c:majorTickMark val="out"/>
        <c:minorTickMark val="none"/>
        <c:tickLblPos val="nextTo"/>
        <c:crossAx val="223405040"/>
        <c:crosses val="autoZero"/>
        <c:crossBetween val="between"/>
      </c:valAx>
      <c:spPr>
        <a:noFill/>
        <a:ln w="25400">
          <a:noFill/>
        </a:ln>
      </c:spPr>
    </c:plotArea>
    <c:legend>
      <c:legendPos val="t"/>
      <c:legendEntry>
        <c:idx val="1"/>
        <c:delete val="1"/>
      </c:legendEntry>
      <c:legendEntry>
        <c:idx val="2"/>
        <c:delete val="1"/>
      </c:legendEntry>
      <c:layout>
        <c:manualLayout>
          <c:xMode val="edge"/>
          <c:yMode val="edge"/>
          <c:x val="0.56441841336734322"/>
          <c:y val="0"/>
          <c:w val="0.23618664744371742"/>
          <c:h val="8.171993203510082E-2"/>
        </c:manualLayout>
      </c:layout>
      <c:overlay val="0"/>
      <c:txPr>
        <a:bodyPr/>
        <a:lstStyle/>
        <a:p>
          <a:pPr>
            <a:defRPr sz="1600"/>
          </a:pPr>
          <a:endParaRPr lang="en-US"/>
        </a:p>
      </c:txPr>
    </c:legend>
    <c:plotVisOnly val="1"/>
    <c:dispBlanksAs val="gap"/>
    <c:showDLblsOverMax val="0"/>
  </c:chart>
  <c:txPr>
    <a:bodyPr/>
    <a:lstStyle/>
    <a:p>
      <a:pPr>
        <a:defRPr sz="1800"/>
      </a:pPr>
      <a:endParaRPr lang="en-US"/>
    </a:p>
  </c:txPr>
  <c:externalData r:id="rId1">
    <c:autoUpdate val="0"/>
  </c:externalData>
  <c:userShapes r:id="rId2"/>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61154911093859743"/>
          <c:y val="9.4598394817270726E-2"/>
          <c:w val="0.38845088906140252"/>
          <c:h val="0.90540160518272927"/>
        </c:manualLayout>
      </c:layout>
      <c:barChart>
        <c:barDir val="bar"/>
        <c:grouping val="stacked"/>
        <c:varyColors val="0"/>
        <c:ser>
          <c:idx val="0"/>
          <c:order val="0"/>
          <c:tx>
            <c:strRef>
              <c:f>Sheet1!$B$1</c:f>
              <c:strCache>
                <c:ptCount val="1"/>
                <c:pt idx="0">
                  <c:v>A Grade</c:v>
                </c:pt>
              </c:strCache>
            </c:strRef>
          </c:tx>
          <c:spPr>
            <a:solidFill>
              <a:schemeClr val="accent1"/>
            </a:solidFill>
          </c:spPr>
          <c:invertIfNegative val="0"/>
          <c:dLbls>
            <c:spPr>
              <a:noFill/>
              <a:ln>
                <a:noFill/>
              </a:ln>
              <a:effectLst/>
            </c:spPr>
            <c:txPr>
              <a:bodyPr/>
              <a:lstStyle/>
              <a:p>
                <a:pPr>
                  <a:defRPr sz="1600">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Sheet1!$A$2:$A$13</c:f>
              <c:strCache>
                <c:ptCount val="12"/>
                <c:pt idx="0">
                  <c:v>Overall </c:v>
                </c:pt>
                <c:pt idx="2">
                  <c:v>The courtesy of the bus driver</c:v>
                </c:pt>
                <c:pt idx="3">
                  <c:v>The appearance of the bus driver</c:v>
                </c:pt>
                <c:pt idx="4">
                  <c:v>Ease of accessing the stop or station where you board this bus</c:v>
                </c:pt>
                <c:pt idx="5">
                  <c:v>The average cleanliness of this bus cabin</c:v>
                </c:pt>
                <c:pt idx="6">
                  <c:v>The total travel time it takes to get to your destination</c:v>
                </c:pt>
                <c:pt idx="7">
                  <c:v>The physical condition of the bus stops</c:v>
                </c:pt>
                <c:pt idx="8">
                  <c:v>The on-time performance of this bus</c:v>
                </c:pt>
                <c:pt idx="9">
                  <c:v>The average cleanliness of the bus stops</c:v>
                </c:pt>
                <c:pt idx="10">
                  <c:v>The frequency of buses</c:v>
                </c:pt>
                <c:pt idx="11">
                  <c:v>Sound Transit’s communication about urgent service disruptions and delays</c:v>
                </c:pt>
              </c:strCache>
            </c:strRef>
          </c:cat>
          <c:val>
            <c:numRef>
              <c:f>Sheet1!$B$2:$B$13</c:f>
              <c:numCache>
                <c:formatCode>General</c:formatCode>
                <c:ptCount val="12"/>
                <c:pt idx="0" formatCode="###0%">
                  <c:v>0.383755759476543</c:v>
                </c:pt>
                <c:pt idx="2" formatCode="###0%">
                  <c:v>0.61863733002640342</c:v>
                </c:pt>
                <c:pt idx="3" formatCode="###0%">
                  <c:v>0.62169482262217701</c:v>
                </c:pt>
                <c:pt idx="4" formatCode="###0%">
                  <c:v>0.58432071833663957</c:v>
                </c:pt>
                <c:pt idx="5" formatCode="###0%">
                  <c:v>0.45655740055616328</c:v>
                </c:pt>
                <c:pt idx="6" formatCode="###0%">
                  <c:v>0.40097631377733917</c:v>
                </c:pt>
                <c:pt idx="7" formatCode="###0%">
                  <c:v>0.39067816257279975</c:v>
                </c:pt>
                <c:pt idx="8" formatCode="###0%">
                  <c:v>0.37840133626739159</c:v>
                </c:pt>
                <c:pt idx="9" formatCode="###0%">
                  <c:v>0.36027332708939858</c:v>
                </c:pt>
                <c:pt idx="10" formatCode="###0%">
                  <c:v>0.33654109179488373</c:v>
                </c:pt>
                <c:pt idx="11" formatCode="###0%">
                  <c:v>0.28305788584223401</c:v>
                </c:pt>
              </c:numCache>
            </c:numRef>
          </c:val>
          <c:extLst>
            <c:ext xmlns:c16="http://schemas.microsoft.com/office/drawing/2014/chart" uri="{C3380CC4-5D6E-409C-BE32-E72D297353CC}">
              <c16:uniqueId val="{00000000-575A-4FE5-A245-7C938D23DB36}"/>
            </c:ext>
          </c:extLst>
        </c:ser>
        <c:ser>
          <c:idx val="1"/>
          <c:order val="1"/>
          <c:tx>
            <c:strRef>
              <c:f>Sheet1!#REF!</c:f>
              <c:strCache>
                <c:ptCount val="1"/>
                <c:pt idx="0">
                  <c:v>#REF!</c:v>
                </c:pt>
              </c:strCache>
            </c:strRef>
          </c:tx>
          <c:spPr>
            <a:solidFill>
              <a:schemeClr val="bg1"/>
            </a:solidFill>
          </c:spPr>
          <c:invertIfNegative val="0"/>
          <c:cat>
            <c:strRef>
              <c:f>Sheet1!$A$2:$A$13</c:f>
              <c:strCache>
                <c:ptCount val="12"/>
                <c:pt idx="0">
                  <c:v>Overall </c:v>
                </c:pt>
                <c:pt idx="2">
                  <c:v>The courtesy of the bus driver</c:v>
                </c:pt>
                <c:pt idx="3">
                  <c:v>The appearance of the bus driver</c:v>
                </c:pt>
                <c:pt idx="4">
                  <c:v>Ease of accessing the stop or station where you board this bus</c:v>
                </c:pt>
                <c:pt idx="5">
                  <c:v>The average cleanliness of this bus cabin</c:v>
                </c:pt>
                <c:pt idx="6">
                  <c:v>The total travel time it takes to get to your destination</c:v>
                </c:pt>
                <c:pt idx="7">
                  <c:v>The physical condition of the bus stops</c:v>
                </c:pt>
                <c:pt idx="8">
                  <c:v>The on-time performance of this bus</c:v>
                </c:pt>
                <c:pt idx="9">
                  <c:v>The average cleanliness of the bus stops</c:v>
                </c:pt>
                <c:pt idx="10">
                  <c:v>The frequency of buses</c:v>
                </c:pt>
                <c:pt idx="11">
                  <c:v>Sound Transit’s communication about urgent service disruptions and delays</c:v>
                </c:pt>
              </c:strCache>
            </c:strRef>
          </c:cat>
          <c:val>
            <c:numRef>
              <c:f>Sheet1!#REF!</c:f>
              <c:numCache>
                <c:formatCode>General</c:formatCode>
                <c:ptCount val="1"/>
                <c:pt idx="0">
                  <c:v>1</c:v>
                </c:pt>
              </c:numCache>
            </c:numRef>
          </c:val>
          <c:extLst>
            <c:ext xmlns:c16="http://schemas.microsoft.com/office/drawing/2014/chart" uri="{C3380CC4-5D6E-409C-BE32-E72D297353CC}">
              <c16:uniqueId val="{00000001-575A-4FE5-A245-7C938D23DB36}"/>
            </c:ext>
          </c:extLst>
        </c:ser>
        <c:ser>
          <c:idx val="3"/>
          <c:order val="2"/>
          <c:tx>
            <c:strRef>
              <c:f>Sheet1!#REF!</c:f>
              <c:strCache>
                <c:ptCount val="1"/>
                <c:pt idx="0">
                  <c:v>#REF!</c:v>
                </c:pt>
              </c:strCache>
            </c:strRef>
          </c:tx>
          <c:invertIfNegative val="0"/>
          <c:cat>
            <c:strRef>
              <c:f>Sheet1!$A$2:$A$13</c:f>
              <c:strCache>
                <c:ptCount val="12"/>
                <c:pt idx="0">
                  <c:v>Overall </c:v>
                </c:pt>
                <c:pt idx="2">
                  <c:v>The courtesy of the bus driver</c:v>
                </c:pt>
                <c:pt idx="3">
                  <c:v>The appearance of the bus driver</c:v>
                </c:pt>
                <c:pt idx="4">
                  <c:v>Ease of accessing the stop or station where you board this bus</c:v>
                </c:pt>
                <c:pt idx="5">
                  <c:v>The average cleanliness of this bus cabin</c:v>
                </c:pt>
                <c:pt idx="6">
                  <c:v>The total travel time it takes to get to your destination</c:v>
                </c:pt>
                <c:pt idx="7">
                  <c:v>The physical condition of the bus stops</c:v>
                </c:pt>
                <c:pt idx="8">
                  <c:v>The on-time performance of this bus</c:v>
                </c:pt>
                <c:pt idx="9">
                  <c:v>The average cleanliness of the bus stops</c:v>
                </c:pt>
                <c:pt idx="10">
                  <c:v>The frequency of buses</c:v>
                </c:pt>
                <c:pt idx="11">
                  <c:v>Sound Transit’s communication about urgent service disruptions and delays</c:v>
                </c:pt>
              </c:strCache>
            </c:strRef>
          </c:cat>
          <c:val>
            <c:numRef>
              <c:f>Sheet1!#REF!</c:f>
              <c:numCache>
                <c:formatCode>General</c:formatCode>
                <c:ptCount val="1"/>
                <c:pt idx="0">
                  <c:v>1</c:v>
                </c:pt>
              </c:numCache>
            </c:numRef>
          </c:val>
          <c:extLst>
            <c:ext xmlns:c16="http://schemas.microsoft.com/office/drawing/2014/chart" uri="{C3380CC4-5D6E-409C-BE32-E72D297353CC}">
              <c16:uniqueId val="{00000001-EAE1-4355-B12D-2627585BBBC9}"/>
            </c:ext>
          </c:extLst>
        </c:ser>
        <c:dLbls>
          <c:showLegendKey val="0"/>
          <c:showVal val="0"/>
          <c:showCatName val="0"/>
          <c:showSerName val="0"/>
          <c:showPercent val="0"/>
          <c:showBubbleSize val="0"/>
        </c:dLbls>
        <c:gapWidth val="18"/>
        <c:overlap val="100"/>
        <c:axId val="223405040"/>
        <c:axId val="223403472"/>
      </c:barChart>
      <c:catAx>
        <c:axId val="223405040"/>
        <c:scaling>
          <c:orientation val="maxMin"/>
        </c:scaling>
        <c:delete val="0"/>
        <c:axPos val="l"/>
        <c:majorGridlines/>
        <c:numFmt formatCode="General" sourceLinked="1"/>
        <c:majorTickMark val="out"/>
        <c:minorTickMark val="none"/>
        <c:tickLblPos val="nextTo"/>
        <c:txPr>
          <a:bodyPr/>
          <a:lstStyle/>
          <a:p>
            <a:pPr>
              <a:defRPr sz="1350"/>
            </a:pPr>
            <a:endParaRPr lang="en-US"/>
          </a:p>
        </c:txPr>
        <c:crossAx val="223403472"/>
        <c:crosses val="autoZero"/>
        <c:auto val="1"/>
        <c:lblAlgn val="ctr"/>
        <c:lblOffset val="100"/>
        <c:noMultiLvlLbl val="0"/>
      </c:catAx>
      <c:valAx>
        <c:axId val="223403472"/>
        <c:scaling>
          <c:orientation val="minMax"/>
          <c:max val="0.9"/>
          <c:min val="0"/>
        </c:scaling>
        <c:delete val="1"/>
        <c:axPos val="t"/>
        <c:numFmt formatCode="###0%" sourceLinked="1"/>
        <c:majorTickMark val="out"/>
        <c:minorTickMark val="none"/>
        <c:tickLblPos val="nextTo"/>
        <c:crossAx val="223405040"/>
        <c:crosses val="autoZero"/>
        <c:crossBetween val="between"/>
      </c:valAx>
      <c:spPr>
        <a:noFill/>
        <a:ln w="25400">
          <a:noFill/>
        </a:ln>
      </c:spPr>
    </c:plotArea>
    <c:legend>
      <c:legendPos val="t"/>
      <c:legendEntry>
        <c:idx val="1"/>
        <c:delete val="1"/>
      </c:legendEntry>
      <c:legendEntry>
        <c:idx val="2"/>
        <c:delete val="1"/>
      </c:legendEntry>
      <c:layout>
        <c:manualLayout>
          <c:xMode val="edge"/>
          <c:yMode val="edge"/>
          <c:x val="0.56441841336734322"/>
          <c:y val="0"/>
          <c:w val="0.23618664744371742"/>
          <c:h val="8.171993203510082E-2"/>
        </c:manualLayout>
      </c:layout>
      <c:overlay val="0"/>
      <c:txPr>
        <a:bodyPr/>
        <a:lstStyle/>
        <a:p>
          <a:pPr>
            <a:defRPr sz="16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56812188089164917"/>
          <c:y val="9.4598394817270726E-2"/>
          <c:w val="0.43187811910835089"/>
          <c:h val="0.90540160518272927"/>
        </c:manualLayout>
      </c:layout>
      <c:barChart>
        <c:barDir val="bar"/>
        <c:grouping val="stacked"/>
        <c:varyColors val="0"/>
        <c:ser>
          <c:idx val="0"/>
          <c:order val="0"/>
          <c:tx>
            <c:strRef>
              <c:f>Sheet1!$B$1</c:f>
              <c:strCache>
                <c:ptCount val="1"/>
                <c:pt idx="0">
                  <c:v>A Grade</c:v>
                </c:pt>
              </c:strCache>
            </c:strRef>
          </c:tx>
          <c:spPr>
            <a:solidFill>
              <a:schemeClr val="accent1"/>
            </a:solidFill>
          </c:spPr>
          <c:invertIfNegative val="0"/>
          <c:dLbls>
            <c:spPr>
              <a:noFill/>
              <a:ln>
                <a:noFill/>
              </a:ln>
              <a:effectLst/>
            </c:spPr>
            <c:txPr>
              <a:bodyPr/>
              <a:lstStyle/>
              <a:p>
                <a:pPr>
                  <a:defRPr sz="1600">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Sheet1!$A$2:$A$13</c:f>
              <c:strCache>
                <c:ptCount val="12"/>
                <c:pt idx="0">
                  <c:v>Overall </c:v>
                </c:pt>
                <c:pt idx="2">
                  <c:v>The job the train conductor is doing</c:v>
                </c:pt>
                <c:pt idx="3">
                  <c:v>The job the station agents are doing </c:v>
                </c:pt>
                <c:pt idx="4">
                  <c:v>The average cleanliness of this Sounder/Link cabin</c:v>
                </c:pt>
                <c:pt idx="5">
                  <c:v>Ease of accessing the stop or station where you board this Sounder</c:v>
                </c:pt>
                <c:pt idx="6">
                  <c:v>The physical condition of the stops/stations</c:v>
                </c:pt>
                <c:pt idx="7">
                  <c:v>The average cleanliness of the stops/stations</c:v>
                </c:pt>
                <c:pt idx="8">
                  <c:v>The total travel time it takes to get to your destination</c:v>
                </c:pt>
                <c:pt idx="9">
                  <c:v>The on-time performance of this Sounder</c:v>
                </c:pt>
                <c:pt idx="10">
                  <c:v>The frequency of trains</c:v>
                </c:pt>
                <c:pt idx="11">
                  <c:v>Sound Transit’s communication about urgent service disruptions and delays</c:v>
                </c:pt>
              </c:strCache>
            </c:strRef>
          </c:cat>
          <c:val>
            <c:numRef>
              <c:f>Sheet1!$B$2:$B$13</c:f>
              <c:numCache>
                <c:formatCode>General</c:formatCode>
                <c:ptCount val="12"/>
                <c:pt idx="0" formatCode="###0%">
                  <c:v>0.3725477502878965</c:v>
                </c:pt>
                <c:pt idx="2" formatCode="###0%">
                  <c:v>0.80586905640973139</c:v>
                </c:pt>
                <c:pt idx="3" formatCode="###0%">
                  <c:v>0.77300810262339592</c:v>
                </c:pt>
                <c:pt idx="4" formatCode="###0%">
                  <c:v>0.72486588564243704</c:v>
                </c:pt>
                <c:pt idx="5" formatCode="###0%">
                  <c:v>0.62574677111176547</c:v>
                </c:pt>
                <c:pt idx="6" formatCode="###0%">
                  <c:v>0.61009583114072563</c:v>
                </c:pt>
                <c:pt idx="7" formatCode="###0%">
                  <c:v>0.58915904605005098</c:v>
                </c:pt>
                <c:pt idx="8" formatCode="###0%">
                  <c:v>0.51552788122549886</c:v>
                </c:pt>
                <c:pt idx="9" formatCode="###0%">
                  <c:v>0.44520278646094075</c:v>
                </c:pt>
                <c:pt idx="10" formatCode="###0%">
                  <c:v>0.28759853988941642</c:v>
                </c:pt>
                <c:pt idx="11" formatCode="###0%">
                  <c:v>0.28409904059402008</c:v>
                </c:pt>
              </c:numCache>
            </c:numRef>
          </c:val>
          <c:extLst>
            <c:ext xmlns:c16="http://schemas.microsoft.com/office/drawing/2014/chart" uri="{C3380CC4-5D6E-409C-BE32-E72D297353CC}">
              <c16:uniqueId val="{00000000-575A-4FE5-A245-7C938D23DB36}"/>
            </c:ext>
          </c:extLst>
        </c:ser>
        <c:ser>
          <c:idx val="1"/>
          <c:order val="1"/>
          <c:tx>
            <c:strRef>
              <c:f>Sheet1!#REF!</c:f>
              <c:strCache>
                <c:ptCount val="1"/>
                <c:pt idx="0">
                  <c:v>#REF!</c:v>
                </c:pt>
              </c:strCache>
            </c:strRef>
          </c:tx>
          <c:spPr>
            <a:solidFill>
              <a:schemeClr val="bg1"/>
            </a:solidFill>
          </c:spPr>
          <c:invertIfNegative val="0"/>
          <c:cat>
            <c:strRef>
              <c:f>Sheet1!$A$2:$A$13</c:f>
              <c:strCache>
                <c:ptCount val="12"/>
                <c:pt idx="0">
                  <c:v>Overall </c:v>
                </c:pt>
                <c:pt idx="2">
                  <c:v>The job the train conductor is doing</c:v>
                </c:pt>
                <c:pt idx="3">
                  <c:v>The job the station agents are doing </c:v>
                </c:pt>
                <c:pt idx="4">
                  <c:v>The average cleanliness of this Sounder/Link cabin</c:v>
                </c:pt>
                <c:pt idx="5">
                  <c:v>Ease of accessing the stop or station where you board this Sounder</c:v>
                </c:pt>
                <c:pt idx="6">
                  <c:v>The physical condition of the stops/stations</c:v>
                </c:pt>
                <c:pt idx="7">
                  <c:v>The average cleanliness of the stops/stations</c:v>
                </c:pt>
                <c:pt idx="8">
                  <c:v>The total travel time it takes to get to your destination</c:v>
                </c:pt>
                <c:pt idx="9">
                  <c:v>The on-time performance of this Sounder</c:v>
                </c:pt>
                <c:pt idx="10">
                  <c:v>The frequency of trains</c:v>
                </c:pt>
                <c:pt idx="11">
                  <c:v>Sound Transit’s communication about urgent service disruptions and delays</c:v>
                </c:pt>
              </c:strCache>
            </c:strRef>
          </c:cat>
          <c:val>
            <c:numRef>
              <c:f>Sheet1!#REF!</c:f>
              <c:numCache>
                <c:formatCode>General</c:formatCode>
                <c:ptCount val="1"/>
                <c:pt idx="0">
                  <c:v>1</c:v>
                </c:pt>
              </c:numCache>
            </c:numRef>
          </c:val>
          <c:extLst>
            <c:ext xmlns:c16="http://schemas.microsoft.com/office/drawing/2014/chart" uri="{C3380CC4-5D6E-409C-BE32-E72D297353CC}">
              <c16:uniqueId val="{00000001-575A-4FE5-A245-7C938D23DB36}"/>
            </c:ext>
          </c:extLst>
        </c:ser>
        <c:ser>
          <c:idx val="3"/>
          <c:order val="2"/>
          <c:tx>
            <c:strRef>
              <c:f>Sheet1!#REF!</c:f>
              <c:strCache>
                <c:ptCount val="1"/>
                <c:pt idx="0">
                  <c:v>#REF!</c:v>
                </c:pt>
              </c:strCache>
            </c:strRef>
          </c:tx>
          <c:invertIfNegative val="0"/>
          <c:cat>
            <c:strRef>
              <c:f>Sheet1!$A$2:$A$13</c:f>
              <c:strCache>
                <c:ptCount val="12"/>
                <c:pt idx="0">
                  <c:v>Overall </c:v>
                </c:pt>
                <c:pt idx="2">
                  <c:v>The job the train conductor is doing</c:v>
                </c:pt>
                <c:pt idx="3">
                  <c:v>The job the station agents are doing </c:v>
                </c:pt>
                <c:pt idx="4">
                  <c:v>The average cleanliness of this Sounder/Link cabin</c:v>
                </c:pt>
                <c:pt idx="5">
                  <c:v>Ease of accessing the stop or station where you board this Sounder</c:v>
                </c:pt>
                <c:pt idx="6">
                  <c:v>The physical condition of the stops/stations</c:v>
                </c:pt>
                <c:pt idx="7">
                  <c:v>The average cleanliness of the stops/stations</c:v>
                </c:pt>
                <c:pt idx="8">
                  <c:v>The total travel time it takes to get to your destination</c:v>
                </c:pt>
                <c:pt idx="9">
                  <c:v>The on-time performance of this Sounder</c:v>
                </c:pt>
                <c:pt idx="10">
                  <c:v>The frequency of trains</c:v>
                </c:pt>
                <c:pt idx="11">
                  <c:v>Sound Transit’s communication about urgent service disruptions and delays</c:v>
                </c:pt>
              </c:strCache>
            </c:strRef>
          </c:cat>
          <c:val>
            <c:numRef>
              <c:f>Sheet1!#REF!</c:f>
              <c:numCache>
                <c:formatCode>General</c:formatCode>
                <c:ptCount val="1"/>
                <c:pt idx="0">
                  <c:v>1</c:v>
                </c:pt>
              </c:numCache>
            </c:numRef>
          </c:val>
          <c:extLst>
            <c:ext xmlns:c16="http://schemas.microsoft.com/office/drawing/2014/chart" uri="{C3380CC4-5D6E-409C-BE32-E72D297353CC}">
              <c16:uniqueId val="{00000001-EAE1-4355-B12D-2627585BBBC9}"/>
            </c:ext>
          </c:extLst>
        </c:ser>
        <c:dLbls>
          <c:showLegendKey val="0"/>
          <c:showVal val="0"/>
          <c:showCatName val="0"/>
          <c:showSerName val="0"/>
          <c:showPercent val="0"/>
          <c:showBubbleSize val="0"/>
        </c:dLbls>
        <c:gapWidth val="18"/>
        <c:overlap val="100"/>
        <c:axId val="223405040"/>
        <c:axId val="223403472"/>
      </c:barChart>
      <c:catAx>
        <c:axId val="223405040"/>
        <c:scaling>
          <c:orientation val="maxMin"/>
        </c:scaling>
        <c:delete val="0"/>
        <c:axPos val="l"/>
        <c:majorGridlines/>
        <c:numFmt formatCode="General" sourceLinked="1"/>
        <c:majorTickMark val="out"/>
        <c:minorTickMark val="none"/>
        <c:tickLblPos val="nextTo"/>
        <c:txPr>
          <a:bodyPr/>
          <a:lstStyle/>
          <a:p>
            <a:pPr>
              <a:defRPr sz="1350"/>
            </a:pPr>
            <a:endParaRPr lang="en-US"/>
          </a:p>
        </c:txPr>
        <c:crossAx val="223403472"/>
        <c:crosses val="autoZero"/>
        <c:auto val="1"/>
        <c:lblAlgn val="ctr"/>
        <c:lblOffset val="100"/>
        <c:noMultiLvlLbl val="0"/>
      </c:catAx>
      <c:valAx>
        <c:axId val="223403472"/>
        <c:scaling>
          <c:orientation val="minMax"/>
          <c:max val="0.9"/>
          <c:min val="0"/>
        </c:scaling>
        <c:delete val="1"/>
        <c:axPos val="t"/>
        <c:numFmt formatCode="###0%" sourceLinked="1"/>
        <c:majorTickMark val="out"/>
        <c:minorTickMark val="none"/>
        <c:tickLblPos val="nextTo"/>
        <c:crossAx val="223405040"/>
        <c:crosses val="autoZero"/>
        <c:crossBetween val="between"/>
      </c:valAx>
      <c:spPr>
        <a:noFill/>
        <a:ln w="25400">
          <a:noFill/>
        </a:ln>
      </c:spPr>
    </c:plotArea>
    <c:legend>
      <c:legendPos val="t"/>
      <c:legendEntry>
        <c:idx val="1"/>
        <c:delete val="1"/>
      </c:legendEntry>
      <c:legendEntry>
        <c:idx val="2"/>
        <c:delete val="1"/>
      </c:legendEntry>
      <c:layout>
        <c:manualLayout>
          <c:xMode val="edge"/>
          <c:yMode val="edge"/>
          <c:x val="0.56441841336734322"/>
          <c:y val="0"/>
          <c:w val="0.23618664744371742"/>
          <c:h val="8.171993203510082E-2"/>
        </c:manualLayout>
      </c:layout>
      <c:overlay val="0"/>
      <c:txPr>
        <a:bodyPr/>
        <a:lstStyle/>
        <a:p>
          <a:pPr>
            <a:defRPr sz="16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56812188089164917"/>
          <c:y val="9.4598394817270726E-2"/>
          <c:w val="0.43187811910835089"/>
          <c:h val="0.90540160518272927"/>
        </c:manualLayout>
      </c:layout>
      <c:barChart>
        <c:barDir val="bar"/>
        <c:grouping val="stacked"/>
        <c:varyColors val="0"/>
        <c:ser>
          <c:idx val="0"/>
          <c:order val="0"/>
          <c:tx>
            <c:strRef>
              <c:f>Sheet1!$B$1</c:f>
              <c:strCache>
                <c:ptCount val="1"/>
                <c:pt idx="0">
                  <c:v>A Grade</c:v>
                </c:pt>
              </c:strCache>
            </c:strRef>
          </c:tx>
          <c:spPr>
            <a:solidFill>
              <a:schemeClr val="accent1"/>
            </a:solidFill>
          </c:spPr>
          <c:invertIfNegative val="0"/>
          <c:dLbls>
            <c:spPr>
              <a:noFill/>
              <a:ln>
                <a:noFill/>
              </a:ln>
              <a:effectLst/>
            </c:spPr>
            <c:txPr>
              <a:bodyPr/>
              <a:lstStyle/>
              <a:p>
                <a:pPr>
                  <a:defRPr sz="1600">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Sheet1!$A$2:$A$13</c:f>
              <c:strCache>
                <c:ptCount val="12"/>
                <c:pt idx="0">
                  <c:v>Overall </c:v>
                </c:pt>
                <c:pt idx="2">
                  <c:v>The job the train conductor is doing</c:v>
                </c:pt>
                <c:pt idx="3">
                  <c:v>The physical condition of the stops/stations</c:v>
                </c:pt>
                <c:pt idx="4">
                  <c:v>The on-time performance of this Link)</c:v>
                </c:pt>
                <c:pt idx="5">
                  <c:v>The frequency of trains</c:v>
                </c:pt>
                <c:pt idx="6">
                  <c:v>Ease of accessing the stop or station where you board this Link</c:v>
                </c:pt>
                <c:pt idx="7">
                  <c:v>The average cleanliness of the stops/stations</c:v>
                </c:pt>
                <c:pt idx="8">
                  <c:v>The total travel time it takes to get to your destination</c:v>
                </c:pt>
                <c:pt idx="9">
                  <c:v>The average cleanliness of this Link cabin</c:v>
                </c:pt>
                <c:pt idx="10">
                  <c:v>The smoothness of the ride on Link</c:v>
                </c:pt>
                <c:pt idx="11">
                  <c:v>Sound Transit’s communication about urgent service disruptions and delays</c:v>
                </c:pt>
              </c:strCache>
            </c:strRef>
          </c:cat>
          <c:val>
            <c:numRef>
              <c:f>Sheet1!$B$2:$B$13</c:f>
              <c:numCache>
                <c:formatCode>General</c:formatCode>
                <c:ptCount val="12"/>
                <c:pt idx="0" formatCode="###0%">
                  <c:v>0.58675114130013395</c:v>
                </c:pt>
                <c:pt idx="2" formatCode="###0%">
                  <c:v>0.74803254136203989</c:v>
                </c:pt>
                <c:pt idx="3" formatCode="###0%">
                  <c:v>0.71263155126359323</c:v>
                </c:pt>
                <c:pt idx="4" formatCode="###0%">
                  <c:v>0.70963424462800606</c:v>
                </c:pt>
                <c:pt idx="5" formatCode="###0%">
                  <c:v>0.70111757794513752</c:v>
                </c:pt>
                <c:pt idx="6" formatCode="###0%">
                  <c:v>0.65681047324353858</c:v>
                </c:pt>
                <c:pt idx="7" formatCode="###0%">
                  <c:v>0.63227136464634859</c:v>
                </c:pt>
                <c:pt idx="8" formatCode="###0%">
                  <c:v>0.61958758356920451</c:v>
                </c:pt>
                <c:pt idx="9" formatCode="###0%">
                  <c:v>0.6101800106740205</c:v>
                </c:pt>
                <c:pt idx="10" formatCode="###0%">
                  <c:v>0.53381770341017243</c:v>
                </c:pt>
                <c:pt idx="11" formatCode="###0%">
                  <c:v>0.35740273169475939</c:v>
                </c:pt>
              </c:numCache>
            </c:numRef>
          </c:val>
          <c:extLst>
            <c:ext xmlns:c16="http://schemas.microsoft.com/office/drawing/2014/chart" uri="{C3380CC4-5D6E-409C-BE32-E72D297353CC}">
              <c16:uniqueId val="{00000000-575A-4FE5-A245-7C938D23DB36}"/>
            </c:ext>
          </c:extLst>
        </c:ser>
        <c:ser>
          <c:idx val="1"/>
          <c:order val="1"/>
          <c:tx>
            <c:strRef>
              <c:f>Sheet1!#REF!</c:f>
              <c:strCache>
                <c:ptCount val="1"/>
                <c:pt idx="0">
                  <c:v>#REF!</c:v>
                </c:pt>
              </c:strCache>
            </c:strRef>
          </c:tx>
          <c:spPr>
            <a:solidFill>
              <a:schemeClr val="bg1"/>
            </a:solidFill>
          </c:spPr>
          <c:invertIfNegative val="0"/>
          <c:cat>
            <c:strRef>
              <c:f>Sheet1!$A$2:$A$13</c:f>
              <c:strCache>
                <c:ptCount val="12"/>
                <c:pt idx="0">
                  <c:v>Overall </c:v>
                </c:pt>
                <c:pt idx="2">
                  <c:v>The job the train conductor is doing</c:v>
                </c:pt>
                <c:pt idx="3">
                  <c:v>The physical condition of the stops/stations</c:v>
                </c:pt>
                <c:pt idx="4">
                  <c:v>The on-time performance of this Link)</c:v>
                </c:pt>
                <c:pt idx="5">
                  <c:v>The frequency of trains</c:v>
                </c:pt>
                <c:pt idx="6">
                  <c:v>Ease of accessing the stop or station where you board this Link</c:v>
                </c:pt>
                <c:pt idx="7">
                  <c:v>The average cleanliness of the stops/stations</c:v>
                </c:pt>
                <c:pt idx="8">
                  <c:v>The total travel time it takes to get to your destination</c:v>
                </c:pt>
                <c:pt idx="9">
                  <c:v>The average cleanliness of this Link cabin</c:v>
                </c:pt>
                <c:pt idx="10">
                  <c:v>The smoothness of the ride on Link</c:v>
                </c:pt>
                <c:pt idx="11">
                  <c:v>Sound Transit’s communication about urgent service disruptions and delays</c:v>
                </c:pt>
              </c:strCache>
            </c:strRef>
          </c:cat>
          <c:val>
            <c:numRef>
              <c:f>Sheet1!#REF!</c:f>
              <c:numCache>
                <c:formatCode>General</c:formatCode>
                <c:ptCount val="1"/>
                <c:pt idx="0">
                  <c:v>1</c:v>
                </c:pt>
              </c:numCache>
            </c:numRef>
          </c:val>
          <c:extLst>
            <c:ext xmlns:c16="http://schemas.microsoft.com/office/drawing/2014/chart" uri="{C3380CC4-5D6E-409C-BE32-E72D297353CC}">
              <c16:uniqueId val="{00000001-575A-4FE5-A245-7C938D23DB36}"/>
            </c:ext>
          </c:extLst>
        </c:ser>
        <c:ser>
          <c:idx val="3"/>
          <c:order val="2"/>
          <c:tx>
            <c:strRef>
              <c:f>Sheet1!#REF!</c:f>
              <c:strCache>
                <c:ptCount val="1"/>
                <c:pt idx="0">
                  <c:v>#REF!</c:v>
                </c:pt>
              </c:strCache>
            </c:strRef>
          </c:tx>
          <c:invertIfNegative val="0"/>
          <c:cat>
            <c:strRef>
              <c:f>Sheet1!$A$2:$A$13</c:f>
              <c:strCache>
                <c:ptCount val="12"/>
                <c:pt idx="0">
                  <c:v>Overall </c:v>
                </c:pt>
                <c:pt idx="2">
                  <c:v>The job the train conductor is doing</c:v>
                </c:pt>
                <c:pt idx="3">
                  <c:v>The physical condition of the stops/stations</c:v>
                </c:pt>
                <c:pt idx="4">
                  <c:v>The on-time performance of this Link)</c:v>
                </c:pt>
                <c:pt idx="5">
                  <c:v>The frequency of trains</c:v>
                </c:pt>
                <c:pt idx="6">
                  <c:v>Ease of accessing the stop or station where you board this Link</c:v>
                </c:pt>
                <c:pt idx="7">
                  <c:v>The average cleanliness of the stops/stations</c:v>
                </c:pt>
                <c:pt idx="8">
                  <c:v>The total travel time it takes to get to your destination</c:v>
                </c:pt>
                <c:pt idx="9">
                  <c:v>The average cleanliness of this Link cabin</c:v>
                </c:pt>
                <c:pt idx="10">
                  <c:v>The smoothness of the ride on Link</c:v>
                </c:pt>
                <c:pt idx="11">
                  <c:v>Sound Transit’s communication about urgent service disruptions and delays</c:v>
                </c:pt>
              </c:strCache>
            </c:strRef>
          </c:cat>
          <c:val>
            <c:numRef>
              <c:f>Sheet1!#REF!</c:f>
              <c:numCache>
                <c:formatCode>General</c:formatCode>
                <c:ptCount val="1"/>
                <c:pt idx="0">
                  <c:v>1</c:v>
                </c:pt>
              </c:numCache>
            </c:numRef>
          </c:val>
          <c:extLst>
            <c:ext xmlns:c16="http://schemas.microsoft.com/office/drawing/2014/chart" uri="{C3380CC4-5D6E-409C-BE32-E72D297353CC}">
              <c16:uniqueId val="{00000001-EAE1-4355-B12D-2627585BBBC9}"/>
            </c:ext>
          </c:extLst>
        </c:ser>
        <c:dLbls>
          <c:showLegendKey val="0"/>
          <c:showVal val="0"/>
          <c:showCatName val="0"/>
          <c:showSerName val="0"/>
          <c:showPercent val="0"/>
          <c:showBubbleSize val="0"/>
        </c:dLbls>
        <c:gapWidth val="18"/>
        <c:overlap val="100"/>
        <c:axId val="223405040"/>
        <c:axId val="223403472"/>
      </c:barChart>
      <c:catAx>
        <c:axId val="223405040"/>
        <c:scaling>
          <c:orientation val="maxMin"/>
        </c:scaling>
        <c:delete val="0"/>
        <c:axPos val="l"/>
        <c:majorGridlines/>
        <c:numFmt formatCode="General" sourceLinked="1"/>
        <c:majorTickMark val="out"/>
        <c:minorTickMark val="none"/>
        <c:tickLblPos val="nextTo"/>
        <c:txPr>
          <a:bodyPr/>
          <a:lstStyle/>
          <a:p>
            <a:pPr>
              <a:defRPr sz="1350"/>
            </a:pPr>
            <a:endParaRPr lang="en-US"/>
          </a:p>
        </c:txPr>
        <c:crossAx val="223403472"/>
        <c:crosses val="autoZero"/>
        <c:auto val="1"/>
        <c:lblAlgn val="ctr"/>
        <c:lblOffset val="100"/>
        <c:noMultiLvlLbl val="0"/>
      </c:catAx>
      <c:valAx>
        <c:axId val="223403472"/>
        <c:scaling>
          <c:orientation val="minMax"/>
          <c:max val="0.9"/>
          <c:min val="0"/>
        </c:scaling>
        <c:delete val="1"/>
        <c:axPos val="t"/>
        <c:numFmt formatCode="###0%" sourceLinked="1"/>
        <c:majorTickMark val="out"/>
        <c:minorTickMark val="none"/>
        <c:tickLblPos val="nextTo"/>
        <c:crossAx val="223405040"/>
        <c:crosses val="autoZero"/>
        <c:crossBetween val="between"/>
      </c:valAx>
      <c:spPr>
        <a:noFill/>
        <a:ln w="25400">
          <a:noFill/>
        </a:ln>
      </c:spPr>
    </c:plotArea>
    <c:legend>
      <c:legendPos val="t"/>
      <c:legendEntry>
        <c:idx val="1"/>
        <c:delete val="1"/>
      </c:legendEntry>
      <c:legendEntry>
        <c:idx val="2"/>
        <c:delete val="1"/>
      </c:legendEntry>
      <c:layout>
        <c:manualLayout>
          <c:xMode val="edge"/>
          <c:yMode val="edge"/>
          <c:x val="0.56441841336734322"/>
          <c:y val="0"/>
          <c:w val="0.23618664744371742"/>
          <c:h val="8.171993203510082E-2"/>
        </c:manualLayout>
      </c:layout>
      <c:overlay val="0"/>
      <c:txPr>
        <a:bodyPr/>
        <a:lstStyle/>
        <a:p>
          <a:pPr>
            <a:defRPr sz="16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56812188089164917"/>
          <c:y val="9.4598394817270726E-2"/>
          <c:w val="0.43187811910835089"/>
          <c:h val="0.90540160518272927"/>
        </c:manualLayout>
      </c:layout>
      <c:barChart>
        <c:barDir val="bar"/>
        <c:grouping val="stacked"/>
        <c:varyColors val="0"/>
        <c:ser>
          <c:idx val="0"/>
          <c:order val="0"/>
          <c:tx>
            <c:strRef>
              <c:f>Sheet1!$B$1</c:f>
              <c:strCache>
                <c:ptCount val="1"/>
                <c:pt idx="0">
                  <c:v>A Grade</c:v>
                </c:pt>
              </c:strCache>
            </c:strRef>
          </c:tx>
          <c:spPr>
            <a:solidFill>
              <a:schemeClr val="accent1"/>
            </a:solidFill>
          </c:spPr>
          <c:invertIfNegative val="0"/>
          <c:dLbls>
            <c:spPr>
              <a:noFill/>
              <a:ln>
                <a:noFill/>
              </a:ln>
              <a:effectLst/>
            </c:spPr>
            <c:txPr>
              <a:bodyPr/>
              <a:lstStyle/>
              <a:p>
                <a:pPr>
                  <a:defRPr sz="1600">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Sheet1!$A$2:$A$13</c:f>
              <c:strCache>
                <c:ptCount val="12"/>
                <c:pt idx="0">
                  <c:v>Overall </c:v>
                </c:pt>
                <c:pt idx="2">
                  <c:v>Ease of accessing the stop or station where you board this Link</c:v>
                </c:pt>
                <c:pt idx="3">
                  <c:v>The job the train conductor is doing</c:v>
                </c:pt>
                <c:pt idx="4">
                  <c:v>The on-time performance of this Link)</c:v>
                </c:pt>
                <c:pt idx="5">
                  <c:v>The total travel time it takes to get to your destination</c:v>
                </c:pt>
                <c:pt idx="6">
                  <c:v>The average cleanliness of this Link cabin</c:v>
                </c:pt>
                <c:pt idx="7">
                  <c:v>The frequency of trains</c:v>
                </c:pt>
                <c:pt idx="8">
                  <c:v>The smoothness of the ride on Link</c:v>
                </c:pt>
                <c:pt idx="9">
                  <c:v>The physical condition of the stops/stations</c:v>
                </c:pt>
                <c:pt idx="10">
                  <c:v>The average cleanliness of the stops/stations</c:v>
                </c:pt>
                <c:pt idx="11">
                  <c:v>Sound Transit’s communication about urgent service disruptions and delays</c:v>
                </c:pt>
              </c:strCache>
            </c:strRef>
          </c:cat>
          <c:val>
            <c:numRef>
              <c:f>Sheet1!$B$2:$B$13</c:f>
              <c:numCache>
                <c:formatCode>General</c:formatCode>
                <c:ptCount val="12"/>
                <c:pt idx="0" formatCode="###0%">
                  <c:v>0.47063531321684032</c:v>
                </c:pt>
                <c:pt idx="2" formatCode="###0%">
                  <c:v>0.81779620426368671</c:v>
                </c:pt>
                <c:pt idx="3" formatCode="###0%">
                  <c:v>0.79137747371280009</c:v>
                </c:pt>
                <c:pt idx="4" formatCode="###0%">
                  <c:v>0.74857468300699948</c:v>
                </c:pt>
                <c:pt idx="5" formatCode="###0%">
                  <c:v>0.66287377934912683</c:v>
                </c:pt>
                <c:pt idx="6" formatCode="###0%">
                  <c:v>0.62004237459751754</c:v>
                </c:pt>
                <c:pt idx="7" formatCode="###0%">
                  <c:v>0.59894362303354787</c:v>
                </c:pt>
                <c:pt idx="8" formatCode="###0%">
                  <c:v>0.5724581842821983</c:v>
                </c:pt>
                <c:pt idx="9" formatCode="###0%">
                  <c:v>0.55053014654759269</c:v>
                </c:pt>
                <c:pt idx="10" formatCode="###0%">
                  <c:v>0.37448035602325419</c:v>
                </c:pt>
                <c:pt idx="11" formatCode="###0%">
                  <c:v>0.33186820980999693</c:v>
                </c:pt>
              </c:numCache>
            </c:numRef>
          </c:val>
          <c:extLst>
            <c:ext xmlns:c16="http://schemas.microsoft.com/office/drawing/2014/chart" uri="{C3380CC4-5D6E-409C-BE32-E72D297353CC}">
              <c16:uniqueId val="{00000000-575A-4FE5-A245-7C938D23DB36}"/>
            </c:ext>
          </c:extLst>
        </c:ser>
        <c:ser>
          <c:idx val="1"/>
          <c:order val="1"/>
          <c:tx>
            <c:strRef>
              <c:f>Sheet1!#REF!</c:f>
              <c:strCache>
                <c:ptCount val="1"/>
                <c:pt idx="0">
                  <c:v>#REF!</c:v>
                </c:pt>
              </c:strCache>
            </c:strRef>
          </c:tx>
          <c:spPr>
            <a:solidFill>
              <a:schemeClr val="bg1"/>
            </a:solidFill>
          </c:spPr>
          <c:invertIfNegative val="0"/>
          <c:cat>
            <c:strRef>
              <c:f>Sheet1!$A$2:$A$13</c:f>
              <c:strCache>
                <c:ptCount val="12"/>
                <c:pt idx="0">
                  <c:v>Overall </c:v>
                </c:pt>
                <c:pt idx="2">
                  <c:v>Ease of accessing the stop or station where you board this Link</c:v>
                </c:pt>
                <c:pt idx="3">
                  <c:v>The job the train conductor is doing</c:v>
                </c:pt>
                <c:pt idx="4">
                  <c:v>The on-time performance of this Link)</c:v>
                </c:pt>
                <c:pt idx="5">
                  <c:v>The total travel time it takes to get to your destination</c:v>
                </c:pt>
                <c:pt idx="6">
                  <c:v>The average cleanliness of this Link cabin</c:v>
                </c:pt>
                <c:pt idx="7">
                  <c:v>The frequency of trains</c:v>
                </c:pt>
                <c:pt idx="8">
                  <c:v>The smoothness of the ride on Link</c:v>
                </c:pt>
                <c:pt idx="9">
                  <c:v>The physical condition of the stops/stations</c:v>
                </c:pt>
                <c:pt idx="10">
                  <c:v>The average cleanliness of the stops/stations</c:v>
                </c:pt>
                <c:pt idx="11">
                  <c:v>Sound Transit’s communication about urgent service disruptions and delays</c:v>
                </c:pt>
              </c:strCache>
            </c:strRef>
          </c:cat>
          <c:val>
            <c:numRef>
              <c:f>Sheet1!#REF!</c:f>
              <c:numCache>
                <c:formatCode>General</c:formatCode>
                <c:ptCount val="1"/>
                <c:pt idx="0">
                  <c:v>1</c:v>
                </c:pt>
              </c:numCache>
            </c:numRef>
          </c:val>
          <c:extLst>
            <c:ext xmlns:c16="http://schemas.microsoft.com/office/drawing/2014/chart" uri="{C3380CC4-5D6E-409C-BE32-E72D297353CC}">
              <c16:uniqueId val="{00000001-575A-4FE5-A245-7C938D23DB36}"/>
            </c:ext>
          </c:extLst>
        </c:ser>
        <c:ser>
          <c:idx val="3"/>
          <c:order val="2"/>
          <c:tx>
            <c:strRef>
              <c:f>Sheet1!#REF!</c:f>
              <c:strCache>
                <c:ptCount val="1"/>
                <c:pt idx="0">
                  <c:v>#REF!</c:v>
                </c:pt>
              </c:strCache>
            </c:strRef>
          </c:tx>
          <c:invertIfNegative val="0"/>
          <c:cat>
            <c:strRef>
              <c:f>Sheet1!$A$2:$A$13</c:f>
              <c:strCache>
                <c:ptCount val="12"/>
                <c:pt idx="0">
                  <c:v>Overall </c:v>
                </c:pt>
                <c:pt idx="2">
                  <c:v>Ease of accessing the stop or station where you board this Link</c:v>
                </c:pt>
                <c:pt idx="3">
                  <c:v>The job the train conductor is doing</c:v>
                </c:pt>
                <c:pt idx="4">
                  <c:v>The on-time performance of this Link)</c:v>
                </c:pt>
                <c:pt idx="5">
                  <c:v>The total travel time it takes to get to your destination</c:v>
                </c:pt>
                <c:pt idx="6">
                  <c:v>The average cleanliness of this Link cabin</c:v>
                </c:pt>
                <c:pt idx="7">
                  <c:v>The frequency of trains</c:v>
                </c:pt>
                <c:pt idx="8">
                  <c:v>The smoothness of the ride on Link</c:v>
                </c:pt>
                <c:pt idx="9">
                  <c:v>The physical condition of the stops/stations</c:v>
                </c:pt>
                <c:pt idx="10">
                  <c:v>The average cleanliness of the stops/stations</c:v>
                </c:pt>
                <c:pt idx="11">
                  <c:v>Sound Transit’s communication about urgent service disruptions and delays</c:v>
                </c:pt>
              </c:strCache>
            </c:strRef>
          </c:cat>
          <c:val>
            <c:numRef>
              <c:f>Sheet1!#REF!</c:f>
              <c:numCache>
                <c:formatCode>General</c:formatCode>
                <c:ptCount val="1"/>
                <c:pt idx="0">
                  <c:v>1</c:v>
                </c:pt>
              </c:numCache>
            </c:numRef>
          </c:val>
          <c:extLst>
            <c:ext xmlns:c16="http://schemas.microsoft.com/office/drawing/2014/chart" uri="{C3380CC4-5D6E-409C-BE32-E72D297353CC}">
              <c16:uniqueId val="{00000001-EAE1-4355-B12D-2627585BBBC9}"/>
            </c:ext>
          </c:extLst>
        </c:ser>
        <c:dLbls>
          <c:showLegendKey val="0"/>
          <c:showVal val="0"/>
          <c:showCatName val="0"/>
          <c:showSerName val="0"/>
          <c:showPercent val="0"/>
          <c:showBubbleSize val="0"/>
        </c:dLbls>
        <c:gapWidth val="18"/>
        <c:overlap val="100"/>
        <c:axId val="223405040"/>
        <c:axId val="223403472"/>
      </c:barChart>
      <c:catAx>
        <c:axId val="223405040"/>
        <c:scaling>
          <c:orientation val="maxMin"/>
        </c:scaling>
        <c:delete val="0"/>
        <c:axPos val="l"/>
        <c:majorGridlines/>
        <c:numFmt formatCode="General" sourceLinked="1"/>
        <c:majorTickMark val="out"/>
        <c:minorTickMark val="none"/>
        <c:tickLblPos val="nextTo"/>
        <c:txPr>
          <a:bodyPr/>
          <a:lstStyle/>
          <a:p>
            <a:pPr>
              <a:defRPr sz="1350"/>
            </a:pPr>
            <a:endParaRPr lang="en-US"/>
          </a:p>
        </c:txPr>
        <c:crossAx val="223403472"/>
        <c:crosses val="autoZero"/>
        <c:auto val="1"/>
        <c:lblAlgn val="ctr"/>
        <c:lblOffset val="100"/>
        <c:noMultiLvlLbl val="0"/>
      </c:catAx>
      <c:valAx>
        <c:axId val="223403472"/>
        <c:scaling>
          <c:orientation val="minMax"/>
          <c:max val="0.9"/>
          <c:min val="0"/>
        </c:scaling>
        <c:delete val="1"/>
        <c:axPos val="t"/>
        <c:numFmt formatCode="###0%" sourceLinked="1"/>
        <c:majorTickMark val="out"/>
        <c:minorTickMark val="none"/>
        <c:tickLblPos val="nextTo"/>
        <c:crossAx val="223405040"/>
        <c:crosses val="autoZero"/>
        <c:crossBetween val="between"/>
      </c:valAx>
      <c:spPr>
        <a:noFill/>
        <a:ln w="25400">
          <a:noFill/>
        </a:ln>
      </c:spPr>
    </c:plotArea>
    <c:legend>
      <c:legendPos val="t"/>
      <c:legendEntry>
        <c:idx val="1"/>
        <c:delete val="1"/>
      </c:legendEntry>
      <c:legendEntry>
        <c:idx val="2"/>
        <c:delete val="1"/>
      </c:legendEntry>
      <c:layout>
        <c:manualLayout>
          <c:xMode val="edge"/>
          <c:yMode val="edge"/>
          <c:x val="0.56441841336734322"/>
          <c:y val="0"/>
          <c:w val="0.23618664744371742"/>
          <c:h val="8.171993203510082E-2"/>
        </c:manualLayout>
      </c:layout>
      <c:overlay val="0"/>
      <c:txPr>
        <a:bodyPr/>
        <a:lstStyle/>
        <a:p>
          <a:pPr>
            <a:defRPr sz="16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4937589263888724E-3"/>
          <c:y val="0"/>
          <c:w val="0.95216793164597346"/>
          <c:h val="0.90385822539982608"/>
        </c:manualLayout>
      </c:layout>
      <c:lineChart>
        <c:grouping val="standard"/>
        <c:varyColors val="0"/>
        <c:ser>
          <c:idx val="0"/>
          <c:order val="0"/>
          <c:tx>
            <c:strRef>
              <c:f>Sheet1!$A$2</c:f>
              <c:strCache>
                <c:ptCount val="1"/>
                <c:pt idx="0">
                  <c:v>A</c:v>
                </c:pt>
              </c:strCache>
            </c:strRef>
          </c:tx>
          <c:spPr>
            <a:ln w="38100" cap="rnd">
              <a:solidFill>
                <a:schemeClr val="accent1"/>
              </a:solidFill>
              <a:round/>
            </a:ln>
            <a:effectLst/>
          </c:spPr>
          <c:marker>
            <c:symbol val="circle"/>
            <c:size val="8"/>
            <c:spPr>
              <a:solidFill>
                <a:schemeClr val="accent1"/>
              </a:solidFill>
              <a:ln w="9525">
                <a:solidFill>
                  <a:schemeClr val="accent1"/>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1"/>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c:v>
                </c:pt>
                <c:pt idx="1">
                  <c:v>2013</c:v>
                </c:pt>
                <c:pt idx="2">
                  <c:v>2014</c:v>
                </c:pt>
                <c:pt idx="3">
                  <c:v>2015</c:v>
                </c:pt>
                <c:pt idx="4">
                  <c:v>2016</c:v>
                </c:pt>
                <c:pt idx="5">
                  <c:v>2017</c:v>
                </c:pt>
              </c:strCache>
            </c:strRef>
          </c:cat>
          <c:val>
            <c:numRef>
              <c:f>Sheet1!$B$2:$G$2</c:f>
              <c:numCache>
                <c:formatCode>###0%</c:formatCode>
                <c:ptCount val="6"/>
                <c:pt idx="0">
                  <c:v>0.56635858877985434</c:v>
                </c:pt>
                <c:pt idx="1">
                  <c:v>0.56974119282202318</c:v>
                </c:pt>
                <c:pt idx="2">
                  <c:v>0.55225772935533457</c:v>
                </c:pt>
                <c:pt idx="3">
                  <c:v>0.58083580117579414</c:v>
                </c:pt>
                <c:pt idx="4">
                  <c:v>0.47957867464911147</c:v>
                </c:pt>
                <c:pt idx="5">
                  <c:v>0.55298170729736673</c:v>
                </c:pt>
              </c:numCache>
            </c:numRef>
          </c:val>
          <c:smooth val="0"/>
          <c:extLst>
            <c:ext xmlns:c16="http://schemas.microsoft.com/office/drawing/2014/chart" uri="{C3380CC4-5D6E-409C-BE32-E72D297353CC}">
              <c16:uniqueId val="{00000002-913C-41B2-80CD-EBFABB88FA6C}"/>
            </c:ext>
          </c:extLst>
        </c:ser>
        <c:ser>
          <c:idx val="1"/>
          <c:order val="1"/>
          <c:tx>
            <c:strRef>
              <c:f>Sheet1!$A$3</c:f>
              <c:strCache>
                <c:ptCount val="1"/>
                <c:pt idx="0">
                  <c:v>B</c:v>
                </c:pt>
              </c:strCache>
            </c:strRef>
          </c:tx>
          <c:spPr>
            <a:ln w="38100" cap="rnd">
              <a:solidFill>
                <a:schemeClr val="accent2"/>
              </a:solidFill>
              <a:round/>
            </a:ln>
            <a:effectLst/>
          </c:spPr>
          <c:marker>
            <c:symbol val="circle"/>
            <c:size val="8"/>
            <c:spPr>
              <a:solidFill>
                <a:schemeClr val="accent2"/>
              </a:solidFill>
              <a:ln w="9525">
                <a:solidFill>
                  <a:schemeClr val="accent2"/>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c:v>
                </c:pt>
                <c:pt idx="1">
                  <c:v>2013</c:v>
                </c:pt>
                <c:pt idx="2">
                  <c:v>2014</c:v>
                </c:pt>
                <c:pt idx="3">
                  <c:v>2015</c:v>
                </c:pt>
                <c:pt idx="4">
                  <c:v>2016</c:v>
                </c:pt>
                <c:pt idx="5">
                  <c:v>2017</c:v>
                </c:pt>
              </c:strCache>
            </c:strRef>
          </c:cat>
          <c:val>
            <c:numRef>
              <c:f>Sheet1!$B$3:$G$3</c:f>
              <c:numCache>
                <c:formatCode>###0%</c:formatCode>
                <c:ptCount val="6"/>
                <c:pt idx="0">
                  <c:v>0.28798618489119138</c:v>
                </c:pt>
                <c:pt idx="1">
                  <c:v>0.28128955119101295</c:v>
                </c:pt>
                <c:pt idx="2">
                  <c:v>0.28749916341976051</c:v>
                </c:pt>
                <c:pt idx="3">
                  <c:v>0.27057873797465354</c:v>
                </c:pt>
                <c:pt idx="4">
                  <c:v>0.33104811158200415</c:v>
                </c:pt>
                <c:pt idx="5">
                  <c:v>0.29623940470271359</c:v>
                </c:pt>
              </c:numCache>
            </c:numRef>
          </c:val>
          <c:smooth val="0"/>
          <c:extLst>
            <c:ext xmlns:c16="http://schemas.microsoft.com/office/drawing/2014/chart" uri="{C3380CC4-5D6E-409C-BE32-E72D297353CC}">
              <c16:uniqueId val="{00000005-913C-41B2-80CD-EBFABB88FA6C}"/>
            </c:ext>
          </c:extLst>
        </c:ser>
        <c:ser>
          <c:idx val="2"/>
          <c:order val="2"/>
          <c:tx>
            <c:strRef>
              <c:f>Sheet1!$A$4</c:f>
              <c:strCache>
                <c:ptCount val="1"/>
                <c:pt idx="0">
                  <c:v>C or lower/DK</c:v>
                </c:pt>
              </c:strCache>
            </c:strRef>
          </c:tx>
          <c:spPr>
            <a:ln w="38100" cap="rnd">
              <a:solidFill>
                <a:schemeClr val="accent5"/>
              </a:solidFill>
              <a:round/>
            </a:ln>
            <a:effectLst/>
          </c:spPr>
          <c:marker>
            <c:symbol val="circle"/>
            <c:size val="8"/>
            <c:spPr>
              <a:solidFill>
                <a:schemeClr val="accent5"/>
              </a:solidFill>
              <a:ln w="9525">
                <a:solidFill>
                  <a:schemeClr val="accent5"/>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5"/>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c:v>
                </c:pt>
                <c:pt idx="1">
                  <c:v>2013</c:v>
                </c:pt>
                <c:pt idx="2">
                  <c:v>2014</c:v>
                </c:pt>
                <c:pt idx="3">
                  <c:v>2015</c:v>
                </c:pt>
                <c:pt idx="4">
                  <c:v>2016</c:v>
                </c:pt>
                <c:pt idx="5">
                  <c:v>2017</c:v>
                </c:pt>
              </c:strCache>
            </c:strRef>
          </c:cat>
          <c:val>
            <c:numRef>
              <c:f>Sheet1!$B$4:$G$4</c:f>
              <c:numCache>
                <c:formatCode>###0%</c:formatCode>
                <c:ptCount val="6"/>
                <c:pt idx="0">
                  <c:v>0.14565522632895031</c:v>
                </c:pt>
                <c:pt idx="1">
                  <c:v>0.14896925598697552</c:v>
                </c:pt>
                <c:pt idx="2">
                  <c:v>0.16024310722489848</c:v>
                </c:pt>
                <c:pt idx="3">
                  <c:v>0.14858546084955412</c:v>
                </c:pt>
                <c:pt idx="4">
                  <c:v>0.18937321376889701</c:v>
                </c:pt>
                <c:pt idx="5">
                  <c:v>0.15077888799990483</c:v>
                </c:pt>
              </c:numCache>
            </c:numRef>
          </c:val>
          <c:smooth val="0"/>
          <c:extLst>
            <c:ext xmlns:c16="http://schemas.microsoft.com/office/drawing/2014/chart" uri="{C3380CC4-5D6E-409C-BE32-E72D297353CC}">
              <c16:uniqueId val="{00000006-913C-41B2-80CD-EBFABB88FA6C}"/>
            </c:ext>
          </c:extLst>
        </c:ser>
        <c:dLbls>
          <c:showLegendKey val="0"/>
          <c:showVal val="0"/>
          <c:showCatName val="0"/>
          <c:showSerName val="0"/>
          <c:showPercent val="0"/>
          <c:showBubbleSize val="0"/>
        </c:dLbls>
        <c:marker val="1"/>
        <c:smooth val="0"/>
        <c:axId val="119839296"/>
        <c:axId val="119839688"/>
      </c:lineChart>
      <c:catAx>
        <c:axId val="119839296"/>
        <c:scaling>
          <c:orientation val="minMax"/>
        </c:scaling>
        <c:delete val="0"/>
        <c:axPos val="b"/>
        <c:numFmt formatCode="General" sourceLinked="1"/>
        <c:majorTickMark val="out"/>
        <c:minorTickMark val="none"/>
        <c:tickLblPos val="nextTo"/>
        <c:spPr>
          <a:noFill/>
          <a:ln w="12700" cap="flat" cmpd="sng" algn="ctr">
            <a:solidFill>
              <a:schemeClr val="tx2"/>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crossAx val="119839688"/>
        <c:crosses val="autoZero"/>
        <c:auto val="1"/>
        <c:lblAlgn val="ctr"/>
        <c:lblOffset val="100"/>
        <c:noMultiLvlLbl val="0"/>
      </c:catAx>
      <c:valAx>
        <c:axId val="119839688"/>
        <c:scaling>
          <c:orientation val="minMax"/>
          <c:max val="0.70000000000000007"/>
          <c:min val="0"/>
        </c:scaling>
        <c:delete val="1"/>
        <c:axPos val="l"/>
        <c:numFmt formatCode="###0%" sourceLinked="1"/>
        <c:majorTickMark val="out"/>
        <c:minorTickMark val="none"/>
        <c:tickLblPos val="nextTo"/>
        <c:crossAx val="1198392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4022897601024318E-4"/>
          <c:y val="0"/>
          <c:w val="0.98818462528302586"/>
          <c:h val="0.99394428627989351"/>
        </c:manualLayout>
      </c:layout>
      <c:lineChart>
        <c:grouping val="standard"/>
        <c:varyColors val="0"/>
        <c:ser>
          <c:idx val="0"/>
          <c:order val="0"/>
          <c:tx>
            <c:strRef>
              <c:f>Sheet1!$A$2</c:f>
              <c:strCache>
                <c:ptCount val="1"/>
                <c:pt idx="0">
                  <c:v>A</c:v>
                </c:pt>
              </c:strCache>
            </c:strRef>
          </c:tx>
          <c:spPr>
            <a:ln w="38100" cap="rnd">
              <a:solidFill>
                <a:schemeClr val="accent1"/>
              </a:solidFill>
              <a:round/>
            </a:ln>
            <a:effectLst/>
          </c:spPr>
          <c:marker>
            <c:symbol val="circle"/>
            <c:size val="8"/>
            <c:spPr>
              <a:solidFill>
                <a:schemeClr val="accent1"/>
              </a:solidFill>
              <a:ln w="9525">
                <a:solidFill>
                  <a:schemeClr val="accent1"/>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1"/>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c:v>
                </c:pt>
                <c:pt idx="1">
                  <c:v>2013</c:v>
                </c:pt>
                <c:pt idx="2">
                  <c:v>2014</c:v>
                </c:pt>
                <c:pt idx="3">
                  <c:v>2015</c:v>
                </c:pt>
                <c:pt idx="4">
                  <c:v>2016</c:v>
                </c:pt>
                <c:pt idx="5">
                  <c:v>2017</c:v>
                </c:pt>
              </c:strCache>
            </c:strRef>
          </c:cat>
          <c:val>
            <c:numRef>
              <c:f>Sheet1!$B$2:$G$2</c:f>
              <c:numCache>
                <c:formatCode>###0%</c:formatCode>
                <c:ptCount val="6"/>
                <c:pt idx="0" formatCode="#,##0%">
                  <c:v>0.56951216084639911</c:v>
                </c:pt>
                <c:pt idx="1">
                  <c:v>0.60135009547093654</c:v>
                </c:pt>
                <c:pt idx="2">
                  <c:v>0.58622251278176096</c:v>
                </c:pt>
                <c:pt idx="3">
                  <c:v>0.6277879937116283</c:v>
                </c:pt>
                <c:pt idx="4">
                  <c:v>0.47669437684124327</c:v>
                </c:pt>
                <c:pt idx="5">
                  <c:v>0.52323087471329466</c:v>
                </c:pt>
              </c:numCache>
            </c:numRef>
          </c:val>
          <c:smooth val="0"/>
          <c:extLst>
            <c:ext xmlns:c16="http://schemas.microsoft.com/office/drawing/2014/chart" uri="{C3380CC4-5D6E-409C-BE32-E72D297353CC}">
              <c16:uniqueId val="{00000002-B028-4CF0-B6FC-E48F1425DA00}"/>
            </c:ext>
          </c:extLst>
        </c:ser>
        <c:ser>
          <c:idx val="1"/>
          <c:order val="1"/>
          <c:tx>
            <c:strRef>
              <c:f>Sheet1!$A$3</c:f>
              <c:strCache>
                <c:ptCount val="1"/>
                <c:pt idx="0">
                  <c:v>B</c:v>
                </c:pt>
              </c:strCache>
            </c:strRef>
          </c:tx>
          <c:spPr>
            <a:ln w="38100" cap="rnd">
              <a:solidFill>
                <a:schemeClr val="accent2"/>
              </a:solidFill>
              <a:round/>
            </a:ln>
            <a:effectLst/>
          </c:spPr>
          <c:marker>
            <c:symbol val="circle"/>
            <c:size val="8"/>
            <c:spPr>
              <a:solidFill>
                <a:schemeClr val="accent2"/>
              </a:solidFill>
              <a:ln w="9525">
                <a:solidFill>
                  <a:schemeClr val="accent2"/>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c:v>
                </c:pt>
                <c:pt idx="1">
                  <c:v>2013</c:v>
                </c:pt>
                <c:pt idx="2">
                  <c:v>2014</c:v>
                </c:pt>
                <c:pt idx="3">
                  <c:v>2015</c:v>
                </c:pt>
                <c:pt idx="4">
                  <c:v>2016</c:v>
                </c:pt>
                <c:pt idx="5">
                  <c:v>2017</c:v>
                </c:pt>
              </c:strCache>
            </c:strRef>
          </c:cat>
          <c:val>
            <c:numRef>
              <c:f>Sheet1!$B$3:$G$3</c:f>
              <c:numCache>
                <c:formatCode>###0%</c:formatCode>
                <c:ptCount val="6"/>
                <c:pt idx="0">
                  <c:v>0.29910599565537305</c:v>
                </c:pt>
                <c:pt idx="1">
                  <c:v>0.28495447666288398</c:v>
                </c:pt>
                <c:pt idx="2">
                  <c:v>0.30297323893906913</c:v>
                </c:pt>
                <c:pt idx="3">
                  <c:v>0.25721163365240796</c:v>
                </c:pt>
                <c:pt idx="4">
                  <c:v>0.34203210829467551</c:v>
                </c:pt>
                <c:pt idx="5">
                  <c:v>0.3456738838382431</c:v>
                </c:pt>
              </c:numCache>
            </c:numRef>
          </c:val>
          <c:smooth val="0"/>
          <c:extLst>
            <c:ext xmlns:c16="http://schemas.microsoft.com/office/drawing/2014/chart" uri="{C3380CC4-5D6E-409C-BE32-E72D297353CC}">
              <c16:uniqueId val="{00000005-B028-4CF0-B6FC-E48F1425DA00}"/>
            </c:ext>
          </c:extLst>
        </c:ser>
        <c:ser>
          <c:idx val="2"/>
          <c:order val="2"/>
          <c:tx>
            <c:strRef>
              <c:f>Sheet1!$A$4</c:f>
              <c:strCache>
                <c:ptCount val="1"/>
                <c:pt idx="0">
                  <c:v>C or lower/DK</c:v>
                </c:pt>
              </c:strCache>
            </c:strRef>
          </c:tx>
          <c:spPr>
            <a:ln w="38100" cap="rnd">
              <a:solidFill>
                <a:schemeClr val="accent5"/>
              </a:solidFill>
              <a:round/>
            </a:ln>
            <a:effectLst/>
          </c:spPr>
          <c:marker>
            <c:symbol val="circle"/>
            <c:size val="8"/>
            <c:spPr>
              <a:solidFill>
                <a:schemeClr val="accent5"/>
              </a:solidFill>
              <a:ln w="9525">
                <a:solidFill>
                  <a:schemeClr val="accent5"/>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5"/>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c:v>
                </c:pt>
                <c:pt idx="1">
                  <c:v>2013</c:v>
                </c:pt>
                <c:pt idx="2">
                  <c:v>2014</c:v>
                </c:pt>
                <c:pt idx="3">
                  <c:v>2015</c:v>
                </c:pt>
                <c:pt idx="4">
                  <c:v>2016</c:v>
                </c:pt>
                <c:pt idx="5">
                  <c:v>2017</c:v>
                </c:pt>
              </c:strCache>
            </c:strRef>
          </c:cat>
          <c:val>
            <c:numRef>
              <c:f>Sheet1!$B$4:$G$4</c:f>
              <c:numCache>
                <c:formatCode>###0%</c:formatCode>
                <c:ptCount val="6"/>
                <c:pt idx="0">
                  <c:v>0.13138184349822554</c:v>
                </c:pt>
                <c:pt idx="1">
                  <c:v>0.11369542786617784</c:v>
                </c:pt>
                <c:pt idx="2">
                  <c:v>0.11080424827916714</c:v>
                </c:pt>
                <c:pt idx="3">
                  <c:v>0.1150003726359644</c:v>
                </c:pt>
                <c:pt idx="4">
                  <c:v>0.18127351486409435</c:v>
                </c:pt>
                <c:pt idx="5">
                  <c:v>0.13109524144844786</c:v>
                </c:pt>
              </c:numCache>
            </c:numRef>
          </c:val>
          <c:smooth val="0"/>
          <c:extLst>
            <c:ext xmlns:c16="http://schemas.microsoft.com/office/drawing/2014/chart" uri="{C3380CC4-5D6E-409C-BE32-E72D297353CC}">
              <c16:uniqueId val="{00000006-B028-4CF0-B6FC-E48F1425DA00}"/>
            </c:ext>
          </c:extLst>
        </c:ser>
        <c:dLbls>
          <c:showLegendKey val="0"/>
          <c:showVal val="0"/>
          <c:showCatName val="0"/>
          <c:showSerName val="0"/>
          <c:showPercent val="0"/>
          <c:showBubbleSize val="0"/>
        </c:dLbls>
        <c:marker val="1"/>
        <c:smooth val="0"/>
        <c:axId val="119839296"/>
        <c:axId val="119839688"/>
      </c:lineChart>
      <c:catAx>
        <c:axId val="119839296"/>
        <c:scaling>
          <c:orientation val="minMax"/>
        </c:scaling>
        <c:delete val="0"/>
        <c:axPos val="b"/>
        <c:numFmt formatCode="General" sourceLinked="1"/>
        <c:majorTickMark val="out"/>
        <c:minorTickMark val="none"/>
        <c:tickLblPos val="nextTo"/>
        <c:spPr>
          <a:noFill/>
          <a:ln w="12700" cap="flat" cmpd="sng" algn="ctr">
            <a:solidFill>
              <a:schemeClr val="tx2"/>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crossAx val="119839688"/>
        <c:crosses val="autoZero"/>
        <c:auto val="1"/>
        <c:lblAlgn val="ctr"/>
        <c:lblOffset val="100"/>
        <c:noMultiLvlLbl val="0"/>
      </c:catAx>
      <c:valAx>
        <c:axId val="119839688"/>
        <c:scaling>
          <c:orientation val="minMax"/>
          <c:max val="0.70000000000000007"/>
          <c:min val="0"/>
        </c:scaling>
        <c:delete val="1"/>
        <c:axPos val="l"/>
        <c:numFmt formatCode="#,##0%" sourceLinked="1"/>
        <c:majorTickMark val="out"/>
        <c:minorTickMark val="none"/>
        <c:tickLblPos val="nextTo"/>
        <c:crossAx val="1198392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hart2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1.0829631853104768E-3"/>
          <c:y val="6.3466854435271182E-3"/>
          <c:w val="0.99891704363060696"/>
          <c:h val="0.76994835822630581"/>
        </c:manualLayout>
      </c:layout>
      <c:lineChart>
        <c:grouping val="standard"/>
        <c:varyColors val="0"/>
        <c:ser>
          <c:idx val="0"/>
          <c:order val="0"/>
          <c:tx>
            <c:strRef>
              <c:f>Sheet2!$C$1</c:f>
              <c:strCache>
                <c:ptCount val="1"/>
                <c:pt idx="0">
                  <c:v>A</c:v>
                </c:pt>
              </c:strCache>
            </c:strRef>
          </c:tx>
          <c:spPr>
            <a:effectLst/>
          </c:spPr>
          <c:marker>
            <c:symbol val="none"/>
          </c:marker>
          <c:dLbls>
            <c:dLbl>
              <c:idx val="0"/>
              <c:tx>
                <c:rich>
                  <a:bodyPr/>
                  <a:lstStyle/>
                  <a:p>
                    <a:fld id="{2874A93F-F4DF-4D0C-B1FC-4BC4DBEA4C44}" type="VALUE">
                      <a:rPr lang="en-US" baseline="0" smtClean="0"/>
                      <a:pPr/>
                      <a:t>[VALUE]</a:t>
                    </a:fld>
                    <a:endParaRPr lang="en-US"/>
                  </a:p>
                </c:rich>
              </c:tx>
              <c:dLblPos val="t"/>
              <c:showLegendKey val="0"/>
              <c:showVal val="1"/>
              <c:showCatName val="0"/>
              <c:showSerName val="1"/>
              <c:showPercent val="0"/>
              <c:showBubbleSize val="0"/>
              <c:separator>
</c:separator>
              <c:extLst>
                <c:ext xmlns:c15="http://schemas.microsoft.com/office/drawing/2012/chart" uri="{CE6537A1-D6FC-4f65-9D91-7224C49458BB}">
                  <c15:dlblFieldTable/>
                  <c15:showDataLabelsRange val="0"/>
                </c:ext>
                <c:ext xmlns:c16="http://schemas.microsoft.com/office/drawing/2014/chart" uri="{C3380CC4-5D6E-409C-BE32-E72D297353CC}">
                  <c16:uniqueId val="{00000000-472E-435E-9946-D878099D25CB}"/>
                </c:ext>
              </c:extLst>
            </c:dLbl>
            <c:dLbl>
              <c:idx val="16"/>
              <c:layout>
                <c:manualLayout>
                  <c:x val="-2.0552930950883487E-2"/>
                  <c:y val="-5.5676173118588877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5-059A-409A-BA5E-7743570A2CC1}"/>
                </c:ext>
              </c:extLst>
            </c:dLbl>
            <c:dLbl>
              <c:idx val="22"/>
              <c:layout>
                <c:manualLayout>
                  <c:x val="-1.7885597472485793E-2"/>
                  <c:y val="-5.604997789904222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E00A-44B7-992F-07989AEC6544}"/>
                </c:ext>
              </c:extLst>
            </c:dLbl>
            <c:dLbl>
              <c:idx val="23"/>
              <c:layout>
                <c:manualLayout>
                  <c:x val="-3.829147324021393E-4"/>
                  <c:y val="3.008703704490335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E00A-44B7-992F-07989AEC6544}"/>
                </c:ext>
              </c:extLst>
            </c:dLbl>
            <c:spPr>
              <a:noFill/>
              <a:ln>
                <a:noFill/>
              </a:ln>
              <a:effectLst/>
            </c:spPr>
            <c:txPr>
              <a:bodyPr/>
              <a:lstStyle/>
              <a:p>
                <a:pPr>
                  <a:defRPr sz="1400" b="1">
                    <a:solidFill>
                      <a:schemeClr val="accent1"/>
                    </a:solidFill>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multiLvlStrRef>
              <c:f>Sheet2!$A$2:$B$25</c:f>
              <c:multiLvlStrCache>
                <c:ptCount val="24"/>
                <c:lvl>
                  <c:pt idx="0">
                    <c:v>2014</c:v>
                  </c:pt>
                  <c:pt idx="1">
                    <c:v>2015</c:v>
                  </c:pt>
                  <c:pt idx="2">
                    <c:v>2016</c:v>
                  </c:pt>
                  <c:pt idx="3">
                    <c:v>2017</c:v>
                  </c:pt>
                  <c:pt idx="5">
                    <c:v>2014</c:v>
                  </c:pt>
                  <c:pt idx="6">
                    <c:v>2015</c:v>
                  </c:pt>
                  <c:pt idx="7">
                    <c:v>2016</c:v>
                  </c:pt>
                  <c:pt idx="8">
                    <c:v>2017</c:v>
                  </c:pt>
                  <c:pt idx="10">
                    <c:v>2014</c:v>
                  </c:pt>
                  <c:pt idx="11">
                    <c:v>2015</c:v>
                  </c:pt>
                  <c:pt idx="12">
                    <c:v>2016</c:v>
                  </c:pt>
                  <c:pt idx="13">
                    <c:v>2017</c:v>
                  </c:pt>
                  <c:pt idx="15">
                    <c:v>2014</c:v>
                  </c:pt>
                  <c:pt idx="16">
                    <c:v>2015</c:v>
                  </c:pt>
                  <c:pt idx="17">
                    <c:v>2016</c:v>
                  </c:pt>
                  <c:pt idx="18">
                    <c:v>2017</c:v>
                  </c:pt>
                  <c:pt idx="20">
                    <c:v>2014</c:v>
                  </c:pt>
                  <c:pt idx="21">
                    <c:v>2015</c:v>
                  </c:pt>
                  <c:pt idx="22">
                    <c:v>2016</c:v>
                  </c:pt>
                  <c:pt idx="23">
                    <c:v>2017</c:v>
                  </c:pt>
                </c:lvl>
                <c:lvl>
                  <c:pt idx="0">
                    <c:v>Overall</c:v>
                  </c:pt>
                  <c:pt idx="4">
                    <c:v> </c:v>
                  </c:pt>
                  <c:pt idx="5">
                    <c:v>Tacoma Link</c:v>
                  </c:pt>
                  <c:pt idx="9">
                    <c:v>  </c:v>
                  </c:pt>
                  <c:pt idx="10">
                    <c:v>Link</c:v>
                  </c:pt>
                  <c:pt idx="14">
                    <c:v>   </c:v>
                  </c:pt>
                  <c:pt idx="15">
                    <c:v>Sounder</c:v>
                  </c:pt>
                  <c:pt idx="19">
                    <c:v> </c:v>
                  </c:pt>
                  <c:pt idx="20">
                    <c:v>Express bus</c:v>
                  </c:pt>
                </c:lvl>
              </c:multiLvlStrCache>
            </c:multiLvlStrRef>
          </c:cat>
          <c:val>
            <c:numRef>
              <c:f>Sheet2!$C$2:$C$25</c:f>
              <c:numCache>
                <c:formatCode>###0%</c:formatCode>
                <c:ptCount val="24"/>
                <c:pt idx="0" formatCode="0%">
                  <c:v>0.58622251278175364</c:v>
                </c:pt>
                <c:pt idx="1">
                  <c:v>0.6277879937116283</c:v>
                </c:pt>
                <c:pt idx="2">
                  <c:v>0.47669437684124327</c:v>
                </c:pt>
                <c:pt idx="3">
                  <c:v>0.52323087471329466</c:v>
                </c:pt>
                <c:pt idx="5">
                  <c:v>0.80597014925373089</c:v>
                </c:pt>
                <c:pt idx="6">
                  <c:v>0.66287377934912683</c:v>
                </c:pt>
                <c:pt idx="7">
                  <c:v>0.81343940419769734</c:v>
                </c:pt>
                <c:pt idx="8">
                  <c:v>0.66287377934912683</c:v>
                </c:pt>
                <c:pt idx="10">
                  <c:v>0.62764909867308483</c:v>
                </c:pt>
                <c:pt idx="11">
                  <c:v>0.731558054487778</c:v>
                </c:pt>
                <c:pt idx="12">
                  <c:v>0.59771623861847023</c:v>
                </c:pt>
                <c:pt idx="13">
                  <c:v>0.61958758356920451</c:v>
                </c:pt>
                <c:pt idx="15">
                  <c:v>0.72432049681359745</c:v>
                </c:pt>
                <c:pt idx="16">
                  <c:v>0.51552788122549886</c:v>
                </c:pt>
                <c:pt idx="17">
                  <c:v>0.59747650113246609</c:v>
                </c:pt>
                <c:pt idx="18">
                  <c:v>0.51552788122549886</c:v>
                </c:pt>
                <c:pt idx="20">
                  <c:v>0.52284841831220707</c:v>
                </c:pt>
                <c:pt idx="21">
                  <c:v>0.54207630895557268</c:v>
                </c:pt>
                <c:pt idx="22">
                  <c:v>0.3020923986055199</c:v>
                </c:pt>
                <c:pt idx="23">
                  <c:v>0.40097631377733917</c:v>
                </c:pt>
              </c:numCache>
            </c:numRef>
          </c:val>
          <c:smooth val="0"/>
          <c:extLst>
            <c:ext xmlns:c16="http://schemas.microsoft.com/office/drawing/2014/chart" uri="{C3380CC4-5D6E-409C-BE32-E72D297353CC}">
              <c16:uniqueId val="{00000001-472E-435E-9946-D878099D25CB}"/>
            </c:ext>
          </c:extLst>
        </c:ser>
        <c:ser>
          <c:idx val="1"/>
          <c:order val="1"/>
          <c:tx>
            <c:strRef>
              <c:f>Sheet2!$D$1</c:f>
              <c:strCache>
                <c:ptCount val="1"/>
                <c:pt idx="0">
                  <c:v>B</c:v>
                </c:pt>
              </c:strCache>
            </c:strRef>
          </c:tx>
          <c:spPr>
            <a:ln>
              <a:solidFill>
                <a:schemeClr val="accent2"/>
              </a:solidFill>
            </a:ln>
            <a:effectLst/>
          </c:spPr>
          <c:marker>
            <c:symbol val="none"/>
          </c:marker>
          <c:dLbls>
            <c:dLbl>
              <c:idx val="0"/>
              <c:layout>
                <c:manualLayout>
                  <c:x val="-2.2232407477812039E-2"/>
                  <c:y val="-4.3020731159579433E-2"/>
                </c:manualLayout>
              </c:layout>
              <c:spPr>
                <a:noFill/>
                <a:ln>
                  <a:noFill/>
                </a:ln>
                <a:effectLst/>
              </c:spPr>
              <c:txPr>
                <a:bodyPr/>
                <a:lstStyle/>
                <a:p>
                  <a:pPr>
                    <a:defRPr sz="1400" b="1">
                      <a:solidFill>
                        <a:schemeClr val="accent2"/>
                      </a:solidFill>
                    </a:defRPr>
                  </a:pPr>
                  <a:endParaRPr lang="en-US"/>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472E-435E-9946-D878099D25CB}"/>
                </c:ext>
              </c:extLst>
            </c:dLbl>
            <c:dLbl>
              <c:idx val="1"/>
              <c:layout>
                <c:manualLayout>
                  <c:x val="-2.2751401611600171E-2"/>
                  <c:y val="-3.952385866481236E-2"/>
                </c:manualLayout>
              </c:layout>
              <c:spPr>
                <a:noFill/>
                <a:ln>
                  <a:noFill/>
                </a:ln>
                <a:effectLst/>
              </c:spPr>
              <c:txPr>
                <a:bodyPr/>
                <a:lstStyle/>
                <a:p>
                  <a:pPr>
                    <a:defRPr sz="1400" b="1">
                      <a:solidFill>
                        <a:schemeClr val="accent2"/>
                      </a:solidFill>
                    </a:defRPr>
                  </a:pPr>
                  <a:endParaRPr lang="en-US"/>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0AC0-4E99-BBDF-7B13B99EFD87}"/>
                </c:ext>
              </c:extLst>
            </c:dLbl>
            <c:dLbl>
              <c:idx val="2"/>
              <c:layout>
                <c:manualLayout>
                  <c:x val="-2.4380727673265195E-2"/>
                  <c:y val="-3.0231178713350942E-2"/>
                </c:manualLayout>
              </c:layout>
              <c:spPr>
                <a:noFill/>
                <a:ln>
                  <a:noFill/>
                </a:ln>
                <a:effectLst/>
              </c:spPr>
              <c:txPr>
                <a:bodyPr/>
                <a:lstStyle/>
                <a:p>
                  <a:pPr>
                    <a:defRPr sz="1400" b="1">
                      <a:solidFill>
                        <a:schemeClr val="accent2"/>
                      </a:solidFill>
                    </a:defRPr>
                  </a:pPr>
                  <a:endParaRPr lang="en-US"/>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0AC0-4E99-BBDF-7B13B99EFD87}"/>
                </c:ext>
              </c:extLst>
            </c:dLbl>
            <c:dLbl>
              <c:idx val="3"/>
              <c:layout>
                <c:manualLayout>
                  <c:x val="-2.0084087282358901E-2"/>
                  <c:y val="-3.0231178713350883E-2"/>
                </c:manualLayout>
              </c:layout>
              <c:spPr>
                <a:noFill/>
                <a:ln>
                  <a:noFill/>
                </a:ln>
                <a:effectLst/>
              </c:spPr>
              <c:txPr>
                <a:bodyPr/>
                <a:lstStyle/>
                <a:p>
                  <a:pPr>
                    <a:defRPr sz="1400" b="1">
                      <a:solidFill>
                        <a:schemeClr val="accent2"/>
                      </a:solidFill>
                    </a:defRPr>
                  </a:pPr>
                  <a:endParaRPr lang="en-US"/>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E00A-44B7-992F-07989AEC6544}"/>
                </c:ext>
              </c:extLst>
            </c:dLbl>
            <c:dLbl>
              <c:idx val="5"/>
              <c:layout>
                <c:manualLayout>
                  <c:x val="-2.6629365370763422E-2"/>
                  <c:y val="-3.3428541943969881E-2"/>
                </c:manualLayout>
              </c:layout>
              <c:spPr>
                <a:noFill/>
                <a:ln>
                  <a:noFill/>
                </a:ln>
                <a:effectLst/>
              </c:spPr>
              <c:txPr>
                <a:bodyPr/>
                <a:lstStyle/>
                <a:p>
                  <a:pPr>
                    <a:defRPr sz="1400" b="1">
                      <a:solidFill>
                        <a:schemeClr val="accent2"/>
                      </a:solidFill>
                    </a:defRPr>
                  </a:pPr>
                  <a:endParaRPr lang="en-US"/>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E-0AC0-4E99-BBDF-7B13B99EFD87}"/>
                </c:ext>
              </c:extLst>
            </c:dLbl>
            <c:dLbl>
              <c:idx val="6"/>
              <c:layout>
                <c:manualLayout>
                  <c:x val="-2.2751401611600209E-2"/>
                  <c:y val="-4.9043886830102981E-2"/>
                </c:manualLayout>
              </c:layout>
              <c:spPr>
                <a:noFill/>
                <a:ln>
                  <a:noFill/>
                </a:ln>
                <a:effectLst/>
              </c:spPr>
              <c:txPr>
                <a:bodyPr/>
                <a:lstStyle/>
                <a:p>
                  <a:pPr>
                    <a:defRPr sz="1400" b="1">
                      <a:solidFill>
                        <a:schemeClr val="accent2"/>
                      </a:solidFill>
                    </a:defRPr>
                  </a:pPr>
                  <a:endParaRPr lang="en-US"/>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F-0AC0-4E99-BBDF-7B13B99EFD87}"/>
                </c:ext>
              </c:extLst>
            </c:dLbl>
            <c:dLbl>
              <c:idx val="7"/>
              <c:layout>
                <c:manualLayout>
                  <c:x val="-2.2232407477812039E-2"/>
                  <c:y val="-4.6218119271136497E-2"/>
                </c:manualLayout>
              </c:layout>
              <c:spPr>
                <a:noFill/>
                <a:ln>
                  <a:noFill/>
                </a:ln>
                <a:effectLst/>
              </c:spPr>
              <c:txPr>
                <a:bodyPr/>
                <a:lstStyle/>
                <a:p>
                  <a:pPr>
                    <a:defRPr sz="1400" b="1">
                      <a:solidFill>
                        <a:schemeClr val="accent2"/>
                      </a:solidFill>
                    </a:defRPr>
                  </a:pPr>
                  <a:endParaRPr lang="en-US"/>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E00A-44B7-992F-07989AEC6544}"/>
                </c:ext>
              </c:extLst>
            </c:dLbl>
            <c:dLbl>
              <c:idx val="8"/>
              <c:layout>
                <c:manualLayout>
                  <c:x val="-2.2232407477812077E-2"/>
                  <c:y val="-4.3020731159579433E-2"/>
                </c:manualLayout>
              </c:layout>
              <c:spPr>
                <a:noFill/>
                <a:ln>
                  <a:noFill/>
                </a:ln>
                <a:effectLst/>
              </c:spPr>
              <c:txPr>
                <a:bodyPr/>
                <a:lstStyle/>
                <a:p>
                  <a:pPr>
                    <a:defRPr sz="1400" b="1">
                      <a:solidFill>
                        <a:schemeClr val="accent2"/>
                      </a:solidFill>
                    </a:defRPr>
                  </a:pPr>
                  <a:endParaRPr lang="en-US"/>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0-0AC0-4E99-BBDF-7B13B99EFD87}"/>
                </c:ext>
              </c:extLst>
            </c:dLbl>
            <c:dLbl>
              <c:idx val="10"/>
              <c:layout>
                <c:manualLayout>
                  <c:x val="-2.5479928741853324E-2"/>
                  <c:y val="-4.3044769868936003E-2"/>
                </c:manualLayout>
              </c:layout>
              <c:spPr>
                <a:noFill/>
                <a:ln>
                  <a:noFill/>
                </a:ln>
                <a:effectLst/>
              </c:spPr>
              <c:txPr>
                <a:bodyPr/>
                <a:lstStyle/>
                <a:p>
                  <a:pPr>
                    <a:defRPr sz="1400" b="1">
                      <a:solidFill>
                        <a:schemeClr val="accent2"/>
                      </a:solidFill>
                    </a:defRPr>
                  </a:pPr>
                  <a:endParaRPr lang="en-US"/>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2-0AC0-4E99-BBDF-7B13B99EFD87}"/>
                </c:ext>
              </c:extLst>
            </c:dLbl>
            <c:dLbl>
              <c:idx val="11"/>
              <c:layout>
                <c:manualLayout>
                  <c:x val="-2.2751401611600171E-2"/>
                  <c:y val="-5.2217229551866653E-2"/>
                </c:manualLayout>
              </c:layout>
              <c:spPr>
                <a:noFill/>
                <a:ln>
                  <a:noFill/>
                </a:ln>
                <a:effectLst/>
              </c:spPr>
              <c:txPr>
                <a:bodyPr/>
                <a:lstStyle/>
                <a:p>
                  <a:pPr>
                    <a:defRPr sz="1400" b="1">
                      <a:solidFill>
                        <a:schemeClr val="accent2"/>
                      </a:solidFill>
                    </a:defRPr>
                  </a:pPr>
                  <a:endParaRPr lang="en-US"/>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4-059A-409A-BA5E-7743570A2CC1}"/>
                </c:ext>
              </c:extLst>
            </c:dLbl>
            <c:dLbl>
              <c:idx val="12"/>
              <c:layout>
                <c:manualLayout>
                  <c:x val="-2.2232407477812039E-2"/>
                  <c:y val="-4.6218119271136442E-2"/>
                </c:manualLayout>
              </c:layout>
              <c:spPr>
                <a:noFill/>
                <a:ln>
                  <a:noFill/>
                </a:ln>
                <a:effectLst/>
              </c:spPr>
              <c:txPr>
                <a:bodyPr/>
                <a:lstStyle/>
                <a:p>
                  <a:pPr>
                    <a:defRPr sz="1400" b="1">
                      <a:solidFill>
                        <a:schemeClr val="accent2"/>
                      </a:solidFill>
                    </a:defRPr>
                  </a:pPr>
                  <a:endParaRPr lang="en-US"/>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3-0AC0-4E99-BBDF-7B13B99EFD87}"/>
                </c:ext>
              </c:extLst>
            </c:dLbl>
            <c:dLbl>
              <c:idx val="13"/>
              <c:layout>
                <c:manualLayout>
                  <c:x val="-2.2232407477812039E-2"/>
                  <c:y val="-3.0231178713350883E-2"/>
                </c:manualLayout>
              </c:layout>
              <c:spPr>
                <a:noFill/>
                <a:ln>
                  <a:noFill/>
                </a:ln>
                <a:effectLst/>
              </c:spPr>
              <c:txPr>
                <a:bodyPr/>
                <a:lstStyle/>
                <a:p>
                  <a:pPr>
                    <a:defRPr sz="1400" b="1">
                      <a:solidFill>
                        <a:schemeClr val="accent2"/>
                      </a:solidFill>
                    </a:defRPr>
                  </a:pPr>
                  <a:endParaRPr lang="en-US"/>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4-0AC0-4E99-BBDF-7B13B99EFD87}"/>
                </c:ext>
              </c:extLst>
            </c:dLbl>
            <c:dLbl>
              <c:idx val="15"/>
              <c:layout>
                <c:manualLayout>
                  <c:x val="-2.7728600701121722E-2"/>
                  <c:y val="-2.7009644213309598E-2"/>
                </c:manualLayout>
              </c:layout>
              <c:spPr>
                <a:noFill/>
                <a:ln>
                  <a:noFill/>
                </a:ln>
                <a:effectLst/>
              </c:spPr>
              <c:txPr>
                <a:bodyPr/>
                <a:lstStyle/>
                <a:p>
                  <a:pPr>
                    <a:defRPr sz="1400" b="1">
                      <a:solidFill>
                        <a:schemeClr val="accent2"/>
                      </a:solidFill>
                    </a:defRPr>
                  </a:pPr>
                  <a:endParaRPr lang="en-US"/>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E00A-44B7-992F-07989AEC6544}"/>
                </c:ext>
              </c:extLst>
            </c:dLbl>
            <c:dLbl>
              <c:idx val="16"/>
              <c:layout>
                <c:manualLayout>
                  <c:x val="-2.1652166281241871E-2"/>
                  <c:y val="-2.3657145055994509E-2"/>
                </c:manualLayout>
              </c:layout>
              <c:spPr>
                <a:noFill/>
                <a:ln>
                  <a:noFill/>
                </a:ln>
                <a:effectLst/>
              </c:spPr>
              <c:txPr>
                <a:bodyPr/>
                <a:lstStyle/>
                <a:p>
                  <a:pPr>
                    <a:defRPr sz="1400" b="1">
                      <a:solidFill>
                        <a:schemeClr val="accent2"/>
                      </a:solidFill>
                    </a:defRPr>
                  </a:pPr>
                  <a:endParaRPr lang="en-US"/>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6-0AC0-4E99-BBDF-7B13B99EFD87}"/>
                </c:ext>
              </c:extLst>
            </c:dLbl>
            <c:dLbl>
              <c:idx val="17"/>
              <c:layout>
                <c:manualLayout>
                  <c:x val="-2.2232407477812039E-2"/>
                  <c:y val="-5.9007671717365047E-2"/>
                </c:manualLayout>
              </c:layout>
              <c:spPr>
                <a:noFill/>
                <a:ln>
                  <a:noFill/>
                </a:ln>
                <a:effectLst/>
              </c:spPr>
              <c:txPr>
                <a:bodyPr/>
                <a:lstStyle/>
                <a:p>
                  <a:pPr>
                    <a:defRPr sz="1400" b="1">
                      <a:solidFill>
                        <a:schemeClr val="accent2"/>
                      </a:solidFill>
                    </a:defRPr>
                  </a:pPr>
                  <a:endParaRPr lang="en-US"/>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7-0AC0-4E99-BBDF-7B13B99EFD87}"/>
                </c:ext>
              </c:extLst>
            </c:dLbl>
            <c:dLbl>
              <c:idx val="18"/>
              <c:layout>
                <c:manualLayout>
                  <c:x val="-2.3306567575538773E-2"/>
                  <c:y val="-2.3836402490236695E-2"/>
                </c:manualLayout>
              </c:layout>
              <c:spPr>
                <a:noFill/>
                <a:ln>
                  <a:noFill/>
                </a:ln>
                <a:effectLst/>
              </c:spPr>
              <c:txPr>
                <a:bodyPr/>
                <a:lstStyle/>
                <a:p>
                  <a:pPr>
                    <a:defRPr sz="1400" b="1">
                      <a:solidFill>
                        <a:schemeClr val="accent2"/>
                      </a:solidFill>
                    </a:defRPr>
                  </a:pPr>
                  <a:endParaRPr lang="en-US"/>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8-0AC0-4E99-BBDF-7B13B99EFD87}"/>
                </c:ext>
              </c:extLst>
            </c:dLbl>
            <c:dLbl>
              <c:idx val="20"/>
              <c:layout>
                <c:manualLayout>
                  <c:x val="-3.0825688259624666E-2"/>
                  <c:y val="-3.3428566824908065E-2"/>
                </c:manualLayout>
              </c:layout>
              <c:spPr>
                <a:noFill/>
                <a:ln>
                  <a:noFill/>
                </a:ln>
                <a:effectLst/>
              </c:spPr>
              <c:txPr>
                <a:bodyPr/>
                <a:lstStyle/>
                <a:p>
                  <a:pPr>
                    <a:defRPr sz="1400" b="1">
                      <a:solidFill>
                        <a:schemeClr val="accent2"/>
                      </a:solidFill>
                    </a:defRPr>
                  </a:pPr>
                  <a:endParaRPr lang="en-US"/>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E00A-44B7-992F-07989AEC6544}"/>
                </c:ext>
              </c:extLst>
            </c:dLbl>
            <c:dLbl>
              <c:idx val="21"/>
              <c:layout>
                <c:manualLayout>
                  <c:x val="-2.2751401611600171E-2"/>
                  <c:y val="3.3463023935749556E-2"/>
                </c:manualLayout>
              </c:layout>
              <c:spPr>
                <a:noFill/>
                <a:ln>
                  <a:noFill/>
                </a:ln>
                <a:effectLst/>
              </c:spPr>
              <c:txPr>
                <a:bodyPr/>
                <a:lstStyle/>
                <a:p>
                  <a:pPr>
                    <a:defRPr sz="1400" b="1">
                      <a:solidFill>
                        <a:schemeClr val="accent2"/>
                      </a:solidFill>
                    </a:defRPr>
                  </a:pPr>
                  <a:endParaRPr lang="en-US"/>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6-059A-409A-BA5E-7743570A2CC1}"/>
                </c:ext>
              </c:extLst>
            </c:dLbl>
            <c:dLbl>
              <c:idx val="22"/>
              <c:layout>
                <c:manualLayout>
                  <c:x val="-2.0084087282358883E-2"/>
                  <c:y val="-2.3836402490236636E-2"/>
                </c:manualLayout>
              </c:layout>
              <c:spPr>
                <a:noFill/>
                <a:ln>
                  <a:noFill/>
                </a:ln>
                <a:effectLst/>
              </c:spPr>
              <c:txPr>
                <a:bodyPr/>
                <a:lstStyle/>
                <a:p>
                  <a:pPr>
                    <a:defRPr sz="1400" b="1">
                      <a:solidFill>
                        <a:schemeClr val="accent2"/>
                      </a:solidFill>
                    </a:defRPr>
                  </a:pPr>
                  <a:endParaRPr lang="en-US"/>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E00A-44B7-992F-07989AEC6544}"/>
                </c:ext>
              </c:extLst>
            </c:dLbl>
            <c:dLbl>
              <c:idx val="23"/>
              <c:layout>
                <c:manualLayout>
                  <c:x val="-1.0050332435634498E-2"/>
                  <c:y val="-2.7033790601793818E-2"/>
                </c:manualLayout>
              </c:layout>
              <c:spPr>
                <a:noFill/>
                <a:ln>
                  <a:noFill/>
                </a:ln>
                <a:effectLst/>
              </c:spPr>
              <c:txPr>
                <a:bodyPr/>
                <a:lstStyle/>
                <a:p>
                  <a:pPr>
                    <a:defRPr sz="1400" b="1">
                      <a:solidFill>
                        <a:schemeClr val="accent2"/>
                      </a:solidFill>
                    </a:defRPr>
                  </a:pPr>
                  <a:endParaRPr lang="en-US"/>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E00A-44B7-992F-07989AEC6544}"/>
                </c:ext>
              </c:extLst>
            </c:dLbl>
            <c:spPr>
              <a:noFill/>
              <a:ln>
                <a:noFill/>
              </a:ln>
              <a:effectLst/>
            </c:spPr>
            <c:txPr>
              <a:bodyPr/>
              <a:lstStyle/>
              <a:p>
                <a:pPr>
                  <a:defRPr sz="1400" b="1">
                    <a:solidFill>
                      <a:schemeClr val="accent5"/>
                    </a:solidFill>
                  </a:defRPr>
                </a:pPr>
                <a:endParaRPr lang="en-US"/>
              </a:p>
            </c:txPr>
            <c:dLblPos val="b"/>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0"/>
              </c:ext>
            </c:extLst>
          </c:dLbls>
          <c:cat>
            <c:multiLvlStrRef>
              <c:f>Sheet2!$A$2:$B$25</c:f>
              <c:multiLvlStrCache>
                <c:ptCount val="24"/>
                <c:lvl>
                  <c:pt idx="0">
                    <c:v>2014</c:v>
                  </c:pt>
                  <c:pt idx="1">
                    <c:v>2015</c:v>
                  </c:pt>
                  <c:pt idx="2">
                    <c:v>2016</c:v>
                  </c:pt>
                  <c:pt idx="3">
                    <c:v>2017</c:v>
                  </c:pt>
                  <c:pt idx="5">
                    <c:v>2014</c:v>
                  </c:pt>
                  <c:pt idx="6">
                    <c:v>2015</c:v>
                  </c:pt>
                  <c:pt idx="7">
                    <c:v>2016</c:v>
                  </c:pt>
                  <c:pt idx="8">
                    <c:v>2017</c:v>
                  </c:pt>
                  <c:pt idx="10">
                    <c:v>2014</c:v>
                  </c:pt>
                  <c:pt idx="11">
                    <c:v>2015</c:v>
                  </c:pt>
                  <c:pt idx="12">
                    <c:v>2016</c:v>
                  </c:pt>
                  <c:pt idx="13">
                    <c:v>2017</c:v>
                  </c:pt>
                  <c:pt idx="15">
                    <c:v>2014</c:v>
                  </c:pt>
                  <c:pt idx="16">
                    <c:v>2015</c:v>
                  </c:pt>
                  <c:pt idx="17">
                    <c:v>2016</c:v>
                  </c:pt>
                  <c:pt idx="18">
                    <c:v>2017</c:v>
                  </c:pt>
                  <c:pt idx="20">
                    <c:v>2014</c:v>
                  </c:pt>
                  <c:pt idx="21">
                    <c:v>2015</c:v>
                  </c:pt>
                  <c:pt idx="22">
                    <c:v>2016</c:v>
                  </c:pt>
                  <c:pt idx="23">
                    <c:v>2017</c:v>
                  </c:pt>
                </c:lvl>
                <c:lvl>
                  <c:pt idx="0">
                    <c:v>Overall</c:v>
                  </c:pt>
                  <c:pt idx="4">
                    <c:v> </c:v>
                  </c:pt>
                  <c:pt idx="5">
                    <c:v>Tacoma Link</c:v>
                  </c:pt>
                  <c:pt idx="9">
                    <c:v>  </c:v>
                  </c:pt>
                  <c:pt idx="10">
                    <c:v>Link</c:v>
                  </c:pt>
                  <c:pt idx="14">
                    <c:v>   </c:v>
                  </c:pt>
                  <c:pt idx="15">
                    <c:v>Sounder</c:v>
                  </c:pt>
                  <c:pt idx="19">
                    <c:v> </c:v>
                  </c:pt>
                  <c:pt idx="20">
                    <c:v>Express bus</c:v>
                  </c:pt>
                </c:lvl>
              </c:multiLvlStrCache>
            </c:multiLvlStrRef>
          </c:cat>
          <c:val>
            <c:numRef>
              <c:f>Sheet2!$D$2:$D$25</c:f>
              <c:numCache>
                <c:formatCode>###0%</c:formatCode>
                <c:ptCount val="24"/>
                <c:pt idx="0" formatCode="0%">
                  <c:v>0.30297323893906614</c:v>
                </c:pt>
                <c:pt idx="1">
                  <c:v>0.25721163365240757</c:v>
                </c:pt>
                <c:pt idx="2">
                  <c:v>0.34203210829467551</c:v>
                </c:pt>
                <c:pt idx="3">
                  <c:v>0.3456738838382431</c:v>
                </c:pt>
                <c:pt idx="5">
                  <c:v>0.14925373134328304</c:v>
                </c:pt>
                <c:pt idx="6">
                  <c:v>0.25690732642665237</c:v>
                </c:pt>
                <c:pt idx="7">
                  <c:v>0.17629203340103797</c:v>
                </c:pt>
                <c:pt idx="8">
                  <c:v>0.25690732642665237</c:v>
                </c:pt>
                <c:pt idx="10">
                  <c:v>0.27158914395437433</c:v>
                </c:pt>
                <c:pt idx="11">
                  <c:v>0.20557885947339055</c:v>
                </c:pt>
                <c:pt idx="12">
                  <c:v>0.28005712858583559</c:v>
                </c:pt>
                <c:pt idx="13">
                  <c:v>0.26842299897333299</c:v>
                </c:pt>
                <c:pt idx="15">
                  <c:v>0.20257114047444477</c:v>
                </c:pt>
                <c:pt idx="16">
                  <c:v>0.39445933343437017</c:v>
                </c:pt>
                <c:pt idx="17">
                  <c:v>0.265585392110394</c:v>
                </c:pt>
                <c:pt idx="18">
                  <c:v>0.39445933343437017</c:v>
                </c:pt>
                <c:pt idx="20">
                  <c:v>0.34951632953757894</c:v>
                </c:pt>
                <c:pt idx="21">
                  <c:v>0.29604787893689882</c:v>
                </c:pt>
                <c:pt idx="22">
                  <c:v>0.43429084377588528</c:v>
                </c:pt>
                <c:pt idx="23">
                  <c:v>0.43238339132610021</c:v>
                </c:pt>
              </c:numCache>
            </c:numRef>
          </c:val>
          <c:smooth val="0"/>
          <c:extLst>
            <c:ext xmlns:c16="http://schemas.microsoft.com/office/drawing/2014/chart" uri="{C3380CC4-5D6E-409C-BE32-E72D297353CC}">
              <c16:uniqueId val="{00000003-472E-435E-9946-D878099D25CB}"/>
            </c:ext>
          </c:extLst>
        </c:ser>
        <c:ser>
          <c:idx val="2"/>
          <c:order val="2"/>
          <c:tx>
            <c:strRef>
              <c:f>Sheet2!$E$1</c:f>
              <c:strCache>
                <c:ptCount val="1"/>
                <c:pt idx="0">
                  <c:v>C or lower/DK</c:v>
                </c:pt>
              </c:strCache>
            </c:strRef>
          </c:tx>
          <c:spPr>
            <a:ln>
              <a:solidFill>
                <a:schemeClr val="accent5"/>
              </a:solidFill>
            </a:ln>
            <a:effectLst/>
          </c:spPr>
          <c:marker>
            <c:symbol val="none"/>
          </c:marker>
          <c:dPt>
            <c:idx val="2"/>
            <c:bubble3D val="0"/>
            <c:extLst>
              <c:ext xmlns:c16="http://schemas.microsoft.com/office/drawing/2014/chart" uri="{C3380CC4-5D6E-409C-BE32-E72D297353CC}">
                <c16:uniqueId val="{00000001-0AC0-4E99-BBDF-7B13B99EFD87}"/>
              </c:ext>
            </c:extLst>
          </c:dPt>
          <c:dPt>
            <c:idx val="3"/>
            <c:bubble3D val="0"/>
            <c:extLst>
              <c:ext xmlns:c16="http://schemas.microsoft.com/office/drawing/2014/chart" uri="{C3380CC4-5D6E-409C-BE32-E72D297353CC}">
                <c16:uniqueId val="{0000000B-E00A-44B7-992F-07989AEC6544}"/>
              </c:ext>
            </c:extLst>
          </c:dPt>
          <c:dPt>
            <c:idx val="7"/>
            <c:bubble3D val="0"/>
            <c:extLst>
              <c:ext xmlns:c16="http://schemas.microsoft.com/office/drawing/2014/chart" uri="{C3380CC4-5D6E-409C-BE32-E72D297353CC}">
                <c16:uniqueId val="{0000000D-E00A-44B7-992F-07989AEC6544}"/>
              </c:ext>
            </c:extLst>
          </c:dPt>
          <c:dPt>
            <c:idx val="8"/>
            <c:bubble3D val="0"/>
            <c:extLst>
              <c:ext xmlns:c16="http://schemas.microsoft.com/office/drawing/2014/chart" uri="{C3380CC4-5D6E-409C-BE32-E72D297353CC}">
                <c16:uniqueId val="{0000001D-0AC0-4E99-BBDF-7B13B99EFD87}"/>
              </c:ext>
            </c:extLst>
          </c:dPt>
          <c:dPt>
            <c:idx val="12"/>
            <c:bubble3D val="0"/>
            <c:extLst>
              <c:ext xmlns:c16="http://schemas.microsoft.com/office/drawing/2014/chart" uri="{C3380CC4-5D6E-409C-BE32-E72D297353CC}">
                <c16:uniqueId val="{0000001E-0AC0-4E99-BBDF-7B13B99EFD87}"/>
              </c:ext>
            </c:extLst>
          </c:dPt>
          <c:dPt>
            <c:idx val="13"/>
            <c:bubble3D val="0"/>
            <c:extLst>
              <c:ext xmlns:c16="http://schemas.microsoft.com/office/drawing/2014/chart" uri="{C3380CC4-5D6E-409C-BE32-E72D297353CC}">
                <c16:uniqueId val="{00000007-0AC0-4E99-BBDF-7B13B99EFD87}"/>
              </c:ext>
            </c:extLst>
          </c:dPt>
          <c:dPt>
            <c:idx val="17"/>
            <c:bubble3D val="0"/>
            <c:extLst>
              <c:ext xmlns:c16="http://schemas.microsoft.com/office/drawing/2014/chart" uri="{C3380CC4-5D6E-409C-BE32-E72D297353CC}">
                <c16:uniqueId val="{00000009-0AC0-4E99-BBDF-7B13B99EFD87}"/>
              </c:ext>
            </c:extLst>
          </c:dPt>
          <c:dPt>
            <c:idx val="18"/>
            <c:bubble3D val="0"/>
            <c:extLst>
              <c:ext xmlns:c16="http://schemas.microsoft.com/office/drawing/2014/chart" uri="{C3380CC4-5D6E-409C-BE32-E72D297353CC}">
                <c16:uniqueId val="{0000000A-0AC0-4E99-BBDF-7B13B99EFD87}"/>
              </c:ext>
            </c:extLst>
          </c:dPt>
          <c:dPt>
            <c:idx val="22"/>
            <c:bubble3D val="0"/>
            <c:extLst>
              <c:ext xmlns:c16="http://schemas.microsoft.com/office/drawing/2014/chart" uri="{C3380CC4-5D6E-409C-BE32-E72D297353CC}">
                <c16:uniqueId val="{00000019-E00A-44B7-992F-07989AEC6544}"/>
              </c:ext>
            </c:extLst>
          </c:dPt>
          <c:dPt>
            <c:idx val="23"/>
            <c:bubble3D val="0"/>
            <c:extLst>
              <c:ext xmlns:c16="http://schemas.microsoft.com/office/drawing/2014/chart" uri="{C3380CC4-5D6E-409C-BE32-E72D297353CC}">
                <c16:uniqueId val="{0000001B-E00A-44B7-992F-07989AEC6544}"/>
              </c:ext>
            </c:extLst>
          </c:dPt>
          <c:dLbls>
            <c:dLbl>
              <c:idx val="0"/>
              <c:tx>
                <c:rich>
                  <a:bodyPr/>
                  <a:lstStyle/>
                  <a:p>
                    <a:fld id="{E3678FF1-F292-431C-9645-0E1CCE283F72}" type="VALUE">
                      <a:rPr lang="en-US" baseline="0" smtClean="0">
                        <a:solidFill>
                          <a:schemeClr val="accent5"/>
                        </a:solidFill>
                      </a:rPr>
                      <a:pPr/>
                      <a:t>[VALUE]</a:t>
                    </a:fld>
                    <a:endParaRPr lang="en-US"/>
                  </a:p>
                </c:rich>
              </c:tx>
              <c:dLblPos val="b"/>
              <c:showLegendKey val="0"/>
              <c:showVal val="1"/>
              <c:showCatName val="0"/>
              <c:showSerName val="1"/>
              <c:showPercent val="0"/>
              <c:showBubbleSize val="0"/>
              <c:separator>
</c:separator>
              <c:extLst>
                <c:ext xmlns:c15="http://schemas.microsoft.com/office/drawing/2012/chart" uri="{CE6537A1-D6FC-4f65-9D91-7224C49458BB}">
                  <c15:dlblFieldTable/>
                  <c15:showDataLabelsRange val="0"/>
                </c:ext>
                <c:ext xmlns:c16="http://schemas.microsoft.com/office/drawing/2014/chart" uri="{C3380CC4-5D6E-409C-BE32-E72D297353CC}">
                  <c16:uniqueId val="{00000019-0AC0-4E99-BBDF-7B13B99EFD87}"/>
                </c:ext>
              </c:extLst>
            </c:dLbl>
            <c:dLbl>
              <c:idx val="5"/>
              <c:layout>
                <c:manualLayout>
                  <c:x val="-2.3792646164643709E-2"/>
                  <c:y val="3.051919540623445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0AC0-4E99-BBDF-7B13B99EFD87}"/>
                </c:ext>
              </c:extLst>
            </c:dLbl>
            <c:dLbl>
              <c:idx val="7"/>
              <c:layout>
                <c:manualLayout>
                  <c:x val="-1.8421845676010816E-2"/>
                  <c:y val="-4.302073115957949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D-E00A-44B7-992F-07989AEC6544}"/>
                </c:ext>
              </c:extLst>
            </c:dLbl>
            <c:dLbl>
              <c:idx val="8"/>
              <c:layout>
                <c:manualLayout>
                  <c:x val="-9.8285648941982308E-3"/>
                  <c:y val="2.732180729467733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D-0AC0-4E99-BBDF-7B13B99EFD87}"/>
                </c:ext>
              </c:extLst>
            </c:dLbl>
            <c:dLbl>
              <c:idx val="10"/>
              <c:layout>
                <c:manualLayout>
                  <c:x val="-3.146219244996705E-2"/>
                  <c:y val="1.1190655680071084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0AC0-4E99-BBDF-7B13B99EFD87}"/>
                </c:ext>
              </c:extLst>
            </c:dLbl>
            <c:dLbl>
              <c:idx val="11"/>
              <c:layout>
                <c:manualLayout>
                  <c:x val="-1.8851885915644854E-2"/>
                  <c:y val="3.02896812139858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7-059A-409A-BA5E-7743570A2CC1}"/>
                </c:ext>
              </c:extLst>
            </c:dLbl>
            <c:dLbl>
              <c:idx val="15"/>
              <c:layout>
                <c:manualLayout>
                  <c:x val="-2.8839434262524829E-2"/>
                  <c:y val="2.7417930985542682E-2"/>
                </c:manualLayout>
              </c:layout>
              <c:dLblPos val="r"/>
              <c:showLegendKey val="0"/>
              <c:showVal val="1"/>
              <c:showCatName val="0"/>
              <c:showSerName val="0"/>
              <c:showPercent val="0"/>
              <c:showBubbleSize val="0"/>
              <c:extLst>
                <c:ext xmlns:c15="http://schemas.microsoft.com/office/drawing/2012/chart" uri="{CE6537A1-D6FC-4f65-9D91-7224C49458BB}">
                  <c15:layout>
                    <c:manualLayout>
                      <c:w val="3.492106192018582E-2"/>
                      <c:h val="6.4235453034652654E-2"/>
                    </c:manualLayout>
                  </c15:layout>
                </c:ext>
                <c:ext xmlns:c16="http://schemas.microsoft.com/office/drawing/2014/chart" uri="{C3380CC4-5D6E-409C-BE32-E72D297353CC}">
                  <c16:uniqueId val="{0000001C-E00A-44B7-992F-07989AEC6544}"/>
                </c:ext>
              </c:extLst>
            </c:dLbl>
            <c:dLbl>
              <c:idx val="18"/>
              <c:layout>
                <c:manualLayout>
                  <c:x val="-1.8421845676010816E-2"/>
                  <c:y val="3.371658351779157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0AC0-4E99-BBDF-7B13B99EFD87}"/>
                </c:ext>
              </c:extLst>
            </c:dLbl>
            <c:spPr>
              <a:noFill/>
              <a:ln>
                <a:noFill/>
              </a:ln>
              <a:effectLst/>
            </c:spPr>
            <c:txPr>
              <a:bodyPr/>
              <a:lstStyle/>
              <a:p>
                <a:pPr>
                  <a:defRPr sz="1400" b="1">
                    <a:solidFill>
                      <a:schemeClr val="accent5"/>
                    </a:solidFill>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multiLvlStrRef>
              <c:f>Sheet2!$A$2:$B$25</c:f>
              <c:multiLvlStrCache>
                <c:ptCount val="24"/>
                <c:lvl>
                  <c:pt idx="0">
                    <c:v>2014</c:v>
                  </c:pt>
                  <c:pt idx="1">
                    <c:v>2015</c:v>
                  </c:pt>
                  <c:pt idx="2">
                    <c:v>2016</c:v>
                  </c:pt>
                  <c:pt idx="3">
                    <c:v>2017</c:v>
                  </c:pt>
                  <c:pt idx="5">
                    <c:v>2014</c:v>
                  </c:pt>
                  <c:pt idx="6">
                    <c:v>2015</c:v>
                  </c:pt>
                  <c:pt idx="7">
                    <c:v>2016</c:v>
                  </c:pt>
                  <c:pt idx="8">
                    <c:v>2017</c:v>
                  </c:pt>
                  <c:pt idx="10">
                    <c:v>2014</c:v>
                  </c:pt>
                  <c:pt idx="11">
                    <c:v>2015</c:v>
                  </c:pt>
                  <c:pt idx="12">
                    <c:v>2016</c:v>
                  </c:pt>
                  <c:pt idx="13">
                    <c:v>2017</c:v>
                  </c:pt>
                  <c:pt idx="15">
                    <c:v>2014</c:v>
                  </c:pt>
                  <c:pt idx="16">
                    <c:v>2015</c:v>
                  </c:pt>
                  <c:pt idx="17">
                    <c:v>2016</c:v>
                  </c:pt>
                  <c:pt idx="18">
                    <c:v>2017</c:v>
                  </c:pt>
                  <c:pt idx="20">
                    <c:v>2014</c:v>
                  </c:pt>
                  <c:pt idx="21">
                    <c:v>2015</c:v>
                  </c:pt>
                  <c:pt idx="22">
                    <c:v>2016</c:v>
                  </c:pt>
                  <c:pt idx="23">
                    <c:v>2017</c:v>
                  </c:pt>
                </c:lvl>
                <c:lvl>
                  <c:pt idx="0">
                    <c:v>Overall</c:v>
                  </c:pt>
                  <c:pt idx="4">
                    <c:v> </c:v>
                  </c:pt>
                  <c:pt idx="5">
                    <c:v>Tacoma Link</c:v>
                  </c:pt>
                  <c:pt idx="9">
                    <c:v>  </c:v>
                  </c:pt>
                  <c:pt idx="10">
                    <c:v>Link</c:v>
                  </c:pt>
                  <c:pt idx="14">
                    <c:v>   </c:v>
                  </c:pt>
                  <c:pt idx="15">
                    <c:v>Sounder</c:v>
                  </c:pt>
                  <c:pt idx="19">
                    <c:v> </c:v>
                  </c:pt>
                  <c:pt idx="20">
                    <c:v>Express bus</c:v>
                  </c:pt>
                </c:lvl>
              </c:multiLvlStrCache>
            </c:multiLvlStrRef>
          </c:cat>
          <c:val>
            <c:numRef>
              <c:f>Sheet2!$E$2:$E$25</c:f>
              <c:numCache>
                <c:formatCode>###0%</c:formatCode>
                <c:ptCount val="24"/>
                <c:pt idx="0" formatCode="0%">
                  <c:v>0.11080424827916606</c:v>
                </c:pt>
                <c:pt idx="1">
                  <c:v>0.11500037263596427</c:v>
                </c:pt>
                <c:pt idx="2">
                  <c:v>0.18127351486409435</c:v>
                </c:pt>
                <c:pt idx="3">
                  <c:v>0.13109524144844786</c:v>
                </c:pt>
                <c:pt idx="5" formatCode="0%">
                  <c:v>4.4776119402984912E-2</c:v>
                </c:pt>
                <c:pt idx="6">
                  <c:v>8.0218894224221418E-2</c:v>
                </c:pt>
                <c:pt idx="7">
                  <c:v>1.026856240126383E-2</c:v>
                </c:pt>
                <c:pt idx="8">
                  <c:v>8.0218894224221418E-2</c:v>
                </c:pt>
                <c:pt idx="10" formatCode="0%">
                  <c:v>0.10076175737253865</c:v>
                </c:pt>
                <c:pt idx="11">
                  <c:v>6.2863086038829855E-2</c:v>
                </c:pt>
                <c:pt idx="12">
                  <c:v>0.12222663279569433</c:v>
                </c:pt>
                <c:pt idx="13">
                  <c:v>0.11198941745746488</c:v>
                </c:pt>
                <c:pt idx="15" formatCode="0%">
                  <c:v>7.3108362711957697E-2</c:v>
                </c:pt>
                <c:pt idx="16">
                  <c:v>9.0012785340132753E-2</c:v>
                </c:pt>
                <c:pt idx="17">
                  <c:v>0.13693810675714599</c:v>
                </c:pt>
                <c:pt idx="18">
                  <c:v>9.0012785340132753E-2</c:v>
                </c:pt>
                <c:pt idx="20" formatCode="0%">
                  <c:v>0.12763525215021634</c:v>
                </c:pt>
                <c:pt idx="21">
                  <c:v>0.16187581210752822</c:v>
                </c:pt>
                <c:pt idx="22">
                  <c:v>0.26361675761859588</c:v>
                </c:pt>
                <c:pt idx="23">
                  <c:v>0.16664029489656046</c:v>
                </c:pt>
              </c:numCache>
            </c:numRef>
          </c:val>
          <c:smooth val="0"/>
          <c:extLst>
            <c:ext xmlns:c16="http://schemas.microsoft.com/office/drawing/2014/chart" uri="{C3380CC4-5D6E-409C-BE32-E72D297353CC}">
              <c16:uniqueId val="{00000000-0AC0-4E99-BBDF-7B13B99EFD87}"/>
            </c:ext>
          </c:extLst>
        </c:ser>
        <c:dLbls>
          <c:showLegendKey val="0"/>
          <c:showVal val="0"/>
          <c:showCatName val="0"/>
          <c:showSerName val="0"/>
          <c:showPercent val="0"/>
          <c:showBubbleSize val="0"/>
        </c:dLbls>
        <c:smooth val="0"/>
        <c:axId val="414259480"/>
        <c:axId val="414260264"/>
      </c:lineChart>
      <c:catAx>
        <c:axId val="414259480"/>
        <c:scaling>
          <c:orientation val="minMax"/>
        </c:scaling>
        <c:delete val="0"/>
        <c:axPos val="b"/>
        <c:majorGridlines>
          <c:spPr>
            <a:ln>
              <a:solidFill>
                <a:schemeClr val="accent3">
                  <a:lumMod val="60000"/>
                  <a:lumOff val="40000"/>
                </a:schemeClr>
              </a:solidFill>
            </a:ln>
          </c:spPr>
        </c:majorGridlines>
        <c:numFmt formatCode="General" sourceLinked="1"/>
        <c:majorTickMark val="none"/>
        <c:minorTickMark val="none"/>
        <c:tickLblPos val="nextTo"/>
        <c:spPr>
          <a:ln/>
        </c:spPr>
        <c:txPr>
          <a:bodyPr rot="-5400000" vert="horz" anchor="ctr" anchorCtr="1"/>
          <a:lstStyle/>
          <a:p>
            <a:pPr>
              <a:defRPr sz="1400"/>
            </a:pPr>
            <a:endParaRPr lang="en-US"/>
          </a:p>
        </c:txPr>
        <c:crossAx val="414260264"/>
        <c:crosses val="autoZero"/>
        <c:auto val="1"/>
        <c:lblAlgn val="ctr"/>
        <c:lblOffset val="0"/>
        <c:tickMarkSkip val="1"/>
        <c:noMultiLvlLbl val="0"/>
      </c:catAx>
      <c:valAx>
        <c:axId val="414260264"/>
        <c:scaling>
          <c:orientation val="minMax"/>
          <c:max val="1"/>
          <c:min val="0"/>
        </c:scaling>
        <c:delete val="1"/>
        <c:axPos val="l"/>
        <c:numFmt formatCode="0%" sourceLinked="1"/>
        <c:majorTickMark val="out"/>
        <c:minorTickMark val="none"/>
        <c:tickLblPos val="nextTo"/>
        <c:crossAx val="414259480"/>
        <c:crosses val="autoZero"/>
        <c:crossBetween val="midCat"/>
      </c:valAx>
      <c:spPr>
        <a:noFill/>
        <a:ln w="25400">
          <a:noFill/>
        </a:ln>
      </c:spPr>
    </c:plotArea>
    <c:plotVisOnly val="1"/>
    <c:dispBlanksAs val="gap"/>
    <c:showDLblsOverMax val="0"/>
  </c:chart>
  <c:txPr>
    <a:bodyPr/>
    <a:lstStyle/>
    <a:p>
      <a:pPr>
        <a:defRPr sz="1800"/>
      </a:pPr>
      <a:endParaRPr lang="en-US"/>
    </a:p>
  </c:txPr>
  <c:externalData r:id="rId1">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9.9545712869691461E-4"/>
          <c:y val="0"/>
          <c:w val="0.99891704363060696"/>
          <c:h val="0.76994835822630581"/>
        </c:manualLayout>
      </c:layout>
      <c:lineChart>
        <c:grouping val="standard"/>
        <c:varyColors val="0"/>
        <c:ser>
          <c:idx val="0"/>
          <c:order val="0"/>
          <c:tx>
            <c:strRef>
              <c:f>Sheet2!$C$1</c:f>
              <c:strCache>
                <c:ptCount val="1"/>
                <c:pt idx="0">
                  <c:v>A</c:v>
                </c:pt>
              </c:strCache>
            </c:strRef>
          </c:tx>
          <c:spPr>
            <a:effectLst/>
          </c:spPr>
          <c:marker>
            <c:symbol val="none"/>
          </c:marker>
          <c:dLbls>
            <c:dLbl>
              <c:idx val="0"/>
              <c:tx>
                <c:rich>
                  <a:bodyPr/>
                  <a:lstStyle/>
                  <a:p>
                    <a:fld id="{2874A93F-F4DF-4D0C-B1FC-4BC4DBEA4C44}" type="VALUE">
                      <a:rPr lang="en-US" baseline="0" smtClean="0"/>
                      <a:pPr/>
                      <a:t>[VALUE]</a:t>
                    </a:fld>
                    <a:endParaRPr lang="en-US"/>
                  </a:p>
                </c:rich>
              </c:tx>
              <c:dLblPos val="t"/>
              <c:showLegendKey val="0"/>
              <c:showVal val="1"/>
              <c:showCatName val="0"/>
              <c:showSerName val="1"/>
              <c:showPercent val="0"/>
              <c:showBubbleSize val="0"/>
              <c:separator>
</c:separator>
              <c:extLst>
                <c:ext xmlns:c15="http://schemas.microsoft.com/office/drawing/2012/chart" uri="{CE6537A1-D6FC-4f65-9D91-7224C49458BB}">
                  <c15:dlblFieldTable/>
                  <c15:showDataLabelsRange val="0"/>
                </c:ext>
                <c:ext xmlns:c16="http://schemas.microsoft.com/office/drawing/2014/chart" uri="{C3380CC4-5D6E-409C-BE32-E72D297353CC}">
                  <c16:uniqueId val="{00000000-472E-435E-9946-D878099D25CB}"/>
                </c:ext>
              </c:extLst>
            </c:dLbl>
            <c:dLbl>
              <c:idx val="22"/>
              <c:layout>
                <c:manualLayout>
                  <c:x val="-2.0084087282358883E-2"/>
                  <c:y val="-4.970327231273376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8F5B-410A-82F4-C99DE17739AB}"/>
                </c:ext>
              </c:extLst>
            </c:dLbl>
            <c:dLbl>
              <c:idx val="23"/>
              <c:layout>
                <c:manualLayout>
                  <c:x val="-3.829147324021393E-4"/>
                  <c:y val="4.3752436225042227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8F5B-410A-82F4-C99DE17739AB}"/>
                </c:ext>
              </c:extLst>
            </c:dLbl>
            <c:spPr>
              <a:noFill/>
              <a:ln>
                <a:noFill/>
              </a:ln>
              <a:effectLst/>
            </c:spPr>
            <c:txPr>
              <a:bodyPr/>
              <a:lstStyle/>
              <a:p>
                <a:pPr>
                  <a:defRPr sz="1400" b="1">
                    <a:solidFill>
                      <a:schemeClr val="accent1"/>
                    </a:solidFill>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multiLvlStrRef>
              <c:f>Sheet2!$A$2:$B$25</c:f>
              <c:multiLvlStrCache>
                <c:ptCount val="24"/>
                <c:lvl>
                  <c:pt idx="0">
                    <c:v>2014</c:v>
                  </c:pt>
                  <c:pt idx="1">
                    <c:v>2015</c:v>
                  </c:pt>
                  <c:pt idx="2">
                    <c:v>2016</c:v>
                  </c:pt>
                  <c:pt idx="3">
                    <c:v>2017</c:v>
                  </c:pt>
                  <c:pt idx="5">
                    <c:v>2014</c:v>
                  </c:pt>
                  <c:pt idx="6">
                    <c:v>2015</c:v>
                  </c:pt>
                  <c:pt idx="7">
                    <c:v>2016</c:v>
                  </c:pt>
                  <c:pt idx="8">
                    <c:v>2017</c:v>
                  </c:pt>
                  <c:pt idx="10">
                    <c:v>2014</c:v>
                  </c:pt>
                  <c:pt idx="11">
                    <c:v>2015</c:v>
                  </c:pt>
                  <c:pt idx="12">
                    <c:v>2016</c:v>
                  </c:pt>
                  <c:pt idx="13">
                    <c:v>2017</c:v>
                  </c:pt>
                  <c:pt idx="15">
                    <c:v>2014</c:v>
                  </c:pt>
                  <c:pt idx="16">
                    <c:v>2015</c:v>
                  </c:pt>
                  <c:pt idx="17">
                    <c:v>2016</c:v>
                  </c:pt>
                  <c:pt idx="18">
                    <c:v>2017</c:v>
                  </c:pt>
                  <c:pt idx="20">
                    <c:v>2014</c:v>
                  </c:pt>
                  <c:pt idx="21">
                    <c:v>2015</c:v>
                  </c:pt>
                  <c:pt idx="22">
                    <c:v>2016</c:v>
                  </c:pt>
                  <c:pt idx="23">
                    <c:v>2017</c:v>
                  </c:pt>
                </c:lvl>
                <c:lvl>
                  <c:pt idx="0">
                    <c:v>Overall</c:v>
                  </c:pt>
                  <c:pt idx="4">
                    <c:v> </c:v>
                  </c:pt>
                  <c:pt idx="5">
                    <c:v>Tacoma Link</c:v>
                  </c:pt>
                  <c:pt idx="9">
                    <c:v>  </c:v>
                  </c:pt>
                  <c:pt idx="10">
                    <c:v>Link</c:v>
                  </c:pt>
                  <c:pt idx="14">
                    <c:v>   </c:v>
                  </c:pt>
                  <c:pt idx="15">
                    <c:v>Sounder</c:v>
                  </c:pt>
                  <c:pt idx="19">
                    <c:v> </c:v>
                  </c:pt>
                  <c:pt idx="20">
                    <c:v>Express bus</c:v>
                  </c:pt>
                </c:lvl>
              </c:multiLvlStrCache>
            </c:multiLvlStrRef>
          </c:cat>
          <c:val>
            <c:numRef>
              <c:f>Sheet2!$C$2:$C$25</c:f>
              <c:numCache>
                <c:formatCode>###0%</c:formatCode>
                <c:ptCount val="24"/>
                <c:pt idx="0" formatCode="0%">
                  <c:v>0.55225772935532957</c:v>
                </c:pt>
                <c:pt idx="1">
                  <c:v>0.58083580117579481</c:v>
                </c:pt>
                <c:pt idx="2">
                  <c:v>0.47957867464911147</c:v>
                </c:pt>
                <c:pt idx="3">
                  <c:v>0.55298170729736673</c:v>
                </c:pt>
                <c:pt idx="5" formatCode="0%">
                  <c:v>0.81343283582089498</c:v>
                </c:pt>
                <c:pt idx="6">
                  <c:v>0.75555555555555509</c:v>
                </c:pt>
                <c:pt idx="7">
                  <c:v>0.74902956443240742</c:v>
                </c:pt>
                <c:pt idx="8">
                  <c:v>0.74857468300699948</c:v>
                </c:pt>
                <c:pt idx="10" formatCode="0%">
                  <c:v>0.68132060871807965</c:v>
                </c:pt>
                <c:pt idx="11">
                  <c:v>0.7570363747238763</c:v>
                </c:pt>
                <c:pt idx="12">
                  <c:v>0.64246406530859956</c:v>
                </c:pt>
                <c:pt idx="13">
                  <c:v>0.70963424462800606</c:v>
                </c:pt>
                <c:pt idx="15" formatCode="0%">
                  <c:v>0.63644233824659047</c:v>
                </c:pt>
                <c:pt idx="16">
                  <c:v>0.44520278646094075</c:v>
                </c:pt>
                <c:pt idx="17">
                  <c:v>0.38950639240917617</c:v>
                </c:pt>
                <c:pt idx="18">
                  <c:v>0.44520278646094075</c:v>
                </c:pt>
                <c:pt idx="20" formatCode="0%">
                  <c:v>0.44159299731513735</c:v>
                </c:pt>
                <c:pt idx="21">
                  <c:v>0.48083565960241359</c:v>
                </c:pt>
                <c:pt idx="22">
                  <c:v>0.30873357802861356</c:v>
                </c:pt>
                <c:pt idx="23">
                  <c:v>0.37840133626739159</c:v>
                </c:pt>
              </c:numCache>
            </c:numRef>
          </c:val>
          <c:smooth val="0"/>
          <c:extLst>
            <c:ext xmlns:c16="http://schemas.microsoft.com/office/drawing/2014/chart" uri="{C3380CC4-5D6E-409C-BE32-E72D297353CC}">
              <c16:uniqueId val="{00000001-472E-435E-9946-D878099D25CB}"/>
            </c:ext>
          </c:extLst>
        </c:ser>
        <c:ser>
          <c:idx val="1"/>
          <c:order val="1"/>
          <c:tx>
            <c:strRef>
              <c:f>Sheet2!$D$1</c:f>
              <c:strCache>
                <c:ptCount val="1"/>
                <c:pt idx="0">
                  <c:v>B</c:v>
                </c:pt>
              </c:strCache>
            </c:strRef>
          </c:tx>
          <c:spPr>
            <a:ln>
              <a:solidFill>
                <a:schemeClr val="accent2"/>
              </a:solidFill>
            </a:ln>
            <a:effectLst/>
          </c:spPr>
          <c:marker>
            <c:symbol val="none"/>
          </c:marker>
          <c:dLbls>
            <c:dLbl>
              <c:idx val="0"/>
              <c:layout>
                <c:manualLayout>
                  <c:x val="-2.2232407477812039E-2"/>
                  <c:y val="-4.302073115957943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472E-435E-9946-D878099D25CB}"/>
                </c:ext>
              </c:extLst>
            </c:dLbl>
            <c:dLbl>
              <c:idx val="1"/>
              <c:layout>
                <c:manualLayout>
                  <c:x val="-2.6049107602675071E-2"/>
                  <c:y val="-3.703132297701151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0AC0-4E99-BBDF-7B13B99EFD87}"/>
                </c:ext>
              </c:extLst>
            </c:dLbl>
            <c:dLbl>
              <c:idx val="2"/>
              <c:layout>
                <c:manualLayout>
                  <c:x val="-2.4380727673265195E-2"/>
                  <c:y val="-3.023117871335094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0AC0-4E99-BBDF-7B13B99EFD87}"/>
                </c:ext>
              </c:extLst>
            </c:dLbl>
            <c:dLbl>
              <c:idx val="3"/>
              <c:layout>
                <c:manualLayout>
                  <c:x val="-2.0084087282358901E-2"/>
                  <c:y val="-3.023117871335088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8F5B-410A-82F4-C99DE17739AB}"/>
                </c:ext>
              </c:extLst>
            </c:dLbl>
            <c:dLbl>
              <c:idx val="5"/>
              <c:layout>
                <c:manualLayout>
                  <c:x val="-2.2232407477812039E-2"/>
                  <c:y val="-3.342856682490800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E-0AC0-4E99-BBDF-7B13B99EFD87}"/>
                </c:ext>
              </c:extLst>
            </c:dLbl>
            <c:dLbl>
              <c:idx val="6"/>
              <c:layout>
                <c:manualLayout>
                  <c:x val="-2.2751401611600209E-2"/>
                  <c:y val="-3.703132297701151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F-0AC0-4E99-BBDF-7B13B99EFD87}"/>
                </c:ext>
              </c:extLst>
            </c:dLbl>
            <c:dLbl>
              <c:idx val="7"/>
              <c:layout>
                <c:manualLayout>
                  <c:x val="-2.2232407477812039E-2"/>
                  <c:y val="-4.6218119271136497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8F5B-410A-82F4-C99DE17739AB}"/>
                </c:ext>
              </c:extLst>
            </c:dLbl>
            <c:dLbl>
              <c:idx val="8"/>
              <c:layout>
                <c:manualLayout>
                  <c:x val="-2.2232407477812077E-2"/>
                  <c:y val="-4.302073115957943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0-0AC0-4E99-BBDF-7B13B99EFD87}"/>
                </c:ext>
              </c:extLst>
            </c:dLbl>
            <c:dLbl>
              <c:idx val="10"/>
              <c:layout>
                <c:manualLayout>
                  <c:x val="-2.4380727673265275E-2"/>
                  <c:y val="-4.6218119271136497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2-0AC0-4E99-BBDF-7B13B99EFD87}"/>
                </c:ext>
              </c:extLst>
            </c:dLbl>
            <c:dLbl>
              <c:idx val="11"/>
              <c:layout>
                <c:manualLayout>
                  <c:x val="-2.2751401611600171E-2"/>
                  <c:y val="-4.892419813810952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4-3627-4B64-A72D-41C24E7C85DA}"/>
                </c:ext>
              </c:extLst>
            </c:dLbl>
            <c:dLbl>
              <c:idx val="12"/>
              <c:layout>
                <c:manualLayout>
                  <c:x val="-2.2232407477812039E-2"/>
                  <c:y val="-4.621811927113644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3-0AC0-4E99-BBDF-7B13B99EFD87}"/>
                </c:ext>
              </c:extLst>
            </c:dLbl>
            <c:dLbl>
              <c:idx val="13"/>
              <c:layout>
                <c:manualLayout>
                  <c:x val="-2.2232407477812039E-2"/>
                  <c:y val="-3.023117871335088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4-0AC0-4E99-BBDF-7B13B99EFD87}"/>
                </c:ext>
              </c:extLst>
            </c:dLbl>
            <c:dLbl>
              <c:idx val="15"/>
              <c:layout>
                <c:manualLayout>
                  <c:x val="-2.3331659379688521E-2"/>
                  <c:y val="1.778874461104094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8F5B-410A-82F4-C99DE17739AB}"/>
                </c:ext>
              </c:extLst>
            </c:dLbl>
            <c:dLbl>
              <c:idx val="17"/>
              <c:layout>
                <c:manualLayout>
                  <c:x val="-1.3469527725226708E-3"/>
                  <c:y val="6.4031895380155367E-3"/>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7-0AC0-4E99-BBDF-7B13B99EFD87}"/>
                </c:ext>
              </c:extLst>
            </c:dLbl>
            <c:dLbl>
              <c:idx val="18"/>
              <c:layout>
                <c:manualLayout>
                  <c:x val="-7.9172641053964141E-3"/>
                  <c:y val="2.670840098186448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8-0AC0-4E99-BBDF-7B13B99EFD87}"/>
                </c:ext>
              </c:extLst>
            </c:dLbl>
            <c:dLbl>
              <c:idx val="20"/>
              <c:layout>
                <c:manualLayout>
                  <c:x val="-2.9726439275557178E-2"/>
                  <c:y val="3.495545439328187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8F5B-410A-82F4-C99DE17739AB}"/>
                </c:ext>
              </c:extLst>
            </c:dLbl>
            <c:dLbl>
              <c:idx val="22"/>
              <c:layout>
                <c:manualLayout>
                  <c:x val="-2.0084087282358883E-2"/>
                  <c:y val="-2.383640249023663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8F5B-410A-82F4-C99DE17739AB}"/>
                </c:ext>
              </c:extLst>
            </c:dLbl>
            <c:dLbl>
              <c:idx val="23"/>
              <c:layout>
                <c:manualLayout>
                  <c:x val="-1.5718199684493494E-4"/>
                  <c:y val="-3.000703505705887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8F5B-410A-82F4-C99DE17739AB}"/>
                </c:ext>
              </c:extLst>
            </c:dLbl>
            <c:spPr>
              <a:noFill/>
              <a:ln>
                <a:noFill/>
              </a:ln>
              <a:effectLst/>
            </c:spPr>
            <c:txPr>
              <a:bodyPr/>
              <a:lstStyle/>
              <a:p>
                <a:pPr>
                  <a:defRPr sz="1400" b="1">
                    <a:solidFill>
                      <a:schemeClr val="accent2"/>
                    </a:solidFill>
                  </a:defRPr>
                </a:pPr>
                <a:endParaRPr lang="en-US"/>
              </a:p>
            </c:txPr>
            <c:dLblPos val="b"/>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0"/>
              </c:ext>
            </c:extLst>
          </c:dLbls>
          <c:cat>
            <c:multiLvlStrRef>
              <c:f>Sheet2!$A$2:$B$25</c:f>
              <c:multiLvlStrCache>
                <c:ptCount val="24"/>
                <c:lvl>
                  <c:pt idx="0">
                    <c:v>2014</c:v>
                  </c:pt>
                  <c:pt idx="1">
                    <c:v>2015</c:v>
                  </c:pt>
                  <c:pt idx="2">
                    <c:v>2016</c:v>
                  </c:pt>
                  <c:pt idx="3">
                    <c:v>2017</c:v>
                  </c:pt>
                  <c:pt idx="5">
                    <c:v>2014</c:v>
                  </c:pt>
                  <c:pt idx="6">
                    <c:v>2015</c:v>
                  </c:pt>
                  <c:pt idx="7">
                    <c:v>2016</c:v>
                  </c:pt>
                  <c:pt idx="8">
                    <c:v>2017</c:v>
                  </c:pt>
                  <c:pt idx="10">
                    <c:v>2014</c:v>
                  </c:pt>
                  <c:pt idx="11">
                    <c:v>2015</c:v>
                  </c:pt>
                  <c:pt idx="12">
                    <c:v>2016</c:v>
                  </c:pt>
                  <c:pt idx="13">
                    <c:v>2017</c:v>
                  </c:pt>
                  <c:pt idx="15">
                    <c:v>2014</c:v>
                  </c:pt>
                  <c:pt idx="16">
                    <c:v>2015</c:v>
                  </c:pt>
                  <c:pt idx="17">
                    <c:v>2016</c:v>
                  </c:pt>
                  <c:pt idx="18">
                    <c:v>2017</c:v>
                  </c:pt>
                  <c:pt idx="20">
                    <c:v>2014</c:v>
                  </c:pt>
                  <c:pt idx="21">
                    <c:v>2015</c:v>
                  </c:pt>
                  <c:pt idx="22">
                    <c:v>2016</c:v>
                  </c:pt>
                  <c:pt idx="23">
                    <c:v>2017</c:v>
                  </c:pt>
                </c:lvl>
                <c:lvl>
                  <c:pt idx="0">
                    <c:v>Overall</c:v>
                  </c:pt>
                  <c:pt idx="4">
                    <c:v> </c:v>
                  </c:pt>
                  <c:pt idx="5">
                    <c:v>Tacoma Link</c:v>
                  </c:pt>
                  <c:pt idx="9">
                    <c:v>  </c:v>
                  </c:pt>
                  <c:pt idx="10">
                    <c:v>Link</c:v>
                  </c:pt>
                  <c:pt idx="14">
                    <c:v>   </c:v>
                  </c:pt>
                  <c:pt idx="15">
                    <c:v>Sounder</c:v>
                  </c:pt>
                  <c:pt idx="19">
                    <c:v> </c:v>
                  </c:pt>
                  <c:pt idx="20">
                    <c:v>Express bus</c:v>
                  </c:pt>
                </c:lvl>
              </c:multiLvlStrCache>
            </c:multiLvlStrRef>
          </c:cat>
          <c:val>
            <c:numRef>
              <c:f>Sheet2!$D$2:$D$25</c:f>
              <c:numCache>
                <c:formatCode>###0%</c:formatCode>
                <c:ptCount val="24"/>
                <c:pt idx="0" formatCode="0%">
                  <c:v>0.28749916341975779</c:v>
                </c:pt>
                <c:pt idx="1">
                  <c:v>0.27057873797465315</c:v>
                </c:pt>
                <c:pt idx="2">
                  <c:v>0.33104811158200415</c:v>
                </c:pt>
                <c:pt idx="3">
                  <c:v>0.29623940470271359</c:v>
                </c:pt>
                <c:pt idx="5" formatCode="0%">
                  <c:v>0.10447761194029813</c:v>
                </c:pt>
                <c:pt idx="6">
                  <c:v>0.15555555555555525</c:v>
                </c:pt>
                <c:pt idx="7">
                  <c:v>0.17613405551794167</c:v>
                </c:pt>
                <c:pt idx="8">
                  <c:v>0.1870471634918727</c:v>
                </c:pt>
                <c:pt idx="10" formatCode="0%">
                  <c:v>0.17805634367924753</c:v>
                </c:pt>
                <c:pt idx="11">
                  <c:v>0.16384996593957221</c:v>
                </c:pt>
                <c:pt idx="12">
                  <c:v>0.23607420243542104</c:v>
                </c:pt>
                <c:pt idx="13">
                  <c:v>0.183861518026321</c:v>
                </c:pt>
                <c:pt idx="15" formatCode="0%">
                  <c:v>0.26528334838753226</c:v>
                </c:pt>
                <c:pt idx="16">
                  <c:v>0.39372298170371339</c:v>
                </c:pt>
                <c:pt idx="17">
                  <c:v>0.32121244005986299</c:v>
                </c:pt>
                <c:pt idx="18">
                  <c:v>0.39372298170371339</c:v>
                </c:pt>
                <c:pt idx="20" formatCode="0%">
                  <c:v>0.37018372353127249</c:v>
                </c:pt>
                <c:pt idx="21">
                  <c:v>0.32651417476408612</c:v>
                </c:pt>
                <c:pt idx="22">
                  <c:v>0.44413485528749996</c:v>
                </c:pt>
                <c:pt idx="23">
                  <c:v>0.41504702925943987</c:v>
                </c:pt>
              </c:numCache>
            </c:numRef>
          </c:val>
          <c:smooth val="0"/>
          <c:extLst>
            <c:ext xmlns:c16="http://schemas.microsoft.com/office/drawing/2014/chart" uri="{C3380CC4-5D6E-409C-BE32-E72D297353CC}">
              <c16:uniqueId val="{00000003-472E-435E-9946-D878099D25CB}"/>
            </c:ext>
          </c:extLst>
        </c:ser>
        <c:ser>
          <c:idx val="2"/>
          <c:order val="2"/>
          <c:tx>
            <c:strRef>
              <c:f>Sheet2!$E$1</c:f>
              <c:strCache>
                <c:ptCount val="1"/>
                <c:pt idx="0">
                  <c:v>C or lower/DK</c:v>
                </c:pt>
              </c:strCache>
            </c:strRef>
          </c:tx>
          <c:spPr>
            <a:ln>
              <a:solidFill>
                <a:schemeClr val="accent5"/>
              </a:solidFill>
            </a:ln>
            <a:effectLst/>
          </c:spPr>
          <c:marker>
            <c:symbol val="none"/>
          </c:marker>
          <c:dPt>
            <c:idx val="2"/>
            <c:bubble3D val="0"/>
            <c:extLst>
              <c:ext xmlns:c16="http://schemas.microsoft.com/office/drawing/2014/chart" uri="{C3380CC4-5D6E-409C-BE32-E72D297353CC}">
                <c16:uniqueId val="{00000001-0AC0-4E99-BBDF-7B13B99EFD87}"/>
              </c:ext>
            </c:extLst>
          </c:dPt>
          <c:dPt>
            <c:idx val="3"/>
            <c:bubble3D val="0"/>
            <c:extLst>
              <c:ext xmlns:c16="http://schemas.microsoft.com/office/drawing/2014/chart" uri="{C3380CC4-5D6E-409C-BE32-E72D297353CC}">
                <c16:uniqueId val="{0000000B-8F5B-410A-82F4-C99DE17739AB}"/>
              </c:ext>
            </c:extLst>
          </c:dPt>
          <c:dPt>
            <c:idx val="7"/>
            <c:bubble3D val="0"/>
            <c:extLst>
              <c:ext xmlns:c16="http://schemas.microsoft.com/office/drawing/2014/chart" uri="{C3380CC4-5D6E-409C-BE32-E72D297353CC}">
                <c16:uniqueId val="{0000000D-8F5B-410A-82F4-C99DE17739AB}"/>
              </c:ext>
            </c:extLst>
          </c:dPt>
          <c:dPt>
            <c:idx val="8"/>
            <c:bubble3D val="0"/>
            <c:extLst>
              <c:ext xmlns:c16="http://schemas.microsoft.com/office/drawing/2014/chart" uri="{C3380CC4-5D6E-409C-BE32-E72D297353CC}">
                <c16:uniqueId val="{0000001D-0AC0-4E99-BBDF-7B13B99EFD87}"/>
              </c:ext>
            </c:extLst>
          </c:dPt>
          <c:dPt>
            <c:idx val="12"/>
            <c:bubble3D val="0"/>
            <c:extLst>
              <c:ext xmlns:c16="http://schemas.microsoft.com/office/drawing/2014/chart" uri="{C3380CC4-5D6E-409C-BE32-E72D297353CC}">
                <c16:uniqueId val="{0000001E-0AC0-4E99-BBDF-7B13B99EFD87}"/>
              </c:ext>
            </c:extLst>
          </c:dPt>
          <c:dPt>
            <c:idx val="13"/>
            <c:bubble3D val="0"/>
            <c:extLst>
              <c:ext xmlns:c16="http://schemas.microsoft.com/office/drawing/2014/chart" uri="{C3380CC4-5D6E-409C-BE32-E72D297353CC}">
                <c16:uniqueId val="{00000007-0AC0-4E99-BBDF-7B13B99EFD87}"/>
              </c:ext>
            </c:extLst>
          </c:dPt>
          <c:dPt>
            <c:idx val="17"/>
            <c:bubble3D val="0"/>
            <c:extLst>
              <c:ext xmlns:c16="http://schemas.microsoft.com/office/drawing/2014/chart" uri="{C3380CC4-5D6E-409C-BE32-E72D297353CC}">
                <c16:uniqueId val="{00000009-0AC0-4E99-BBDF-7B13B99EFD87}"/>
              </c:ext>
            </c:extLst>
          </c:dPt>
          <c:dPt>
            <c:idx val="18"/>
            <c:bubble3D val="0"/>
            <c:extLst>
              <c:ext xmlns:c16="http://schemas.microsoft.com/office/drawing/2014/chart" uri="{C3380CC4-5D6E-409C-BE32-E72D297353CC}">
                <c16:uniqueId val="{0000000A-0AC0-4E99-BBDF-7B13B99EFD87}"/>
              </c:ext>
            </c:extLst>
          </c:dPt>
          <c:dPt>
            <c:idx val="22"/>
            <c:bubble3D val="0"/>
            <c:extLst>
              <c:ext xmlns:c16="http://schemas.microsoft.com/office/drawing/2014/chart" uri="{C3380CC4-5D6E-409C-BE32-E72D297353CC}">
                <c16:uniqueId val="{00000019-8F5B-410A-82F4-C99DE17739AB}"/>
              </c:ext>
            </c:extLst>
          </c:dPt>
          <c:dPt>
            <c:idx val="23"/>
            <c:bubble3D val="0"/>
            <c:extLst>
              <c:ext xmlns:c16="http://schemas.microsoft.com/office/drawing/2014/chart" uri="{C3380CC4-5D6E-409C-BE32-E72D297353CC}">
                <c16:uniqueId val="{0000001B-8F5B-410A-82F4-C99DE17739AB}"/>
              </c:ext>
            </c:extLst>
          </c:dPt>
          <c:dLbls>
            <c:dLbl>
              <c:idx val="0"/>
              <c:tx>
                <c:rich>
                  <a:bodyPr/>
                  <a:lstStyle/>
                  <a:p>
                    <a:fld id="{E3678FF1-F292-431C-9645-0E1CCE283F72}" type="VALUE">
                      <a:rPr lang="en-US" baseline="0" smtClean="0">
                        <a:solidFill>
                          <a:schemeClr val="accent5"/>
                        </a:solidFill>
                      </a:rPr>
                      <a:pPr/>
                      <a:t>[VALUE]</a:t>
                    </a:fld>
                    <a:endParaRPr lang="en-US"/>
                  </a:p>
                </c:rich>
              </c:tx>
              <c:dLblPos val="b"/>
              <c:showLegendKey val="0"/>
              <c:showVal val="1"/>
              <c:showCatName val="0"/>
              <c:showSerName val="1"/>
              <c:showPercent val="0"/>
              <c:showBubbleSize val="0"/>
              <c:separator>
</c:separator>
              <c:extLst>
                <c:ext xmlns:c15="http://schemas.microsoft.com/office/drawing/2012/chart" uri="{CE6537A1-D6FC-4f65-9D91-7224C49458BB}">
                  <c15:dlblFieldTable/>
                  <c15:showDataLabelsRange val="0"/>
                </c:ext>
                <c:ext xmlns:c16="http://schemas.microsoft.com/office/drawing/2014/chart" uri="{C3380CC4-5D6E-409C-BE32-E72D297353CC}">
                  <c16:uniqueId val="{00000019-0AC0-4E99-BBDF-7B13B99EFD87}"/>
                </c:ext>
              </c:extLst>
            </c:dLbl>
            <c:dLbl>
              <c:idx val="5"/>
              <c:layout>
                <c:manualLayout>
                  <c:x val="-2.3792646164643709E-2"/>
                  <c:y val="3.051919540623445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0AC0-4E99-BBDF-7B13B99EFD87}"/>
                </c:ext>
              </c:extLst>
            </c:dLbl>
            <c:dLbl>
              <c:idx val="7"/>
              <c:layout>
                <c:manualLayout>
                  <c:x val="-1.8421885827359853E-2"/>
                  <c:y val="3.428285143387561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D-8F5B-410A-82F4-C99DE17739AB}"/>
                </c:ext>
              </c:extLst>
            </c:dLbl>
            <c:dLbl>
              <c:idx val="8"/>
              <c:layout>
                <c:manualLayout>
                  <c:x val="-9.8285648941982308E-3"/>
                  <c:y val="2.732180729467733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D-0AC0-4E99-BBDF-7B13B99EFD87}"/>
                </c:ext>
              </c:extLst>
            </c:dLbl>
            <c:dLbl>
              <c:idx val="10"/>
              <c:layout>
                <c:manualLayout>
                  <c:x val="-2.7065251128533929E-2"/>
                  <c:y val="3.080231255552837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0AC0-4E99-BBDF-7B13B99EFD87}"/>
                </c:ext>
              </c:extLst>
            </c:dLbl>
            <c:dLbl>
              <c:idx val="11"/>
              <c:layout>
                <c:manualLayout>
                  <c:x val="-2.2149591906719755E-2"/>
                  <c:y val="4.027236557012629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5-3627-4B64-A72D-41C24E7C85DA}"/>
                </c:ext>
              </c:extLst>
            </c:dLbl>
            <c:dLbl>
              <c:idx val="15"/>
              <c:layout>
                <c:manualLayout>
                  <c:x val="-3.1587565865402012E-2"/>
                  <c:y val="3.7137960863544477E-2"/>
                </c:manualLayout>
              </c:layout>
              <c:dLblPos val="r"/>
              <c:showLegendKey val="0"/>
              <c:showVal val="1"/>
              <c:showCatName val="0"/>
              <c:showSerName val="0"/>
              <c:showPercent val="0"/>
              <c:showBubbleSize val="0"/>
              <c:extLst>
                <c:ext xmlns:c15="http://schemas.microsoft.com/office/drawing/2012/chart" uri="{CE6537A1-D6FC-4f65-9D91-7224C49458BB}">
                  <c15:layout>
                    <c:manualLayout>
                      <c:w val="4.0417238571977321E-2"/>
                      <c:h val="6.4235572572876043E-2"/>
                    </c:manualLayout>
                  </c15:layout>
                </c:ext>
                <c:ext xmlns:c16="http://schemas.microsoft.com/office/drawing/2014/chart" uri="{C3380CC4-5D6E-409C-BE32-E72D297353CC}">
                  <c16:uniqueId val="{0000001C-8F5B-410A-82F4-C99DE17739AB}"/>
                </c:ext>
              </c:extLst>
            </c:dLbl>
            <c:dLbl>
              <c:idx val="18"/>
              <c:layout>
                <c:manualLayout>
                  <c:x val="-1.8421845676010816E-2"/>
                  <c:y val="3.371658351779157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0AC0-4E99-BBDF-7B13B99EFD87}"/>
                </c:ext>
              </c:extLst>
            </c:dLbl>
            <c:spPr>
              <a:noFill/>
              <a:ln>
                <a:noFill/>
              </a:ln>
              <a:effectLst/>
            </c:spPr>
            <c:txPr>
              <a:bodyPr/>
              <a:lstStyle/>
              <a:p>
                <a:pPr>
                  <a:defRPr sz="1400" b="1">
                    <a:solidFill>
                      <a:schemeClr val="accent5"/>
                    </a:solidFill>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multiLvlStrRef>
              <c:f>Sheet2!$A$2:$B$25</c:f>
              <c:multiLvlStrCache>
                <c:ptCount val="24"/>
                <c:lvl>
                  <c:pt idx="0">
                    <c:v>2014</c:v>
                  </c:pt>
                  <c:pt idx="1">
                    <c:v>2015</c:v>
                  </c:pt>
                  <c:pt idx="2">
                    <c:v>2016</c:v>
                  </c:pt>
                  <c:pt idx="3">
                    <c:v>2017</c:v>
                  </c:pt>
                  <c:pt idx="5">
                    <c:v>2014</c:v>
                  </c:pt>
                  <c:pt idx="6">
                    <c:v>2015</c:v>
                  </c:pt>
                  <c:pt idx="7">
                    <c:v>2016</c:v>
                  </c:pt>
                  <c:pt idx="8">
                    <c:v>2017</c:v>
                  </c:pt>
                  <c:pt idx="10">
                    <c:v>2014</c:v>
                  </c:pt>
                  <c:pt idx="11">
                    <c:v>2015</c:v>
                  </c:pt>
                  <c:pt idx="12">
                    <c:v>2016</c:v>
                  </c:pt>
                  <c:pt idx="13">
                    <c:v>2017</c:v>
                  </c:pt>
                  <c:pt idx="15">
                    <c:v>2014</c:v>
                  </c:pt>
                  <c:pt idx="16">
                    <c:v>2015</c:v>
                  </c:pt>
                  <c:pt idx="17">
                    <c:v>2016</c:v>
                  </c:pt>
                  <c:pt idx="18">
                    <c:v>2017</c:v>
                  </c:pt>
                  <c:pt idx="20">
                    <c:v>2014</c:v>
                  </c:pt>
                  <c:pt idx="21">
                    <c:v>2015</c:v>
                  </c:pt>
                  <c:pt idx="22">
                    <c:v>2016</c:v>
                  </c:pt>
                  <c:pt idx="23">
                    <c:v>2017</c:v>
                  </c:pt>
                </c:lvl>
                <c:lvl>
                  <c:pt idx="0">
                    <c:v>Overall</c:v>
                  </c:pt>
                  <c:pt idx="4">
                    <c:v> </c:v>
                  </c:pt>
                  <c:pt idx="5">
                    <c:v>Tacoma Link</c:v>
                  </c:pt>
                  <c:pt idx="9">
                    <c:v>  </c:v>
                  </c:pt>
                  <c:pt idx="10">
                    <c:v>Link</c:v>
                  </c:pt>
                  <c:pt idx="14">
                    <c:v>   </c:v>
                  </c:pt>
                  <c:pt idx="15">
                    <c:v>Sounder</c:v>
                  </c:pt>
                  <c:pt idx="19">
                    <c:v> </c:v>
                  </c:pt>
                  <c:pt idx="20">
                    <c:v>Express bus</c:v>
                  </c:pt>
                </c:lvl>
              </c:multiLvlStrCache>
            </c:multiLvlStrRef>
          </c:cat>
          <c:val>
            <c:numRef>
              <c:f>Sheet2!$E$2:$E$25</c:f>
              <c:numCache>
                <c:formatCode>###0%</c:formatCode>
                <c:ptCount val="24"/>
                <c:pt idx="0" formatCode="0%">
                  <c:v>0.16024310722489696</c:v>
                </c:pt>
                <c:pt idx="1">
                  <c:v>0.14858546084955399</c:v>
                </c:pt>
                <c:pt idx="2">
                  <c:v>0.18937321376889701</c:v>
                </c:pt>
                <c:pt idx="3">
                  <c:v>0.15077888799990483</c:v>
                </c:pt>
                <c:pt idx="5" formatCode="0%">
                  <c:v>8.208955223880568E-2</c:v>
                </c:pt>
                <c:pt idx="6">
                  <c:v>8.8888888888888754E-2</c:v>
                </c:pt>
                <c:pt idx="7">
                  <c:v>7.4836380049650167E-2</c:v>
                </c:pt>
                <c:pt idx="8">
                  <c:v>6.4378153501128341E-2</c:v>
                </c:pt>
                <c:pt idx="10" formatCode="0%">
                  <c:v>0.14062304760267064</c:v>
                </c:pt>
                <c:pt idx="11">
                  <c:v>7.9113659336549777E-2</c:v>
                </c:pt>
                <c:pt idx="12">
                  <c:v>0.1214617322559792</c:v>
                </c:pt>
                <c:pt idx="13">
                  <c:v>0.1065042373456745</c:v>
                </c:pt>
                <c:pt idx="15" formatCode="0%">
                  <c:v>9.8274313365877095E-2</c:v>
                </c:pt>
                <c:pt idx="16">
                  <c:v>0.16107423183534803</c:v>
                </c:pt>
                <c:pt idx="17">
                  <c:v>0.28928116753096711</c:v>
                </c:pt>
                <c:pt idx="18">
                  <c:v>0.16107423183534803</c:v>
                </c:pt>
                <c:pt idx="20" formatCode="0%">
                  <c:v>0.1882232791535928</c:v>
                </c:pt>
                <c:pt idx="21">
                  <c:v>0.19265016563349985</c:v>
                </c:pt>
                <c:pt idx="22">
                  <c:v>0.24713156668388797</c:v>
                </c:pt>
                <c:pt idx="23">
                  <c:v>0.20655163447316846</c:v>
                </c:pt>
              </c:numCache>
            </c:numRef>
          </c:val>
          <c:smooth val="0"/>
          <c:extLst>
            <c:ext xmlns:c16="http://schemas.microsoft.com/office/drawing/2014/chart" uri="{C3380CC4-5D6E-409C-BE32-E72D297353CC}">
              <c16:uniqueId val="{00000000-0AC0-4E99-BBDF-7B13B99EFD87}"/>
            </c:ext>
          </c:extLst>
        </c:ser>
        <c:dLbls>
          <c:showLegendKey val="0"/>
          <c:showVal val="0"/>
          <c:showCatName val="0"/>
          <c:showSerName val="0"/>
          <c:showPercent val="0"/>
          <c:showBubbleSize val="0"/>
        </c:dLbls>
        <c:smooth val="0"/>
        <c:axId val="414259480"/>
        <c:axId val="414260264"/>
      </c:lineChart>
      <c:catAx>
        <c:axId val="414259480"/>
        <c:scaling>
          <c:orientation val="minMax"/>
        </c:scaling>
        <c:delete val="0"/>
        <c:axPos val="b"/>
        <c:majorGridlines>
          <c:spPr>
            <a:ln>
              <a:solidFill>
                <a:schemeClr val="accent3">
                  <a:lumMod val="60000"/>
                  <a:lumOff val="40000"/>
                </a:schemeClr>
              </a:solidFill>
            </a:ln>
          </c:spPr>
        </c:majorGridlines>
        <c:numFmt formatCode="General" sourceLinked="1"/>
        <c:majorTickMark val="none"/>
        <c:minorTickMark val="none"/>
        <c:tickLblPos val="nextTo"/>
        <c:spPr>
          <a:ln/>
        </c:spPr>
        <c:txPr>
          <a:bodyPr rot="-5400000" vert="horz" anchor="ctr" anchorCtr="1"/>
          <a:lstStyle/>
          <a:p>
            <a:pPr>
              <a:defRPr sz="1400"/>
            </a:pPr>
            <a:endParaRPr lang="en-US"/>
          </a:p>
        </c:txPr>
        <c:crossAx val="414260264"/>
        <c:crosses val="autoZero"/>
        <c:auto val="1"/>
        <c:lblAlgn val="ctr"/>
        <c:lblOffset val="0"/>
        <c:tickMarkSkip val="1"/>
        <c:noMultiLvlLbl val="0"/>
      </c:catAx>
      <c:valAx>
        <c:axId val="414260264"/>
        <c:scaling>
          <c:orientation val="minMax"/>
          <c:max val="1"/>
          <c:min val="0"/>
        </c:scaling>
        <c:delete val="1"/>
        <c:axPos val="l"/>
        <c:numFmt formatCode="0%" sourceLinked="1"/>
        <c:majorTickMark val="out"/>
        <c:minorTickMark val="none"/>
        <c:tickLblPos val="nextTo"/>
        <c:crossAx val="414259480"/>
        <c:crosses val="autoZero"/>
        <c:crossBetween val="midCat"/>
      </c:valAx>
      <c:spPr>
        <a:noFill/>
        <a:ln w="25400">
          <a:noFill/>
        </a:ln>
      </c:spPr>
    </c:plotArea>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
          <c:y val="3.1870223297802196E-2"/>
          <c:w val="1"/>
          <c:h val="0.86498487008877423"/>
        </c:manualLayout>
      </c:layout>
      <c:barChart>
        <c:barDir val="col"/>
        <c:grouping val="clustered"/>
        <c:varyColors val="0"/>
        <c:ser>
          <c:idx val="0"/>
          <c:order val="0"/>
          <c:tx>
            <c:strRef>
              <c:f>Sheet1!$A$2</c:f>
              <c:strCache>
                <c:ptCount val="1"/>
              </c:strCache>
            </c:strRef>
          </c:tx>
          <c:spPr>
            <a:solidFill>
              <a:schemeClr val="accent1"/>
            </a:solidFill>
            <a:ln>
              <a:noFill/>
            </a:ln>
            <a:effectLst/>
          </c:spPr>
          <c:invertIfNegative val="0"/>
          <c:dPt>
            <c:idx val="0"/>
            <c:invertIfNegative val="0"/>
            <c:bubble3D val="0"/>
            <c:spPr>
              <a:solidFill>
                <a:schemeClr val="bg1">
                  <a:lumMod val="50000"/>
                </a:schemeClr>
              </a:solidFill>
              <a:ln w="17145" cap="flat" cmpd="sng" algn="ctr">
                <a:noFill/>
                <a:prstDash val="solid"/>
              </a:ln>
              <a:effectLst/>
            </c:spPr>
            <c:extLst>
              <c:ext xmlns:c16="http://schemas.microsoft.com/office/drawing/2014/chart" uri="{C3380CC4-5D6E-409C-BE32-E72D297353CC}">
                <c16:uniqueId val="{00000001-D6A6-43E4-942B-07D96E122DB0}"/>
              </c:ext>
            </c:extLst>
          </c:dPt>
          <c:dPt>
            <c:idx val="1"/>
            <c:invertIfNegative val="0"/>
            <c:bubble3D val="0"/>
            <c:spPr>
              <a:solidFill>
                <a:schemeClr val="bg2">
                  <a:lumMod val="40000"/>
                  <a:lumOff val="60000"/>
                </a:schemeClr>
              </a:solidFill>
              <a:ln w="17145" cap="flat" cmpd="sng" algn="ctr">
                <a:solidFill>
                  <a:schemeClr val="lt1">
                    <a:shade val="95000"/>
                    <a:alpha val="50000"/>
                    <a:satMod val="150000"/>
                  </a:schemeClr>
                </a:solidFill>
                <a:prstDash val="solid"/>
              </a:ln>
              <a:effectLst/>
            </c:spPr>
            <c:extLst>
              <c:ext xmlns:c16="http://schemas.microsoft.com/office/drawing/2014/chart" uri="{C3380CC4-5D6E-409C-BE32-E72D297353CC}">
                <c16:uniqueId val="{00000003-D6A6-43E4-942B-07D96E122DB0}"/>
              </c:ext>
            </c:extLst>
          </c:dPt>
          <c:dPt>
            <c:idx val="2"/>
            <c:invertIfNegative val="0"/>
            <c:bubble3D val="0"/>
            <c:spPr>
              <a:solidFill>
                <a:schemeClr val="accent2"/>
              </a:solidFill>
              <a:ln w="10795" cap="flat" cmpd="sng" algn="ctr">
                <a:noFill/>
                <a:prstDash val="solid"/>
              </a:ln>
              <a:effectLst/>
            </c:spPr>
            <c:extLst>
              <c:ext xmlns:c16="http://schemas.microsoft.com/office/drawing/2014/chart" uri="{C3380CC4-5D6E-409C-BE32-E72D297353CC}">
                <c16:uniqueId val="{00000005-D6A6-43E4-942B-07D96E122DB0}"/>
              </c:ext>
            </c:extLst>
          </c:dPt>
          <c:dPt>
            <c:idx val="3"/>
            <c:invertIfNegative val="0"/>
            <c:bubble3D val="0"/>
            <c:spPr>
              <a:solidFill>
                <a:schemeClr val="accent3"/>
              </a:solidFill>
              <a:ln w="17145" cap="flat" cmpd="sng" algn="ctr">
                <a:noFill/>
                <a:prstDash val="solid"/>
              </a:ln>
              <a:effectLst/>
            </c:spPr>
            <c:extLst>
              <c:ext xmlns:c16="http://schemas.microsoft.com/office/drawing/2014/chart" uri="{C3380CC4-5D6E-409C-BE32-E72D297353CC}">
                <c16:uniqueId val="{00000007-D6A6-43E4-942B-07D96E122DB0}"/>
              </c:ext>
            </c:extLst>
          </c:dPt>
          <c:dPt>
            <c:idx val="4"/>
            <c:invertIfNegative val="0"/>
            <c:bubble3D val="0"/>
            <c:spPr>
              <a:solidFill>
                <a:schemeClr val="accent1">
                  <a:lumMod val="40000"/>
                  <a:lumOff val="60000"/>
                </a:schemeClr>
              </a:solidFill>
              <a:ln>
                <a:noFill/>
              </a:ln>
              <a:effectLst/>
            </c:spPr>
            <c:extLst>
              <c:ext xmlns:c16="http://schemas.microsoft.com/office/drawing/2014/chart" uri="{C3380CC4-5D6E-409C-BE32-E72D297353CC}">
                <c16:uniqueId val="{00000000-1586-4F4F-A82F-7AB31C9CFB5E}"/>
              </c:ext>
            </c:extLst>
          </c:dPt>
          <c:dPt>
            <c:idx val="5"/>
            <c:invertIfNegative val="0"/>
            <c:bubble3D val="0"/>
            <c:spPr>
              <a:solidFill>
                <a:schemeClr val="accent4">
                  <a:lumMod val="60000"/>
                  <a:lumOff val="40000"/>
                </a:schemeClr>
              </a:solidFill>
              <a:ln w="17145" cap="flat" cmpd="sng" algn="ctr">
                <a:noFill/>
                <a:prstDash val="solid"/>
              </a:ln>
              <a:effectLst/>
            </c:spPr>
            <c:extLst>
              <c:ext xmlns:c16="http://schemas.microsoft.com/office/drawing/2014/chart" uri="{C3380CC4-5D6E-409C-BE32-E72D297353CC}">
                <c16:uniqueId val="{0000000B-D6A6-43E4-942B-07D96E122DB0}"/>
              </c:ext>
            </c:extLst>
          </c:dPt>
          <c:dPt>
            <c:idx val="6"/>
            <c:invertIfNegative val="0"/>
            <c:bubble3D val="0"/>
            <c:spPr>
              <a:solidFill>
                <a:schemeClr val="accent6"/>
              </a:solidFill>
              <a:ln>
                <a:noFill/>
              </a:ln>
              <a:effectLst/>
            </c:spPr>
            <c:extLst>
              <c:ext xmlns:c16="http://schemas.microsoft.com/office/drawing/2014/chart" uri="{C3380CC4-5D6E-409C-BE32-E72D297353CC}">
                <c16:uniqueId val="{0000000D-D6A6-43E4-942B-07D96E122DB0}"/>
              </c:ext>
            </c:extLst>
          </c:dPt>
          <c:dPt>
            <c:idx val="7"/>
            <c:invertIfNegative val="0"/>
            <c:bubble3D val="0"/>
            <c:spPr>
              <a:solidFill>
                <a:srgbClr val="3D1459"/>
              </a:solidFill>
              <a:ln>
                <a:noFill/>
              </a:ln>
              <a:effectLst/>
            </c:spPr>
            <c:extLst>
              <c:ext xmlns:c16="http://schemas.microsoft.com/office/drawing/2014/chart" uri="{C3380CC4-5D6E-409C-BE32-E72D297353CC}">
                <c16:uniqueId val="{0000000F-D6A6-43E4-942B-07D96E122DB0}"/>
              </c:ext>
            </c:extLst>
          </c:dPt>
          <c:dLbls>
            <c:spPr>
              <a:noFill/>
              <a:ln>
                <a:noFill/>
              </a:ln>
              <a:effectLst/>
            </c:spPr>
            <c:txPr>
              <a:bodyPr/>
              <a:lstStyle/>
              <a:p>
                <a:pPr>
                  <a:defRPr sz="2000" b="1"/>
                </a:pPr>
                <a:endParaRPr lang="en-US"/>
              </a:p>
            </c:txPr>
            <c:dLblPos val="outEnd"/>
            <c:showLegendKey val="0"/>
            <c:showVal val="1"/>
            <c:showCatName val="0"/>
            <c:showSerName val="0"/>
            <c:showPercent val="0"/>
            <c:showBubbleSize val="0"/>
            <c:separator>
</c:separator>
            <c:showLeaderLines val="0"/>
            <c:extLst>
              <c:ext xmlns:c15="http://schemas.microsoft.com/office/drawing/2012/chart" uri="{CE6537A1-D6FC-4f65-9D91-7224C49458BB}">
                <c15:showLeaderLines val="0"/>
              </c:ext>
            </c:extLst>
          </c:dLbls>
          <c:cat>
            <c:strRef>
              <c:f>Sheet1!$B$1:$J$1</c:f>
              <c:strCache>
                <c:ptCount val="6"/>
                <c:pt idx="0">
                  <c:v>2012</c:v>
                </c:pt>
                <c:pt idx="1">
                  <c:v>2013</c:v>
                </c:pt>
                <c:pt idx="2">
                  <c:v>2014</c:v>
                </c:pt>
                <c:pt idx="3">
                  <c:v>2015</c:v>
                </c:pt>
                <c:pt idx="4">
                  <c:v>2016</c:v>
                </c:pt>
                <c:pt idx="5">
                  <c:v>2017</c:v>
                </c:pt>
              </c:strCache>
            </c:strRef>
          </c:cat>
          <c:val>
            <c:numRef>
              <c:f>Sheet1!$B$2:$J$2</c:f>
              <c:numCache>
                <c:formatCode>0.0</c:formatCode>
                <c:ptCount val="6"/>
                <c:pt idx="0">
                  <c:v>3.3178906556220764</c:v>
                </c:pt>
                <c:pt idx="1">
                  <c:v>3.34</c:v>
                </c:pt>
                <c:pt idx="2" formatCode="###0.0">
                  <c:v>3.3312986864919161</c:v>
                </c:pt>
                <c:pt idx="3" formatCode="###0.0">
                  <c:v>3.3712904445232073</c:v>
                </c:pt>
                <c:pt idx="4" formatCode="###0.0">
                  <c:v>3.2768710180338574</c:v>
                </c:pt>
                <c:pt idx="5" formatCode="###0.0">
                  <c:v>3.3806215695472099</c:v>
                </c:pt>
              </c:numCache>
            </c:numRef>
          </c:val>
          <c:extLst>
            <c:ext xmlns:c16="http://schemas.microsoft.com/office/drawing/2014/chart" uri="{C3380CC4-5D6E-409C-BE32-E72D297353CC}">
              <c16:uniqueId val="{00000010-D6A6-43E4-942B-07D96E122DB0}"/>
            </c:ext>
          </c:extLst>
        </c:ser>
        <c:dLbls>
          <c:showLegendKey val="0"/>
          <c:showVal val="0"/>
          <c:showCatName val="0"/>
          <c:showSerName val="0"/>
          <c:showPercent val="0"/>
          <c:showBubbleSize val="0"/>
        </c:dLbls>
        <c:gapWidth val="80"/>
        <c:axId val="223404648"/>
        <c:axId val="223403080"/>
      </c:barChart>
      <c:catAx>
        <c:axId val="223404648"/>
        <c:scaling>
          <c:orientation val="minMax"/>
        </c:scaling>
        <c:delete val="0"/>
        <c:axPos val="b"/>
        <c:numFmt formatCode="General" sourceLinked="1"/>
        <c:majorTickMark val="out"/>
        <c:minorTickMark val="none"/>
        <c:tickLblPos val="nextTo"/>
        <c:txPr>
          <a:bodyPr/>
          <a:lstStyle/>
          <a:p>
            <a:pPr>
              <a:defRPr sz="2000" b="1"/>
            </a:pPr>
            <a:endParaRPr lang="en-US"/>
          </a:p>
        </c:txPr>
        <c:crossAx val="223403080"/>
        <c:crosses val="autoZero"/>
        <c:auto val="1"/>
        <c:lblAlgn val="ctr"/>
        <c:lblOffset val="50"/>
        <c:noMultiLvlLbl val="0"/>
      </c:catAx>
      <c:valAx>
        <c:axId val="223403080"/>
        <c:scaling>
          <c:orientation val="minMax"/>
          <c:max val="4"/>
          <c:min val="0"/>
        </c:scaling>
        <c:delete val="0"/>
        <c:axPos val="l"/>
        <c:numFmt formatCode="0.0" sourceLinked="1"/>
        <c:majorTickMark val="out"/>
        <c:minorTickMark val="none"/>
        <c:tickLblPos val="nextTo"/>
        <c:crossAx val="223404648"/>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1815252416756176E-2"/>
          <c:y val="4.3114749253819563E-2"/>
          <c:w val="0.94821560858876619"/>
          <c:h val="0.85482179367000122"/>
        </c:manualLayout>
      </c:layout>
      <c:lineChart>
        <c:grouping val="standard"/>
        <c:varyColors val="0"/>
        <c:ser>
          <c:idx val="0"/>
          <c:order val="0"/>
          <c:tx>
            <c:strRef>
              <c:f>Sheet1!$A$2</c:f>
              <c:strCache>
                <c:ptCount val="1"/>
                <c:pt idx="0">
                  <c:v>A</c:v>
                </c:pt>
              </c:strCache>
            </c:strRef>
          </c:tx>
          <c:spPr>
            <a:ln w="38100" cap="rnd">
              <a:solidFill>
                <a:schemeClr val="accent1"/>
              </a:solidFill>
              <a:round/>
            </a:ln>
            <a:effectLst/>
          </c:spPr>
          <c:marker>
            <c:symbol val="circle"/>
            <c:size val="8"/>
            <c:spPr>
              <a:solidFill>
                <a:schemeClr val="accent1"/>
              </a:solidFill>
              <a:ln w="9525">
                <a:solidFill>
                  <a:schemeClr val="accent1"/>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1"/>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 </c:v>
                </c:pt>
                <c:pt idx="1">
                  <c:v>2013 </c:v>
                </c:pt>
                <c:pt idx="2">
                  <c:v>2014 </c:v>
                </c:pt>
                <c:pt idx="3">
                  <c:v>2015 </c:v>
                </c:pt>
                <c:pt idx="4">
                  <c:v>2016 </c:v>
                </c:pt>
                <c:pt idx="5">
                  <c:v>2017 </c:v>
                </c:pt>
              </c:strCache>
            </c:strRef>
          </c:cat>
          <c:val>
            <c:numRef>
              <c:f>Sheet1!$B$2:$G$2</c:f>
              <c:numCache>
                <c:formatCode>###0%</c:formatCode>
                <c:ptCount val="6"/>
                <c:pt idx="0">
                  <c:v>0.62463026810944011</c:v>
                </c:pt>
                <c:pt idx="1">
                  <c:v>0.66440329733657477</c:v>
                </c:pt>
                <c:pt idx="2">
                  <c:v>0.6813206087180792</c:v>
                </c:pt>
                <c:pt idx="3">
                  <c:v>0.76</c:v>
                </c:pt>
                <c:pt idx="4">
                  <c:v>0.64246406530860067</c:v>
                </c:pt>
                <c:pt idx="5">
                  <c:v>0.70963424462800606</c:v>
                </c:pt>
              </c:numCache>
            </c:numRef>
          </c:val>
          <c:smooth val="0"/>
          <c:extLst>
            <c:ext xmlns:c16="http://schemas.microsoft.com/office/drawing/2014/chart" uri="{C3380CC4-5D6E-409C-BE32-E72D297353CC}">
              <c16:uniqueId val="{00000002-913C-41B2-80CD-EBFABB88FA6C}"/>
            </c:ext>
          </c:extLst>
        </c:ser>
        <c:ser>
          <c:idx val="1"/>
          <c:order val="1"/>
          <c:tx>
            <c:strRef>
              <c:f>Sheet1!$A$3</c:f>
              <c:strCache>
                <c:ptCount val="1"/>
                <c:pt idx="0">
                  <c:v>B</c:v>
                </c:pt>
              </c:strCache>
            </c:strRef>
          </c:tx>
          <c:spPr>
            <a:ln w="38100" cap="rnd">
              <a:solidFill>
                <a:schemeClr val="accent2"/>
              </a:solidFill>
              <a:round/>
            </a:ln>
            <a:effectLst/>
          </c:spPr>
          <c:marker>
            <c:symbol val="circle"/>
            <c:size val="8"/>
            <c:spPr>
              <a:solidFill>
                <a:schemeClr val="accent2"/>
              </a:solidFill>
              <a:ln w="9525">
                <a:solidFill>
                  <a:schemeClr val="accent2"/>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 </c:v>
                </c:pt>
                <c:pt idx="1">
                  <c:v>2013 </c:v>
                </c:pt>
                <c:pt idx="2">
                  <c:v>2014 </c:v>
                </c:pt>
                <c:pt idx="3">
                  <c:v>2015 </c:v>
                </c:pt>
                <c:pt idx="4">
                  <c:v>2016 </c:v>
                </c:pt>
                <c:pt idx="5">
                  <c:v>2017 </c:v>
                </c:pt>
              </c:strCache>
            </c:strRef>
          </c:cat>
          <c:val>
            <c:numRef>
              <c:f>Sheet1!$B$3:$G$3</c:f>
              <c:numCache>
                <c:formatCode>###0%</c:formatCode>
                <c:ptCount val="6"/>
                <c:pt idx="0">
                  <c:v>0.23493408813389494</c:v>
                </c:pt>
                <c:pt idx="1">
                  <c:v>0.18143066736186467</c:v>
                </c:pt>
                <c:pt idx="2">
                  <c:v>0.17805634367924747</c:v>
                </c:pt>
                <c:pt idx="3">
                  <c:v>0.16</c:v>
                </c:pt>
                <c:pt idx="4">
                  <c:v>0.23607420243541991</c:v>
                </c:pt>
                <c:pt idx="5">
                  <c:v>0.183861518026321</c:v>
                </c:pt>
              </c:numCache>
            </c:numRef>
          </c:val>
          <c:smooth val="0"/>
          <c:extLst>
            <c:ext xmlns:c16="http://schemas.microsoft.com/office/drawing/2014/chart" uri="{C3380CC4-5D6E-409C-BE32-E72D297353CC}">
              <c16:uniqueId val="{00000005-913C-41B2-80CD-EBFABB88FA6C}"/>
            </c:ext>
          </c:extLst>
        </c:ser>
        <c:ser>
          <c:idx val="2"/>
          <c:order val="2"/>
          <c:tx>
            <c:strRef>
              <c:f>Sheet1!$A$4</c:f>
              <c:strCache>
                <c:ptCount val="1"/>
                <c:pt idx="0">
                  <c:v>C or lower/DK</c:v>
                </c:pt>
              </c:strCache>
            </c:strRef>
          </c:tx>
          <c:spPr>
            <a:ln w="38100" cap="rnd">
              <a:solidFill>
                <a:schemeClr val="accent5"/>
              </a:solidFill>
              <a:round/>
            </a:ln>
            <a:effectLst/>
          </c:spPr>
          <c:marker>
            <c:symbol val="circle"/>
            <c:size val="8"/>
            <c:spPr>
              <a:solidFill>
                <a:schemeClr val="accent5"/>
              </a:solidFill>
              <a:ln w="9525">
                <a:solidFill>
                  <a:schemeClr val="accent5"/>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5"/>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 </c:v>
                </c:pt>
                <c:pt idx="1">
                  <c:v>2013 </c:v>
                </c:pt>
                <c:pt idx="2">
                  <c:v>2014 </c:v>
                </c:pt>
                <c:pt idx="3">
                  <c:v>2015 </c:v>
                </c:pt>
                <c:pt idx="4">
                  <c:v>2016 </c:v>
                </c:pt>
                <c:pt idx="5">
                  <c:v>2017 </c:v>
                </c:pt>
              </c:strCache>
            </c:strRef>
          </c:cat>
          <c:val>
            <c:numRef>
              <c:f>Sheet1!$B$4:$G$4</c:f>
              <c:numCache>
                <c:formatCode>###0%</c:formatCode>
                <c:ptCount val="6"/>
                <c:pt idx="0">
                  <c:v>0.14043564375666617</c:v>
                </c:pt>
                <c:pt idx="1">
                  <c:v>0.15416603530156217</c:v>
                </c:pt>
                <c:pt idx="2">
                  <c:v>0.14062304760267061</c:v>
                </c:pt>
                <c:pt idx="3">
                  <c:v>0.08</c:v>
                </c:pt>
                <c:pt idx="4">
                  <c:v>0.1214617322559787</c:v>
                </c:pt>
                <c:pt idx="5">
                  <c:v>0.1065042373456745</c:v>
                </c:pt>
              </c:numCache>
            </c:numRef>
          </c:val>
          <c:smooth val="0"/>
          <c:extLst>
            <c:ext xmlns:c16="http://schemas.microsoft.com/office/drawing/2014/chart" uri="{C3380CC4-5D6E-409C-BE32-E72D297353CC}">
              <c16:uniqueId val="{00000006-913C-41B2-80CD-EBFABB88FA6C}"/>
            </c:ext>
          </c:extLst>
        </c:ser>
        <c:dLbls>
          <c:showLegendKey val="0"/>
          <c:showVal val="0"/>
          <c:showCatName val="0"/>
          <c:showSerName val="0"/>
          <c:showPercent val="0"/>
          <c:showBubbleSize val="0"/>
        </c:dLbls>
        <c:marker val="1"/>
        <c:smooth val="0"/>
        <c:axId val="119839296"/>
        <c:axId val="119839688"/>
      </c:lineChart>
      <c:catAx>
        <c:axId val="119839296"/>
        <c:scaling>
          <c:orientation val="minMax"/>
        </c:scaling>
        <c:delete val="0"/>
        <c:axPos val="b"/>
        <c:numFmt formatCode="General" sourceLinked="1"/>
        <c:majorTickMark val="out"/>
        <c:minorTickMark val="none"/>
        <c:tickLblPos val="nextTo"/>
        <c:spPr>
          <a:noFill/>
          <a:ln w="12700" cap="flat" cmpd="sng" algn="ctr">
            <a:solidFill>
              <a:schemeClr val="tx2"/>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crossAx val="119839688"/>
        <c:crosses val="autoZero"/>
        <c:auto val="1"/>
        <c:lblAlgn val="ctr"/>
        <c:lblOffset val="100"/>
        <c:noMultiLvlLbl val="0"/>
      </c:catAx>
      <c:valAx>
        <c:axId val="119839688"/>
        <c:scaling>
          <c:orientation val="minMax"/>
          <c:max val="0.8"/>
          <c:min val="0"/>
        </c:scaling>
        <c:delete val="1"/>
        <c:axPos val="l"/>
        <c:numFmt formatCode="###0%" sourceLinked="1"/>
        <c:majorTickMark val="out"/>
        <c:minorTickMark val="none"/>
        <c:tickLblPos val="nextTo"/>
        <c:crossAx val="1198392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1815252416756176E-2"/>
          <c:y val="4.3114749253819563E-2"/>
          <c:w val="0.97330503385719402"/>
          <c:h val="0.85512764102093441"/>
        </c:manualLayout>
      </c:layout>
      <c:lineChart>
        <c:grouping val="standard"/>
        <c:varyColors val="0"/>
        <c:ser>
          <c:idx val="0"/>
          <c:order val="0"/>
          <c:tx>
            <c:strRef>
              <c:f>Sheet1!$A$2</c:f>
              <c:strCache>
                <c:ptCount val="1"/>
                <c:pt idx="0">
                  <c:v>A</c:v>
                </c:pt>
              </c:strCache>
            </c:strRef>
          </c:tx>
          <c:spPr>
            <a:ln w="38100" cap="rnd">
              <a:solidFill>
                <a:schemeClr val="accent1"/>
              </a:solidFill>
              <a:round/>
            </a:ln>
            <a:effectLst/>
          </c:spPr>
          <c:marker>
            <c:symbol val="circle"/>
            <c:size val="8"/>
            <c:spPr>
              <a:solidFill>
                <a:schemeClr val="accent1"/>
              </a:solidFill>
              <a:ln w="9525">
                <a:solidFill>
                  <a:schemeClr val="accent1"/>
                </a:solidFill>
              </a:ln>
              <a:effectLst/>
            </c:spPr>
          </c:marker>
          <c:dLbls>
            <c:dLbl>
              <c:idx val="4"/>
              <c:layout>
                <c:manualLayout>
                  <c:x val="-3.3561765090281803E-2"/>
                  <c:y val="-5.617251049821637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6F63-41B1-A198-285F5AAF98C5}"/>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1"/>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Sheet1!$B$1:$G$1</c:f>
              <c:strCache>
                <c:ptCount val="6"/>
                <c:pt idx="0">
                  <c:v>2012 </c:v>
                </c:pt>
                <c:pt idx="1">
                  <c:v>2013 </c:v>
                </c:pt>
                <c:pt idx="2">
                  <c:v>2014 </c:v>
                </c:pt>
                <c:pt idx="3">
                  <c:v>2015 </c:v>
                </c:pt>
                <c:pt idx="4">
                  <c:v>2016 </c:v>
                </c:pt>
                <c:pt idx="5">
                  <c:v>2017 </c:v>
                </c:pt>
              </c:strCache>
            </c:strRef>
          </c:cat>
          <c:val>
            <c:numRef>
              <c:f>Sheet1!$B$2:$G$2</c:f>
              <c:numCache>
                <c:formatCode>###0%</c:formatCode>
                <c:ptCount val="6"/>
                <c:pt idx="0">
                  <c:v>0.60433864792298841</c:v>
                </c:pt>
                <c:pt idx="1">
                  <c:v>0.6286491809355188</c:v>
                </c:pt>
                <c:pt idx="2">
                  <c:v>0.62764909867308427</c:v>
                </c:pt>
                <c:pt idx="3">
                  <c:v>0.73</c:v>
                </c:pt>
                <c:pt idx="4">
                  <c:v>0.59771623861846979</c:v>
                </c:pt>
                <c:pt idx="5">
                  <c:v>0.61958758356920451</c:v>
                </c:pt>
              </c:numCache>
            </c:numRef>
          </c:val>
          <c:smooth val="0"/>
          <c:extLst>
            <c:ext xmlns:c16="http://schemas.microsoft.com/office/drawing/2014/chart" uri="{C3380CC4-5D6E-409C-BE32-E72D297353CC}">
              <c16:uniqueId val="{00000002-B028-4CF0-B6FC-E48F1425DA00}"/>
            </c:ext>
          </c:extLst>
        </c:ser>
        <c:ser>
          <c:idx val="1"/>
          <c:order val="1"/>
          <c:tx>
            <c:strRef>
              <c:f>Sheet1!$A$3</c:f>
              <c:strCache>
                <c:ptCount val="1"/>
                <c:pt idx="0">
                  <c:v>B</c:v>
                </c:pt>
              </c:strCache>
            </c:strRef>
          </c:tx>
          <c:spPr>
            <a:ln w="38100" cap="rnd">
              <a:solidFill>
                <a:schemeClr val="accent2"/>
              </a:solidFill>
              <a:round/>
            </a:ln>
            <a:effectLst/>
          </c:spPr>
          <c:marker>
            <c:symbol val="circle"/>
            <c:size val="8"/>
            <c:spPr>
              <a:solidFill>
                <a:schemeClr val="accent2"/>
              </a:solidFill>
              <a:ln w="9525">
                <a:solidFill>
                  <a:schemeClr val="accent2"/>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 </c:v>
                </c:pt>
                <c:pt idx="1">
                  <c:v>2013 </c:v>
                </c:pt>
                <c:pt idx="2">
                  <c:v>2014 </c:v>
                </c:pt>
                <c:pt idx="3">
                  <c:v>2015 </c:v>
                </c:pt>
                <c:pt idx="4">
                  <c:v>2016 </c:v>
                </c:pt>
                <c:pt idx="5">
                  <c:v>2017 </c:v>
                </c:pt>
              </c:strCache>
            </c:strRef>
          </c:cat>
          <c:val>
            <c:numRef>
              <c:f>Sheet1!$B$3:$G$3</c:f>
              <c:numCache>
                <c:formatCode>###0%</c:formatCode>
                <c:ptCount val="6"/>
                <c:pt idx="0">
                  <c:v>0.27156150210588254</c:v>
                </c:pt>
                <c:pt idx="1">
                  <c:v>0.26723785820275564</c:v>
                </c:pt>
                <c:pt idx="2">
                  <c:v>0.27158914395437422</c:v>
                </c:pt>
                <c:pt idx="3">
                  <c:v>0.21</c:v>
                </c:pt>
                <c:pt idx="4">
                  <c:v>0.28005712858583431</c:v>
                </c:pt>
                <c:pt idx="5">
                  <c:v>0.26842299897333299</c:v>
                </c:pt>
              </c:numCache>
            </c:numRef>
          </c:val>
          <c:smooth val="0"/>
          <c:extLst>
            <c:ext xmlns:c16="http://schemas.microsoft.com/office/drawing/2014/chart" uri="{C3380CC4-5D6E-409C-BE32-E72D297353CC}">
              <c16:uniqueId val="{00000005-B028-4CF0-B6FC-E48F1425DA00}"/>
            </c:ext>
          </c:extLst>
        </c:ser>
        <c:ser>
          <c:idx val="2"/>
          <c:order val="2"/>
          <c:tx>
            <c:strRef>
              <c:f>Sheet1!$A$4</c:f>
              <c:strCache>
                <c:ptCount val="1"/>
                <c:pt idx="0">
                  <c:v>C or lower/DK</c:v>
                </c:pt>
              </c:strCache>
            </c:strRef>
          </c:tx>
          <c:spPr>
            <a:ln w="38100" cap="rnd">
              <a:solidFill>
                <a:schemeClr val="accent5"/>
              </a:solidFill>
              <a:round/>
            </a:ln>
            <a:effectLst/>
          </c:spPr>
          <c:marker>
            <c:symbol val="circle"/>
            <c:size val="8"/>
            <c:spPr>
              <a:solidFill>
                <a:schemeClr val="accent5"/>
              </a:solidFill>
              <a:ln w="9525">
                <a:solidFill>
                  <a:schemeClr val="accent5"/>
                </a:solidFill>
              </a:ln>
              <a:effectLst/>
            </c:spPr>
          </c:marker>
          <c:dLbls>
            <c:dLbl>
              <c:idx val="3"/>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44D8-4699-9DC1-4A541D277BAF}"/>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5"/>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 </c:v>
                </c:pt>
                <c:pt idx="1">
                  <c:v>2013 </c:v>
                </c:pt>
                <c:pt idx="2">
                  <c:v>2014 </c:v>
                </c:pt>
                <c:pt idx="3">
                  <c:v>2015 </c:v>
                </c:pt>
                <c:pt idx="4">
                  <c:v>2016 </c:v>
                </c:pt>
                <c:pt idx="5">
                  <c:v>2017 </c:v>
                </c:pt>
              </c:strCache>
            </c:strRef>
          </c:cat>
          <c:val>
            <c:numRef>
              <c:f>Sheet1!$B$4:$G$4</c:f>
              <c:numCache>
                <c:formatCode>###0%</c:formatCode>
                <c:ptCount val="6"/>
                <c:pt idx="0">
                  <c:v>0.12409984997113042</c:v>
                </c:pt>
                <c:pt idx="1">
                  <c:v>0.1041129608617271</c:v>
                </c:pt>
                <c:pt idx="2">
                  <c:v>0.10076175737253862</c:v>
                </c:pt>
                <c:pt idx="3">
                  <c:v>0.06</c:v>
                </c:pt>
                <c:pt idx="4">
                  <c:v>0.12222663279569389</c:v>
                </c:pt>
                <c:pt idx="5">
                  <c:v>0.11198941745746488</c:v>
                </c:pt>
              </c:numCache>
            </c:numRef>
          </c:val>
          <c:smooth val="0"/>
          <c:extLst>
            <c:ext xmlns:c16="http://schemas.microsoft.com/office/drawing/2014/chart" uri="{C3380CC4-5D6E-409C-BE32-E72D297353CC}">
              <c16:uniqueId val="{00000006-B028-4CF0-B6FC-E48F1425DA00}"/>
            </c:ext>
          </c:extLst>
        </c:ser>
        <c:dLbls>
          <c:showLegendKey val="0"/>
          <c:showVal val="0"/>
          <c:showCatName val="0"/>
          <c:showSerName val="0"/>
          <c:showPercent val="0"/>
          <c:showBubbleSize val="0"/>
        </c:dLbls>
        <c:marker val="1"/>
        <c:smooth val="0"/>
        <c:axId val="119839296"/>
        <c:axId val="119839688"/>
      </c:lineChart>
      <c:catAx>
        <c:axId val="119839296"/>
        <c:scaling>
          <c:orientation val="minMax"/>
        </c:scaling>
        <c:delete val="0"/>
        <c:axPos val="b"/>
        <c:numFmt formatCode="General" sourceLinked="1"/>
        <c:majorTickMark val="out"/>
        <c:minorTickMark val="none"/>
        <c:tickLblPos val="nextTo"/>
        <c:spPr>
          <a:noFill/>
          <a:ln w="12700" cap="flat" cmpd="sng" algn="ctr">
            <a:solidFill>
              <a:schemeClr val="tx2"/>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crossAx val="119839688"/>
        <c:crosses val="autoZero"/>
        <c:auto val="1"/>
        <c:lblAlgn val="ctr"/>
        <c:lblOffset val="100"/>
        <c:noMultiLvlLbl val="0"/>
      </c:catAx>
      <c:valAx>
        <c:axId val="119839688"/>
        <c:scaling>
          <c:orientation val="minMax"/>
          <c:max val="0.8"/>
          <c:min val="0"/>
        </c:scaling>
        <c:delete val="1"/>
        <c:axPos val="l"/>
        <c:numFmt formatCode="###0%" sourceLinked="1"/>
        <c:majorTickMark val="out"/>
        <c:minorTickMark val="none"/>
        <c:tickLblPos val="nextTo"/>
        <c:crossAx val="1198392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hart3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1815252416756176E-2"/>
          <c:y val="4.3114749253819563E-2"/>
          <c:w val="0.94821560858876619"/>
          <c:h val="0.85482179367000122"/>
        </c:manualLayout>
      </c:layout>
      <c:lineChart>
        <c:grouping val="standard"/>
        <c:varyColors val="0"/>
        <c:ser>
          <c:idx val="0"/>
          <c:order val="0"/>
          <c:tx>
            <c:strRef>
              <c:f>Sheet1!$A$2</c:f>
              <c:strCache>
                <c:ptCount val="1"/>
                <c:pt idx="0">
                  <c:v>A</c:v>
                </c:pt>
              </c:strCache>
            </c:strRef>
          </c:tx>
          <c:spPr>
            <a:ln w="38100" cap="rnd">
              <a:solidFill>
                <a:schemeClr val="accent1"/>
              </a:solidFill>
              <a:round/>
            </a:ln>
            <a:effectLst/>
          </c:spPr>
          <c:marker>
            <c:symbol val="circle"/>
            <c:size val="8"/>
            <c:spPr>
              <a:solidFill>
                <a:schemeClr val="accent1"/>
              </a:solidFill>
              <a:ln w="9525">
                <a:solidFill>
                  <a:schemeClr val="accent1"/>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1"/>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 </c:v>
                </c:pt>
                <c:pt idx="1">
                  <c:v>2013 </c:v>
                </c:pt>
                <c:pt idx="2">
                  <c:v>2014 </c:v>
                </c:pt>
                <c:pt idx="3">
                  <c:v>2015 </c:v>
                </c:pt>
                <c:pt idx="4">
                  <c:v>2016 </c:v>
                </c:pt>
                <c:pt idx="5">
                  <c:v>2017 </c:v>
                </c:pt>
              </c:strCache>
            </c:strRef>
          </c:cat>
          <c:val>
            <c:numRef>
              <c:f>Sheet1!$B$2:$G$2</c:f>
              <c:numCache>
                <c:formatCode>###0%</c:formatCode>
                <c:ptCount val="6"/>
                <c:pt idx="0">
                  <c:v>0.64300932479296335</c:v>
                </c:pt>
                <c:pt idx="1">
                  <c:v>0.54426197441332391</c:v>
                </c:pt>
                <c:pt idx="2">
                  <c:v>0.63076923076923097</c:v>
                </c:pt>
                <c:pt idx="3">
                  <c:v>0.46969696969696889</c:v>
                </c:pt>
                <c:pt idx="4">
                  <c:v>0.37889816867237269</c:v>
                </c:pt>
                <c:pt idx="5">
                  <c:v>0.43587292603434058</c:v>
                </c:pt>
              </c:numCache>
            </c:numRef>
          </c:val>
          <c:smooth val="0"/>
          <c:extLst>
            <c:ext xmlns:c16="http://schemas.microsoft.com/office/drawing/2014/chart" uri="{C3380CC4-5D6E-409C-BE32-E72D297353CC}">
              <c16:uniqueId val="{00000002-913C-41B2-80CD-EBFABB88FA6C}"/>
            </c:ext>
          </c:extLst>
        </c:ser>
        <c:ser>
          <c:idx val="1"/>
          <c:order val="1"/>
          <c:tx>
            <c:strRef>
              <c:f>Sheet1!$A$3</c:f>
              <c:strCache>
                <c:ptCount val="1"/>
                <c:pt idx="0">
                  <c:v>B</c:v>
                </c:pt>
              </c:strCache>
            </c:strRef>
          </c:tx>
          <c:spPr>
            <a:ln w="38100" cap="rnd">
              <a:solidFill>
                <a:schemeClr val="accent2"/>
              </a:solidFill>
              <a:round/>
            </a:ln>
            <a:effectLst/>
          </c:spPr>
          <c:marker>
            <c:symbol val="circle"/>
            <c:size val="8"/>
            <c:spPr>
              <a:solidFill>
                <a:schemeClr val="accent2"/>
              </a:solidFill>
              <a:ln w="9525">
                <a:solidFill>
                  <a:schemeClr val="accent2"/>
                </a:solidFill>
              </a:ln>
              <a:effectLst/>
            </c:spPr>
          </c:marker>
          <c:dLbls>
            <c:dLbl>
              <c:idx val="4"/>
              <c:layout>
                <c:manualLayout>
                  <c:x val="-8.1448216785576649E-2"/>
                  <c:y val="-3.70433690574986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913C-41B2-80CD-EBFABB88FA6C}"/>
                </c:ext>
              </c:extLst>
            </c:dLbl>
            <c:dLbl>
              <c:idx val="5"/>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913C-41B2-80CD-EBFABB88FA6C}"/>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 </c:v>
                </c:pt>
                <c:pt idx="1">
                  <c:v>2013 </c:v>
                </c:pt>
                <c:pt idx="2">
                  <c:v>2014 </c:v>
                </c:pt>
                <c:pt idx="3">
                  <c:v>2015 </c:v>
                </c:pt>
                <c:pt idx="4">
                  <c:v>2016 </c:v>
                </c:pt>
                <c:pt idx="5">
                  <c:v>2017 </c:v>
                </c:pt>
              </c:strCache>
            </c:strRef>
          </c:cat>
          <c:val>
            <c:numRef>
              <c:f>Sheet1!$B$3:$G$3</c:f>
              <c:numCache>
                <c:formatCode>###0%</c:formatCode>
                <c:ptCount val="6"/>
                <c:pt idx="0">
                  <c:v>0.26685334084365536</c:v>
                </c:pt>
                <c:pt idx="1">
                  <c:v>0.33934506396669611</c:v>
                </c:pt>
                <c:pt idx="2">
                  <c:v>0.26923076923076961</c:v>
                </c:pt>
                <c:pt idx="3">
                  <c:v>0.35984848484848392</c:v>
                </c:pt>
                <c:pt idx="4">
                  <c:v>0.32568171046966116</c:v>
                </c:pt>
                <c:pt idx="5">
                  <c:v>0.39540416950887192</c:v>
                </c:pt>
              </c:numCache>
            </c:numRef>
          </c:val>
          <c:smooth val="0"/>
          <c:extLst>
            <c:ext xmlns:c16="http://schemas.microsoft.com/office/drawing/2014/chart" uri="{C3380CC4-5D6E-409C-BE32-E72D297353CC}">
              <c16:uniqueId val="{00000005-913C-41B2-80CD-EBFABB88FA6C}"/>
            </c:ext>
          </c:extLst>
        </c:ser>
        <c:ser>
          <c:idx val="2"/>
          <c:order val="2"/>
          <c:tx>
            <c:strRef>
              <c:f>Sheet1!$A$4</c:f>
              <c:strCache>
                <c:ptCount val="1"/>
                <c:pt idx="0">
                  <c:v>C or lower/DK</c:v>
                </c:pt>
              </c:strCache>
            </c:strRef>
          </c:tx>
          <c:spPr>
            <a:ln w="38100" cap="rnd">
              <a:solidFill>
                <a:schemeClr val="accent5"/>
              </a:solidFill>
              <a:round/>
            </a:ln>
            <a:effectLst/>
          </c:spPr>
          <c:marker>
            <c:symbol val="circle"/>
            <c:size val="8"/>
            <c:spPr>
              <a:solidFill>
                <a:schemeClr val="accent5"/>
              </a:solidFill>
              <a:ln w="9525">
                <a:solidFill>
                  <a:schemeClr val="accent5"/>
                </a:solidFill>
              </a:ln>
              <a:effectLst/>
            </c:spPr>
          </c:marker>
          <c:dLbls>
            <c:dLbl>
              <c:idx val="4"/>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867C-4E21-B61C-FEA333D5B733}"/>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5"/>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 </c:v>
                </c:pt>
                <c:pt idx="1">
                  <c:v>2013 </c:v>
                </c:pt>
                <c:pt idx="2">
                  <c:v>2014 </c:v>
                </c:pt>
                <c:pt idx="3">
                  <c:v>2015 </c:v>
                </c:pt>
                <c:pt idx="4">
                  <c:v>2016 </c:v>
                </c:pt>
                <c:pt idx="5">
                  <c:v>2017 </c:v>
                </c:pt>
              </c:strCache>
            </c:strRef>
          </c:cat>
          <c:val>
            <c:numRef>
              <c:f>Sheet1!$B$4:$G$4</c:f>
              <c:numCache>
                <c:formatCode>###0%</c:formatCode>
                <c:ptCount val="6"/>
                <c:pt idx="0">
                  <c:v>9.0137334363380117E-2</c:v>
                </c:pt>
                <c:pt idx="1">
                  <c:v>0.11639296161998439</c:v>
                </c:pt>
                <c:pt idx="2">
                  <c:v>0.10000000000000028</c:v>
                </c:pt>
                <c:pt idx="3">
                  <c:v>0.17045454545454461</c:v>
                </c:pt>
                <c:pt idx="4">
                  <c:v>0.29542012085796798</c:v>
                </c:pt>
                <c:pt idx="5">
                  <c:v>0.16872290445679031</c:v>
                </c:pt>
              </c:numCache>
            </c:numRef>
          </c:val>
          <c:smooth val="0"/>
          <c:extLst>
            <c:ext xmlns:c16="http://schemas.microsoft.com/office/drawing/2014/chart" uri="{C3380CC4-5D6E-409C-BE32-E72D297353CC}">
              <c16:uniqueId val="{00000006-913C-41B2-80CD-EBFABB88FA6C}"/>
            </c:ext>
          </c:extLst>
        </c:ser>
        <c:dLbls>
          <c:showLegendKey val="0"/>
          <c:showVal val="0"/>
          <c:showCatName val="0"/>
          <c:showSerName val="0"/>
          <c:showPercent val="0"/>
          <c:showBubbleSize val="0"/>
        </c:dLbls>
        <c:marker val="1"/>
        <c:smooth val="0"/>
        <c:axId val="119839296"/>
        <c:axId val="119839688"/>
      </c:lineChart>
      <c:catAx>
        <c:axId val="119839296"/>
        <c:scaling>
          <c:orientation val="minMax"/>
        </c:scaling>
        <c:delete val="0"/>
        <c:axPos val="b"/>
        <c:numFmt formatCode="General" sourceLinked="1"/>
        <c:majorTickMark val="out"/>
        <c:minorTickMark val="none"/>
        <c:tickLblPos val="nextTo"/>
        <c:spPr>
          <a:noFill/>
          <a:ln w="12700" cap="flat" cmpd="sng" algn="ctr">
            <a:solidFill>
              <a:schemeClr val="tx2"/>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crossAx val="119839688"/>
        <c:crosses val="autoZero"/>
        <c:auto val="1"/>
        <c:lblAlgn val="ctr"/>
        <c:lblOffset val="100"/>
        <c:noMultiLvlLbl val="0"/>
      </c:catAx>
      <c:valAx>
        <c:axId val="119839688"/>
        <c:scaling>
          <c:orientation val="minMax"/>
          <c:max val="0.8"/>
          <c:min val="0"/>
        </c:scaling>
        <c:delete val="1"/>
        <c:axPos val="l"/>
        <c:numFmt formatCode="###0%" sourceLinked="1"/>
        <c:majorTickMark val="out"/>
        <c:minorTickMark val="none"/>
        <c:tickLblPos val="nextTo"/>
        <c:crossAx val="1198392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1815252416756176E-2"/>
          <c:y val="4.3114749253819563E-2"/>
          <c:w val="0.97330503385719402"/>
          <c:h val="0.85512764102093441"/>
        </c:manualLayout>
      </c:layout>
      <c:lineChart>
        <c:grouping val="standard"/>
        <c:varyColors val="0"/>
        <c:ser>
          <c:idx val="0"/>
          <c:order val="0"/>
          <c:tx>
            <c:strRef>
              <c:f>Sheet1!$A$2</c:f>
              <c:strCache>
                <c:ptCount val="1"/>
                <c:pt idx="0">
                  <c:v>A</c:v>
                </c:pt>
              </c:strCache>
            </c:strRef>
          </c:tx>
          <c:spPr>
            <a:ln w="38100" cap="rnd">
              <a:solidFill>
                <a:schemeClr val="accent1"/>
              </a:solidFill>
              <a:round/>
            </a:ln>
            <a:effectLst/>
          </c:spPr>
          <c:marker>
            <c:symbol val="circle"/>
            <c:size val="8"/>
            <c:spPr>
              <a:solidFill>
                <a:schemeClr val="accent1"/>
              </a:solidFill>
              <a:ln w="9525">
                <a:solidFill>
                  <a:schemeClr val="accent1"/>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1"/>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 </c:v>
                </c:pt>
                <c:pt idx="1">
                  <c:v>2013 </c:v>
                </c:pt>
                <c:pt idx="2">
                  <c:v>2014 </c:v>
                </c:pt>
                <c:pt idx="3">
                  <c:v>2015 </c:v>
                </c:pt>
                <c:pt idx="4">
                  <c:v>2016 </c:v>
                </c:pt>
                <c:pt idx="5">
                  <c:v>2017 </c:v>
                </c:pt>
              </c:strCache>
            </c:strRef>
          </c:cat>
          <c:val>
            <c:numRef>
              <c:f>Sheet1!$B$2:$G$2</c:f>
              <c:numCache>
                <c:formatCode>###0%</c:formatCode>
                <c:ptCount val="6"/>
                <c:pt idx="0">
                  <c:v>0.69445223856043758</c:v>
                </c:pt>
                <c:pt idx="1">
                  <c:v>0.72186217235681371</c:v>
                </c:pt>
                <c:pt idx="2">
                  <c:v>0.71923076923076934</c:v>
                </c:pt>
                <c:pt idx="3">
                  <c:v>0.68181818181818143</c:v>
                </c:pt>
                <c:pt idx="4">
                  <c:v>0.59747650113246609</c:v>
                </c:pt>
                <c:pt idx="5">
                  <c:v>0.51143334771836746</c:v>
                </c:pt>
              </c:numCache>
            </c:numRef>
          </c:val>
          <c:smooth val="0"/>
          <c:extLst>
            <c:ext xmlns:c16="http://schemas.microsoft.com/office/drawing/2014/chart" uri="{C3380CC4-5D6E-409C-BE32-E72D297353CC}">
              <c16:uniqueId val="{00000002-B028-4CF0-B6FC-E48F1425DA00}"/>
            </c:ext>
          </c:extLst>
        </c:ser>
        <c:ser>
          <c:idx val="1"/>
          <c:order val="1"/>
          <c:tx>
            <c:strRef>
              <c:f>Sheet1!$A$3</c:f>
              <c:strCache>
                <c:ptCount val="1"/>
                <c:pt idx="0">
                  <c:v>B</c:v>
                </c:pt>
              </c:strCache>
            </c:strRef>
          </c:tx>
          <c:spPr>
            <a:ln w="38100" cap="rnd">
              <a:solidFill>
                <a:schemeClr val="accent2"/>
              </a:solidFill>
              <a:round/>
            </a:ln>
            <a:effectLst/>
          </c:spPr>
          <c:marker>
            <c:symbol val="circle"/>
            <c:size val="8"/>
            <c:spPr>
              <a:solidFill>
                <a:schemeClr val="accent2"/>
              </a:solidFill>
              <a:ln w="9525">
                <a:solidFill>
                  <a:schemeClr val="accent2"/>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 </c:v>
                </c:pt>
                <c:pt idx="1">
                  <c:v>2013 </c:v>
                </c:pt>
                <c:pt idx="2">
                  <c:v>2014 </c:v>
                </c:pt>
                <c:pt idx="3">
                  <c:v>2015 </c:v>
                </c:pt>
                <c:pt idx="4">
                  <c:v>2016 </c:v>
                </c:pt>
                <c:pt idx="5">
                  <c:v>2017 </c:v>
                </c:pt>
              </c:strCache>
            </c:strRef>
          </c:cat>
          <c:val>
            <c:numRef>
              <c:f>Sheet1!$B$3:$G$3</c:f>
              <c:numCache>
                <c:formatCode>###0%</c:formatCode>
                <c:ptCount val="6"/>
                <c:pt idx="0">
                  <c:v>0.24662372006775307</c:v>
                </c:pt>
                <c:pt idx="1">
                  <c:v>0.22349462224324446</c:v>
                </c:pt>
                <c:pt idx="2">
                  <c:v>0.20769230769230809</c:v>
                </c:pt>
                <c:pt idx="3">
                  <c:v>0.24999999999999889</c:v>
                </c:pt>
                <c:pt idx="4">
                  <c:v>0.265585392110394</c:v>
                </c:pt>
                <c:pt idx="5">
                  <c:v>0.3988281086863299</c:v>
                </c:pt>
              </c:numCache>
            </c:numRef>
          </c:val>
          <c:smooth val="0"/>
          <c:extLst>
            <c:ext xmlns:c16="http://schemas.microsoft.com/office/drawing/2014/chart" uri="{C3380CC4-5D6E-409C-BE32-E72D297353CC}">
              <c16:uniqueId val="{00000005-B028-4CF0-B6FC-E48F1425DA00}"/>
            </c:ext>
          </c:extLst>
        </c:ser>
        <c:ser>
          <c:idx val="2"/>
          <c:order val="2"/>
          <c:tx>
            <c:strRef>
              <c:f>Sheet1!$A$4</c:f>
              <c:strCache>
                <c:ptCount val="1"/>
                <c:pt idx="0">
                  <c:v>C or lower/DK</c:v>
                </c:pt>
              </c:strCache>
            </c:strRef>
          </c:tx>
          <c:spPr>
            <a:ln w="38100" cap="rnd">
              <a:solidFill>
                <a:schemeClr val="accent5"/>
              </a:solidFill>
              <a:round/>
            </a:ln>
            <a:effectLst/>
          </c:spPr>
          <c:marker>
            <c:symbol val="circle"/>
            <c:size val="8"/>
            <c:spPr>
              <a:solidFill>
                <a:schemeClr val="accent5"/>
              </a:solidFill>
              <a:ln w="9525">
                <a:solidFill>
                  <a:schemeClr val="accent5"/>
                </a:solidFill>
              </a:ln>
              <a:effectLst/>
            </c:spPr>
          </c:marker>
          <c:dLbls>
            <c:dLbl>
              <c:idx val="0"/>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B028-4CF0-B6FC-E48F1425DA00}"/>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5"/>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 </c:v>
                </c:pt>
                <c:pt idx="1">
                  <c:v>2013 </c:v>
                </c:pt>
                <c:pt idx="2">
                  <c:v>2014 </c:v>
                </c:pt>
                <c:pt idx="3">
                  <c:v>2015 </c:v>
                </c:pt>
                <c:pt idx="4">
                  <c:v>2016 </c:v>
                </c:pt>
                <c:pt idx="5">
                  <c:v>2017 </c:v>
                </c:pt>
              </c:strCache>
            </c:strRef>
          </c:cat>
          <c:val>
            <c:numRef>
              <c:f>Sheet1!$B$4:$G$4</c:f>
              <c:numCache>
                <c:formatCode>###0%</c:formatCode>
                <c:ptCount val="6"/>
                <c:pt idx="0">
                  <c:v>5.8924041371808532E-2</c:v>
                </c:pt>
                <c:pt idx="1">
                  <c:v>5.4643205399945501E-2</c:v>
                </c:pt>
                <c:pt idx="2">
                  <c:v>7.3076923076923275E-2</c:v>
                </c:pt>
                <c:pt idx="3">
                  <c:v>6.8181818181817858E-2</c:v>
                </c:pt>
                <c:pt idx="4">
                  <c:v>0.13377549609472919</c:v>
                </c:pt>
                <c:pt idx="5">
                  <c:v>8.9738543595305378E-2</c:v>
                </c:pt>
              </c:numCache>
            </c:numRef>
          </c:val>
          <c:smooth val="0"/>
          <c:extLst>
            <c:ext xmlns:c16="http://schemas.microsoft.com/office/drawing/2014/chart" uri="{C3380CC4-5D6E-409C-BE32-E72D297353CC}">
              <c16:uniqueId val="{00000006-B028-4CF0-B6FC-E48F1425DA00}"/>
            </c:ext>
          </c:extLst>
        </c:ser>
        <c:dLbls>
          <c:showLegendKey val="0"/>
          <c:showVal val="0"/>
          <c:showCatName val="0"/>
          <c:showSerName val="0"/>
          <c:showPercent val="0"/>
          <c:showBubbleSize val="0"/>
        </c:dLbls>
        <c:marker val="1"/>
        <c:smooth val="0"/>
        <c:axId val="119839296"/>
        <c:axId val="119839688"/>
      </c:lineChart>
      <c:catAx>
        <c:axId val="119839296"/>
        <c:scaling>
          <c:orientation val="minMax"/>
        </c:scaling>
        <c:delete val="0"/>
        <c:axPos val="b"/>
        <c:numFmt formatCode="General" sourceLinked="1"/>
        <c:majorTickMark val="out"/>
        <c:minorTickMark val="none"/>
        <c:tickLblPos val="nextTo"/>
        <c:spPr>
          <a:noFill/>
          <a:ln w="12700" cap="flat" cmpd="sng" algn="ctr">
            <a:solidFill>
              <a:schemeClr val="tx2"/>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crossAx val="119839688"/>
        <c:crosses val="autoZero"/>
        <c:auto val="1"/>
        <c:lblAlgn val="ctr"/>
        <c:lblOffset val="100"/>
        <c:noMultiLvlLbl val="0"/>
      </c:catAx>
      <c:valAx>
        <c:axId val="119839688"/>
        <c:scaling>
          <c:orientation val="minMax"/>
          <c:max val="0.8"/>
          <c:min val="0"/>
        </c:scaling>
        <c:delete val="1"/>
        <c:axPos val="l"/>
        <c:numFmt formatCode="###0%" sourceLinked="1"/>
        <c:majorTickMark val="out"/>
        <c:minorTickMark val="none"/>
        <c:tickLblPos val="nextTo"/>
        <c:crossAx val="1198392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hart3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1815252416756176E-2"/>
          <c:y val="4.3114749253819563E-2"/>
          <c:w val="0.94821560858876619"/>
          <c:h val="0.85482179367000122"/>
        </c:manualLayout>
      </c:layout>
      <c:lineChart>
        <c:grouping val="standard"/>
        <c:varyColors val="0"/>
        <c:ser>
          <c:idx val="0"/>
          <c:order val="0"/>
          <c:tx>
            <c:strRef>
              <c:f>Sheet1!$A$2</c:f>
              <c:strCache>
                <c:ptCount val="1"/>
                <c:pt idx="0">
                  <c:v>A</c:v>
                </c:pt>
              </c:strCache>
            </c:strRef>
          </c:tx>
          <c:spPr>
            <a:ln w="38100" cap="rnd">
              <a:solidFill>
                <a:schemeClr val="accent1"/>
              </a:solidFill>
              <a:round/>
            </a:ln>
            <a:effectLst/>
          </c:spPr>
          <c:marker>
            <c:symbol val="circle"/>
            <c:size val="8"/>
            <c:spPr>
              <a:solidFill>
                <a:schemeClr val="accent1"/>
              </a:solidFill>
              <a:ln w="9525">
                <a:solidFill>
                  <a:schemeClr val="accent1"/>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1"/>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 </c:v>
                </c:pt>
                <c:pt idx="1">
                  <c:v>2013 </c:v>
                </c:pt>
                <c:pt idx="2">
                  <c:v>2014 </c:v>
                </c:pt>
                <c:pt idx="3">
                  <c:v>2015 </c:v>
                </c:pt>
                <c:pt idx="4">
                  <c:v>2016 </c:v>
                </c:pt>
                <c:pt idx="5">
                  <c:v>2017 </c:v>
                </c:pt>
              </c:strCache>
            </c:strRef>
          </c:cat>
          <c:val>
            <c:numRef>
              <c:f>Sheet1!$B$2:$G$2</c:f>
              <c:numCache>
                <c:formatCode>###0%</c:formatCode>
                <c:ptCount val="6"/>
                <c:pt idx="0">
                  <c:v>0.6861396984634901</c:v>
                </c:pt>
                <c:pt idx="1">
                  <c:v>0.58333333333333248</c:v>
                </c:pt>
                <c:pt idx="2">
                  <c:v>0.68807339449541294</c:v>
                </c:pt>
                <c:pt idx="3">
                  <c:v>0.48642627778200997</c:v>
                </c:pt>
                <c:pt idx="4">
                  <c:v>0.49299824956238886</c:v>
                </c:pt>
                <c:pt idx="5">
                  <c:v>0.53062618595825439</c:v>
                </c:pt>
              </c:numCache>
            </c:numRef>
          </c:val>
          <c:smooth val="0"/>
          <c:extLst>
            <c:ext xmlns:c16="http://schemas.microsoft.com/office/drawing/2014/chart" uri="{C3380CC4-5D6E-409C-BE32-E72D297353CC}">
              <c16:uniqueId val="{00000002-913C-41B2-80CD-EBFABB88FA6C}"/>
            </c:ext>
          </c:extLst>
        </c:ser>
        <c:ser>
          <c:idx val="1"/>
          <c:order val="1"/>
          <c:tx>
            <c:strRef>
              <c:f>Sheet1!$A$3</c:f>
              <c:strCache>
                <c:ptCount val="1"/>
                <c:pt idx="0">
                  <c:v>B</c:v>
                </c:pt>
              </c:strCache>
            </c:strRef>
          </c:tx>
          <c:spPr>
            <a:ln w="38100" cap="rnd">
              <a:solidFill>
                <a:schemeClr val="accent2"/>
              </a:solidFill>
              <a:round/>
            </a:ln>
            <a:effectLst/>
          </c:spPr>
          <c:marker>
            <c:symbol val="circle"/>
            <c:size val="8"/>
            <c:spPr>
              <a:solidFill>
                <a:schemeClr val="accent2"/>
              </a:solidFill>
              <a:ln w="9525">
                <a:solidFill>
                  <a:schemeClr val="accent2"/>
                </a:solidFill>
              </a:ln>
              <a:effectLst/>
            </c:spPr>
          </c:marker>
          <c:dLbls>
            <c:dLbl>
              <c:idx val="4"/>
              <c:layout>
                <c:manualLayout>
                  <c:x val="-8.1448216785576649E-2"/>
                  <c:y val="-3.70433690574986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913C-41B2-80CD-EBFABB88FA6C}"/>
                </c:ext>
              </c:extLst>
            </c:dLbl>
            <c:dLbl>
              <c:idx val="5"/>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913C-41B2-80CD-EBFABB88FA6C}"/>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 </c:v>
                </c:pt>
                <c:pt idx="1">
                  <c:v>2013 </c:v>
                </c:pt>
                <c:pt idx="2">
                  <c:v>2014 </c:v>
                </c:pt>
                <c:pt idx="3">
                  <c:v>2015 </c:v>
                </c:pt>
                <c:pt idx="4">
                  <c:v>2016 </c:v>
                </c:pt>
                <c:pt idx="5">
                  <c:v>2017 </c:v>
                </c:pt>
              </c:strCache>
            </c:strRef>
          </c:cat>
          <c:val>
            <c:numRef>
              <c:f>Sheet1!$B$3:$G$3</c:f>
              <c:numCache>
                <c:formatCode>###0%</c:formatCode>
                <c:ptCount val="6"/>
                <c:pt idx="0">
                  <c:v>0.24318948369800256</c:v>
                </c:pt>
                <c:pt idx="1">
                  <c:v>0.29761904761904739</c:v>
                </c:pt>
                <c:pt idx="2">
                  <c:v>0.22935779816513766</c:v>
                </c:pt>
                <c:pt idx="3">
                  <c:v>0.35077419409117</c:v>
                </c:pt>
                <c:pt idx="4">
                  <c:v>0.27761106943402419</c:v>
                </c:pt>
                <c:pt idx="5">
                  <c:v>0.37833017077798847</c:v>
                </c:pt>
              </c:numCache>
            </c:numRef>
          </c:val>
          <c:smooth val="0"/>
          <c:extLst>
            <c:ext xmlns:c16="http://schemas.microsoft.com/office/drawing/2014/chart" uri="{C3380CC4-5D6E-409C-BE32-E72D297353CC}">
              <c16:uniqueId val="{00000005-913C-41B2-80CD-EBFABB88FA6C}"/>
            </c:ext>
          </c:extLst>
        </c:ser>
        <c:ser>
          <c:idx val="2"/>
          <c:order val="2"/>
          <c:tx>
            <c:strRef>
              <c:f>Sheet1!$A$4</c:f>
              <c:strCache>
                <c:ptCount val="1"/>
                <c:pt idx="0">
                  <c:v>C or lower/DK</c:v>
                </c:pt>
              </c:strCache>
            </c:strRef>
          </c:tx>
          <c:spPr>
            <a:ln w="38100" cap="rnd">
              <a:solidFill>
                <a:schemeClr val="accent5"/>
              </a:solidFill>
              <a:round/>
            </a:ln>
            <a:effectLst/>
          </c:spPr>
          <c:marker>
            <c:symbol val="circle"/>
            <c:size val="8"/>
            <c:spPr>
              <a:solidFill>
                <a:schemeClr val="accent5"/>
              </a:solidFill>
              <a:ln w="9525">
                <a:solidFill>
                  <a:schemeClr val="accent5"/>
                </a:solidFill>
              </a:ln>
              <a:effectLst/>
            </c:spPr>
          </c:marker>
          <c:dLbls>
            <c:dLbl>
              <c:idx val="4"/>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867C-4E21-B61C-FEA333D5B733}"/>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5"/>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 </c:v>
                </c:pt>
                <c:pt idx="1">
                  <c:v>2013 </c:v>
                </c:pt>
                <c:pt idx="2">
                  <c:v>2014 </c:v>
                </c:pt>
                <c:pt idx="3">
                  <c:v>2015 </c:v>
                </c:pt>
                <c:pt idx="4">
                  <c:v>2016 </c:v>
                </c:pt>
                <c:pt idx="5">
                  <c:v>2017 </c:v>
                </c:pt>
              </c:strCache>
            </c:strRef>
          </c:cat>
          <c:val>
            <c:numRef>
              <c:f>Sheet1!$B$4:$G$4</c:f>
              <c:numCache>
                <c:formatCode>###0%</c:formatCode>
                <c:ptCount val="6"/>
                <c:pt idx="0">
                  <c:v>7.0670817838507982E-2</c:v>
                </c:pt>
                <c:pt idx="1">
                  <c:v>0.11904761904761893</c:v>
                </c:pt>
                <c:pt idx="2">
                  <c:v>8.2568807339449601E-2</c:v>
                </c:pt>
                <c:pt idx="3">
                  <c:v>0.16279952812682674</c:v>
                </c:pt>
                <c:pt idx="4">
                  <c:v>0.22939068100358362</c:v>
                </c:pt>
                <c:pt idx="5">
                  <c:v>9.1043643263757121E-2</c:v>
                </c:pt>
              </c:numCache>
            </c:numRef>
          </c:val>
          <c:smooth val="0"/>
          <c:extLst>
            <c:ext xmlns:c16="http://schemas.microsoft.com/office/drawing/2014/chart" uri="{C3380CC4-5D6E-409C-BE32-E72D297353CC}">
              <c16:uniqueId val="{00000006-913C-41B2-80CD-EBFABB88FA6C}"/>
            </c:ext>
          </c:extLst>
        </c:ser>
        <c:dLbls>
          <c:showLegendKey val="0"/>
          <c:showVal val="0"/>
          <c:showCatName val="0"/>
          <c:showSerName val="0"/>
          <c:showPercent val="0"/>
          <c:showBubbleSize val="0"/>
        </c:dLbls>
        <c:marker val="1"/>
        <c:smooth val="0"/>
        <c:axId val="119839296"/>
        <c:axId val="119839688"/>
      </c:lineChart>
      <c:catAx>
        <c:axId val="119839296"/>
        <c:scaling>
          <c:orientation val="minMax"/>
        </c:scaling>
        <c:delete val="0"/>
        <c:axPos val="b"/>
        <c:numFmt formatCode="General" sourceLinked="1"/>
        <c:majorTickMark val="out"/>
        <c:minorTickMark val="none"/>
        <c:tickLblPos val="nextTo"/>
        <c:spPr>
          <a:noFill/>
          <a:ln w="12700" cap="flat" cmpd="sng" algn="ctr">
            <a:solidFill>
              <a:schemeClr val="tx2"/>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crossAx val="119839688"/>
        <c:crosses val="autoZero"/>
        <c:auto val="1"/>
        <c:lblAlgn val="ctr"/>
        <c:lblOffset val="100"/>
        <c:noMultiLvlLbl val="0"/>
      </c:catAx>
      <c:valAx>
        <c:axId val="119839688"/>
        <c:scaling>
          <c:orientation val="minMax"/>
          <c:max val="0.8"/>
          <c:min val="0"/>
        </c:scaling>
        <c:delete val="1"/>
        <c:axPos val="l"/>
        <c:numFmt formatCode="###0%" sourceLinked="1"/>
        <c:majorTickMark val="out"/>
        <c:minorTickMark val="none"/>
        <c:tickLblPos val="nextTo"/>
        <c:crossAx val="1198392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1815252416756176E-2"/>
          <c:y val="4.3114749253819563E-2"/>
          <c:w val="0.97330503385719402"/>
          <c:h val="0.85512764102093441"/>
        </c:manualLayout>
      </c:layout>
      <c:lineChart>
        <c:grouping val="standard"/>
        <c:varyColors val="0"/>
        <c:ser>
          <c:idx val="0"/>
          <c:order val="0"/>
          <c:tx>
            <c:strRef>
              <c:f>Sheet1!$A$2</c:f>
              <c:strCache>
                <c:ptCount val="1"/>
                <c:pt idx="0">
                  <c:v>A</c:v>
                </c:pt>
              </c:strCache>
            </c:strRef>
          </c:tx>
          <c:spPr>
            <a:ln w="38100" cap="rnd">
              <a:solidFill>
                <a:schemeClr val="accent1"/>
              </a:solidFill>
              <a:round/>
            </a:ln>
            <a:effectLst/>
          </c:spPr>
          <c:marker>
            <c:symbol val="circle"/>
            <c:size val="8"/>
            <c:spPr>
              <a:solidFill>
                <a:schemeClr val="accent1"/>
              </a:solidFill>
              <a:ln w="9525">
                <a:solidFill>
                  <a:schemeClr val="accent1"/>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1"/>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 </c:v>
                </c:pt>
                <c:pt idx="1">
                  <c:v>2013 </c:v>
                </c:pt>
                <c:pt idx="2">
                  <c:v>2014 </c:v>
                </c:pt>
                <c:pt idx="3">
                  <c:v>2015 </c:v>
                </c:pt>
                <c:pt idx="4">
                  <c:v>2016 </c:v>
                </c:pt>
                <c:pt idx="5">
                  <c:v>2017 </c:v>
                </c:pt>
              </c:strCache>
            </c:strRef>
          </c:cat>
          <c:val>
            <c:numRef>
              <c:f>Sheet1!$B$2:$G$2</c:f>
              <c:numCache>
                <c:formatCode>###0%</c:formatCode>
                <c:ptCount val="6"/>
                <c:pt idx="0">
                  <c:v>0.69893914497391108</c:v>
                </c:pt>
                <c:pt idx="1">
                  <c:v>0.64285714285714224</c:v>
                </c:pt>
                <c:pt idx="2">
                  <c:v>0.77064220183486243</c:v>
                </c:pt>
                <c:pt idx="3">
                  <c:v>0.70434782608695545</c:v>
                </c:pt>
                <c:pt idx="4">
                  <c:v>0.60265066266566503</c:v>
                </c:pt>
                <c:pt idx="5">
                  <c:v>0.55301707779886167</c:v>
                </c:pt>
              </c:numCache>
            </c:numRef>
          </c:val>
          <c:smooth val="0"/>
          <c:extLst>
            <c:ext xmlns:c16="http://schemas.microsoft.com/office/drawing/2014/chart" uri="{C3380CC4-5D6E-409C-BE32-E72D297353CC}">
              <c16:uniqueId val="{00000002-B028-4CF0-B6FC-E48F1425DA00}"/>
            </c:ext>
          </c:extLst>
        </c:ser>
        <c:ser>
          <c:idx val="1"/>
          <c:order val="1"/>
          <c:tx>
            <c:strRef>
              <c:f>Sheet1!$A$3</c:f>
              <c:strCache>
                <c:ptCount val="1"/>
                <c:pt idx="0">
                  <c:v>B</c:v>
                </c:pt>
              </c:strCache>
            </c:strRef>
          </c:tx>
          <c:spPr>
            <a:ln w="38100" cap="rnd">
              <a:solidFill>
                <a:schemeClr val="accent2"/>
              </a:solidFill>
              <a:round/>
            </a:ln>
            <a:effectLst/>
          </c:spPr>
          <c:marker>
            <c:symbol val="circle"/>
            <c:size val="8"/>
            <c:spPr>
              <a:solidFill>
                <a:schemeClr val="accent2"/>
              </a:solidFill>
              <a:ln w="9525">
                <a:solidFill>
                  <a:schemeClr val="accent2"/>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 </c:v>
                </c:pt>
                <c:pt idx="1">
                  <c:v>2013 </c:v>
                </c:pt>
                <c:pt idx="2">
                  <c:v>2014 </c:v>
                </c:pt>
                <c:pt idx="3">
                  <c:v>2015 </c:v>
                </c:pt>
                <c:pt idx="4">
                  <c:v>2016 </c:v>
                </c:pt>
                <c:pt idx="5">
                  <c:v>2017 </c:v>
                </c:pt>
              </c:strCache>
            </c:strRef>
          </c:cat>
          <c:val>
            <c:numRef>
              <c:f>Sheet1!$B$3:$G$3</c:f>
              <c:numCache>
                <c:formatCode>###0%</c:formatCode>
                <c:ptCount val="6"/>
                <c:pt idx="0">
                  <c:v>0.24986306898440458</c:v>
                </c:pt>
                <c:pt idx="1">
                  <c:v>0.22619047619047605</c:v>
                </c:pt>
                <c:pt idx="2">
                  <c:v>0.15596330275229364</c:v>
                </c:pt>
                <c:pt idx="3">
                  <c:v>0.20869565217391259</c:v>
                </c:pt>
                <c:pt idx="4">
                  <c:v>0.22955738934733605</c:v>
                </c:pt>
                <c:pt idx="5">
                  <c:v>0.35445920303605305</c:v>
                </c:pt>
              </c:numCache>
            </c:numRef>
          </c:val>
          <c:smooth val="0"/>
          <c:extLst>
            <c:ext xmlns:c16="http://schemas.microsoft.com/office/drawing/2014/chart" uri="{C3380CC4-5D6E-409C-BE32-E72D297353CC}">
              <c16:uniqueId val="{00000005-B028-4CF0-B6FC-E48F1425DA00}"/>
            </c:ext>
          </c:extLst>
        </c:ser>
        <c:ser>
          <c:idx val="2"/>
          <c:order val="2"/>
          <c:tx>
            <c:strRef>
              <c:f>Sheet1!$A$4</c:f>
              <c:strCache>
                <c:ptCount val="1"/>
                <c:pt idx="0">
                  <c:v>C or lower/DK</c:v>
                </c:pt>
              </c:strCache>
            </c:strRef>
          </c:tx>
          <c:spPr>
            <a:ln w="38100" cap="rnd">
              <a:solidFill>
                <a:schemeClr val="accent5"/>
              </a:solidFill>
              <a:round/>
            </a:ln>
            <a:effectLst/>
          </c:spPr>
          <c:marker>
            <c:symbol val="circle"/>
            <c:size val="8"/>
            <c:spPr>
              <a:solidFill>
                <a:schemeClr val="accent5"/>
              </a:solidFill>
              <a:ln w="9525">
                <a:solidFill>
                  <a:schemeClr val="accent5"/>
                </a:solidFill>
              </a:ln>
              <a:effectLst/>
            </c:spPr>
          </c:marker>
          <c:dLbls>
            <c:dLbl>
              <c:idx val="0"/>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B028-4CF0-B6FC-E48F1425DA00}"/>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5"/>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 </c:v>
                </c:pt>
                <c:pt idx="1">
                  <c:v>2013 </c:v>
                </c:pt>
                <c:pt idx="2">
                  <c:v>2014 </c:v>
                </c:pt>
                <c:pt idx="3">
                  <c:v>2015 </c:v>
                </c:pt>
                <c:pt idx="4">
                  <c:v>2016 </c:v>
                </c:pt>
                <c:pt idx="5">
                  <c:v>2017 </c:v>
                </c:pt>
              </c:strCache>
            </c:strRef>
          </c:cat>
          <c:val>
            <c:numRef>
              <c:f>Sheet1!$B$4:$G$4</c:f>
              <c:numCache>
                <c:formatCode>###0%</c:formatCode>
                <c:ptCount val="6"/>
                <c:pt idx="0">
                  <c:v>5.1197786041684748E-2</c:v>
                </c:pt>
                <c:pt idx="1">
                  <c:v>0.13095238095238082</c:v>
                </c:pt>
                <c:pt idx="2">
                  <c:v>7.3394495412844096E-2</c:v>
                </c:pt>
                <c:pt idx="3">
                  <c:v>8.6956521739130294E-2</c:v>
                </c:pt>
                <c:pt idx="4">
                  <c:v>0.16779194798699629</c:v>
                </c:pt>
                <c:pt idx="5">
                  <c:v>9.2523719165085352E-2</c:v>
                </c:pt>
              </c:numCache>
            </c:numRef>
          </c:val>
          <c:smooth val="0"/>
          <c:extLst>
            <c:ext xmlns:c16="http://schemas.microsoft.com/office/drawing/2014/chart" uri="{C3380CC4-5D6E-409C-BE32-E72D297353CC}">
              <c16:uniqueId val="{00000006-B028-4CF0-B6FC-E48F1425DA00}"/>
            </c:ext>
          </c:extLst>
        </c:ser>
        <c:dLbls>
          <c:showLegendKey val="0"/>
          <c:showVal val="0"/>
          <c:showCatName val="0"/>
          <c:showSerName val="0"/>
          <c:showPercent val="0"/>
          <c:showBubbleSize val="0"/>
        </c:dLbls>
        <c:marker val="1"/>
        <c:smooth val="0"/>
        <c:axId val="119839296"/>
        <c:axId val="119839688"/>
      </c:lineChart>
      <c:catAx>
        <c:axId val="119839296"/>
        <c:scaling>
          <c:orientation val="minMax"/>
        </c:scaling>
        <c:delete val="0"/>
        <c:axPos val="b"/>
        <c:numFmt formatCode="General" sourceLinked="1"/>
        <c:majorTickMark val="out"/>
        <c:minorTickMark val="none"/>
        <c:tickLblPos val="nextTo"/>
        <c:spPr>
          <a:noFill/>
          <a:ln w="12700" cap="flat" cmpd="sng" algn="ctr">
            <a:solidFill>
              <a:schemeClr val="tx2"/>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crossAx val="119839688"/>
        <c:crosses val="autoZero"/>
        <c:auto val="1"/>
        <c:lblAlgn val="ctr"/>
        <c:lblOffset val="100"/>
        <c:noMultiLvlLbl val="0"/>
      </c:catAx>
      <c:valAx>
        <c:axId val="119839688"/>
        <c:scaling>
          <c:orientation val="minMax"/>
          <c:max val="0.8"/>
          <c:min val="0"/>
        </c:scaling>
        <c:delete val="1"/>
        <c:axPos val="l"/>
        <c:numFmt formatCode="###0%" sourceLinked="1"/>
        <c:majorTickMark val="out"/>
        <c:minorTickMark val="none"/>
        <c:tickLblPos val="nextTo"/>
        <c:crossAx val="1198392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hart3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1815252416756176E-2"/>
          <c:y val="4.3114749253819563E-2"/>
          <c:w val="0.94821560858876619"/>
          <c:h val="0.85482179367000122"/>
        </c:manualLayout>
      </c:layout>
      <c:lineChart>
        <c:grouping val="standard"/>
        <c:varyColors val="0"/>
        <c:ser>
          <c:idx val="0"/>
          <c:order val="0"/>
          <c:tx>
            <c:strRef>
              <c:f>Sheet1!$A$2</c:f>
              <c:strCache>
                <c:ptCount val="1"/>
                <c:pt idx="0">
                  <c:v>A</c:v>
                </c:pt>
              </c:strCache>
            </c:strRef>
          </c:tx>
          <c:spPr>
            <a:ln w="38100" cap="rnd">
              <a:solidFill>
                <a:schemeClr val="accent1"/>
              </a:solidFill>
              <a:round/>
            </a:ln>
            <a:effectLst/>
          </c:spPr>
          <c:marker>
            <c:symbol val="circle"/>
            <c:size val="8"/>
            <c:spPr>
              <a:solidFill>
                <a:schemeClr val="accent1"/>
              </a:solidFill>
              <a:ln w="9525">
                <a:solidFill>
                  <a:schemeClr val="accent1"/>
                </a:solidFill>
              </a:ln>
              <a:effectLst/>
            </c:spPr>
          </c:marker>
          <c:dLbls>
            <c:dLbl>
              <c:idx val="5"/>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D-913C-41B2-80CD-EBFABB88FA6C}"/>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1"/>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 </c:v>
                </c:pt>
                <c:pt idx="1">
                  <c:v>2013 </c:v>
                </c:pt>
                <c:pt idx="2">
                  <c:v>2014 </c:v>
                </c:pt>
                <c:pt idx="3">
                  <c:v>2015 </c:v>
                </c:pt>
                <c:pt idx="4">
                  <c:v>2016 </c:v>
                </c:pt>
                <c:pt idx="5">
                  <c:v>2017 </c:v>
                </c:pt>
              </c:strCache>
            </c:strRef>
          </c:cat>
          <c:val>
            <c:numRef>
              <c:f>Sheet1!$B$2:$G$2</c:f>
              <c:numCache>
                <c:formatCode>###0%</c:formatCode>
                <c:ptCount val="6"/>
                <c:pt idx="0">
                  <c:v>0.50902568806032744</c:v>
                </c:pt>
                <c:pt idx="1">
                  <c:v>0.50856139337806006</c:v>
                </c:pt>
                <c:pt idx="2">
                  <c:v>0.44159299731513635</c:v>
                </c:pt>
                <c:pt idx="3">
                  <c:v>0.48</c:v>
                </c:pt>
                <c:pt idx="4">
                  <c:v>0.30873357802861356</c:v>
                </c:pt>
                <c:pt idx="5">
                  <c:v>0.37840133626739159</c:v>
                </c:pt>
              </c:numCache>
            </c:numRef>
          </c:val>
          <c:smooth val="0"/>
          <c:extLst>
            <c:ext xmlns:c16="http://schemas.microsoft.com/office/drawing/2014/chart" uri="{C3380CC4-5D6E-409C-BE32-E72D297353CC}">
              <c16:uniqueId val="{00000002-913C-41B2-80CD-EBFABB88FA6C}"/>
            </c:ext>
          </c:extLst>
        </c:ser>
        <c:ser>
          <c:idx val="1"/>
          <c:order val="1"/>
          <c:tx>
            <c:strRef>
              <c:f>Sheet1!$A$3</c:f>
              <c:strCache>
                <c:ptCount val="1"/>
                <c:pt idx="0">
                  <c:v>B</c:v>
                </c:pt>
              </c:strCache>
            </c:strRef>
          </c:tx>
          <c:spPr>
            <a:ln w="38100" cap="rnd">
              <a:solidFill>
                <a:schemeClr val="accent2"/>
              </a:solidFill>
              <a:round/>
            </a:ln>
            <a:effectLst/>
          </c:spPr>
          <c:marker>
            <c:symbol val="circle"/>
            <c:size val="8"/>
            <c:spPr>
              <a:solidFill>
                <a:schemeClr val="accent2"/>
              </a:solidFill>
              <a:ln w="9525">
                <a:solidFill>
                  <a:schemeClr val="accent2"/>
                </a:solidFill>
              </a:ln>
              <a:effectLst/>
            </c:spPr>
          </c:marker>
          <c:dLbls>
            <c:dLbl>
              <c:idx val="4"/>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913C-41B2-80CD-EBFABB88FA6C}"/>
                </c:ext>
              </c:extLst>
            </c:dLbl>
            <c:dLbl>
              <c:idx val="5"/>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913C-41B2-80CD-EBFABB88FA6C}"/>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2"/>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 </c:v>
                </c:pt>
                <c:pt idx="1">
                  <c:v>2013 </c:v>
                </c:pt>
                <c:pt idx="2">
                  <c:v>2014 </c:v>
                </c:pt>
                <c:pt idx="3">
                  <c:v>2015 </c:v>
                </c:pt>
                <c:pt idx="4">
                  <c:v>2016 </c:v>
                </c:pt>
                <c:pt idx="5">
                  <c:v>2017 </c:v>
                </c:pt>
              </c:strCache>
            </c:strRef>
          </c:cat>
          <c:val>
            <c:numRef>
              <c:f>Sheet1!$B$3:$G$3</c:f>
              <c:numCache>
                <c:formatCode>###0%</c:formatCode>
                <c:ptCount val="6"/>
                <c:pt idx="0">
                  <c:v>0.32890969521244101</c:v>
                </c:pt>
                <c:pt idx="1">
                  <c:v>0.33521148667269268</c:v>
                </c:pt>
                <c:pt idx="2">
                  <c:v>0.37018372353127255</c:v>
                </c:pt>
                <c:pt idx="3">
                  <c:v>0.33</c:v>
                </c:pt>
                <c:pt idx="4">
                  <c:v>0.44413485528749996</c:v>
                </c:pt>
                <c:pt idx="5">
                  <c:v>0.41504702925943987</c:v>
                </c:pt>
              </c:numCache>
            </c:numRef>
          </c:val>
          <c:smooth val="0"/>
          <c:extLst>
            <c:ext xmlns:c16="http://schemas.microsoft.com/office/drawing/2014/chart" uri="{C3380CC4-5D6E-409C-BE32-E72D297353CC}">
              <c16:uniqueId val="{00000005-913C-41B2-80CD-EBFABB88FA6C}"/>
            </c:ext>
          </c:extLst>
        </c:ser>
        <c:ser>
          <c:idx val="2"/>
          <c:order val="2"/>
          <c:tx>
            <c:strRef>
              <c:f>Sheet1!$A$4</c:f>
              <c:strCache>
                <c:ptCount val="1"/>
                <c:pt idx="0">
                  <c:v>C or lower/DK</c:v>
                </c:pt>
              </c:strCache>
            </c:strRef>
          </c:tx>
          <c:spPr>
            <a:ln w="38100" cap="rnd">
              <a:solidFill>
                <a:schemeClr val="accent5"/>
              </a:solidFill>
              <a:round/>
            </a:ln>
            <a:effectLst/>
          </c:spPr>
          <c:marker>
            <c:symbol val="circle"/>
            <c:size val="8"/>
            <c:spPr>
              <a:solidFill>
                <a:schemeClr val="accent5"/>
              </a:solidFill>
              <a:ln w="9525">
                <a:solidFill>
                  <a:schemeClr val="accent5"/>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5"/>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 </c:v>
                </c:pt>
                <c:pt idx="1">
                  <c:v>2013 </c:v>
                </c:pt>
                <c:pt idx="2">
                  <c:v>2014 </c:v>
                </c:pt>
                <c:pt idx="3">
                  <c:v>2015 </c:v>
                </c:pt>
                <c:pt idx="4">
                  <c:v>2016 </c:v>
                </c:pt>
                <c:pt idx="5">
                  <c:v>2017 </c:v>
                </c:pt>
              </c:strCache>
            </c:strRef>
          </c:cat>
          <c:val>
            <c:numRef>
              <c:f>Sheet1!$B$4:$G$4</c:f>
              <c:numCache>
                <c:formatCode>###0%</c:formatCode>
                <c:ptCount val="6"/>
                <c:pt idx="0">
                  <c:v>0.16206461672723188</c:v>
                </c:pt>
                <c:pt idx="1">
                  <c:v>0.15622711994924687</c:v>
                </c:pt>
                <c:pt idx="2">
                  <c:v>0.18822327915359269</c:v>
                </c:pt>
                <c:pt idx="3">
                  <c:v>0.19</c:v>
                </c:pt>
                <c:pt idx="4">
                  <c:v>0.24713156668388797</c:v>
                </c:pt>
                <c:pt idx="5">
                  <c:v>0.20655163447316846</c:v>
                </c:pt>
              </c:numCache>
            </c:numRef>
          </c:val>
          <c:smooth val="0"/>
          <c:extLst>
            <c:ext xmlns:c16="http://schemas.microsoft.com/office/drawing/2014/chart" uri="{C3380CC4-5D6E-409C-BE32-E72D297353CC}">
              <c16:uniqueId val="{00000006-913C-41B2-80CD-EBFABB88FA6C}"/>
            </c:ext>
          </c:extLst>
        </c:ser>
        <c:dLbls>
          <c:showLegendKey val="0"/>
          <c:showVal val="0"/>
          <c:showCatName val="0"/>
          <c:showSerName val="0"/>
          <c:showPercent val="0"/>
          <c:showBubbleSize val="0"/>
        </c:dLbls>
        <c:marker val="1"/>
        <c:smooth val="0"/>
        <c:axId val="119839296"/>
        <c:axId val="119839688"/>
      </c:lineChart>
      <c:catAx>
        <c:axId val="119839296"/>
        <c:scaling>
          <c:orientation val="minMax"/>
        </c:scaling>
        <c:delete val="0"/>
        <c:axPos val="b"/>
        <c:numFmt formatCode="General" sourceLinked="1"/>
        <c:majorTickMark val="out"/>
        <c:minorTickMark val="none"/>
        <c:tickLblPos val="nextTo"/>
        <c:spPr>
          <a:noFill/>
          <a:ln w="12700" cap="flat" cmpd="sng" algn="ctr">
            <a:solidFill>
              <a:schemeClr val="tx2"/>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crossAx val="119839688"/>
        <c:crosses val="autoZero"/>
        <c:auto val="1"/>
        <c:lblAlgn val="ctr"/>
        <c:lblOffset val="100"/>
        <c:noMultiLvlLbl val="0"/>
      </c:catAx>
      <c:valAx>
        <c:axId val="119839688"/>
        <c:scaling>
          <c:orientation val="minMax"/>
          <c:max val="0.8"/>
          <c:min val="0"/>
        </c:scaling>
        <c:delete val="1"/>
        <c:axPos val="l"/>
        <c:numFmt formatCode="###0%" sourceLinked="1"/>
        <c:majorTickMark val="out"/>
        <c:minorTickMark val="none"/>
        <c:tickLblPos val="nextTo"/>
        <c:crossAx val="1198392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1815252416756176E-2"/>
          <c:y val="4.3114749253819563E-2"/>
          <c:w val="0.97330503385719402"/>
          <c:h val="0.85512764102093441"/>
        </c:manualLayout>
      </c:layout>
      <c:lineChart>
        <c:grouping val="standard"/>
        <c:varyColors val="0"/>
        <c:ser>
          <c:idx val="0"/>
          <c:order val="0"/>
          <c:tx>
            <c:strRef>
              <c:f>Sheet1!$A$2</c:f>
              <c:strCache>
                <c:ptCount val="1"/>
                <c:pt idx="0">
                  <c:v>A</c:v>
                </c:pt>
              </c:strCache>
            </c:strRef>
          </c:tx>
          <c:spPr>
            <a:ln w="38100" cap="rnd">
              <a:solidFill>
                <a:schemeClr val="accent1"/>
              </a:solidFill>
              <a:round/>
            </a:ln>
            <a:effectLst/>
          </c:spPr>
          <c:marker>
            <c:symbol val="circle"/>
            <c:size val="8"/>
            <c:spPr>
              <a:solidFill>
                <a:schemeClr val="accent1"/>
              </a:solidFill>
              <a:ln w="9525">
                <a:solidFill>
                  <a:schemeClr val="accent1"/>
                </a:solidFill>
              </a:ln>
              <a:effectLst/>
            </c:spPr>
          </c:marker>
          <c:dLbls>
            <c:dLbl>
              <c:idx val="4"/>
              <c:layout>
                <c:manualLayout>
                  <c:x val="-3.3561765090281803E-2"/>
                  <c:y val="-5.617251049821637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6F63-41B1-A198-285F5AAF98C5}"/>
                </c:ext>
              </c:extLst>
            </c:dLbl>
            <c:dLbl>
              <c:idx val="5"/>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6F63-41B1-A198-285F5AAF98C5}"/>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1"/>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Sheet1!$B$1:$G$1</c:f>
              <c:strCache>
                <c:ptCount val="6"/>
                <c:pt idx="0">
                  <c:v>2012 </c:v>
                </c:pt>
                <c:pt idx="1">
                  <c:v>2013 </c:v>
                </c:pt>
                <c:pt idx="2">
                  <c:v>2014 </c:v>
                </c:pt>
                <c:pt idx="3">
                  <c:v>2015 </c:v>
                </c:pt>
                <c:pt idx="4">
                  <c:v>2016 </c:v>
                </c:pt>
                <c:pt idx="5">
                  <c:v>2017 </c:v>
                </c:pt>
              </c:strCache>
            </c:strRef>
          </c:cat>
          <c:val>
            <c:numRef>
              <c:f>Sheet1!$B$2:$G$2</c:f>
              <c:numCache>
                <c:formatCode>###0%</c:formatCode>
                <c:ptCount val="6"/>
                <c:pt idx="0">
                  <c:v>0.5138206311389264</c:v>
                </c:pt>
                <c:pt idx="1">
                  <c:v>0.5533503047115772</c:v>
                </c:pt>
                <c:pt idx="2">
                  <c:v>0.52284841831220663</c:v>
                </c:pt>
                <c:pt idx="3">
                  <c:v>0.54</c:v>
                </c:pt>
                <c:pt idx="4">
                  <c:v>0.3020923986055199</c:v>
                </c:pt>
                <c:pt idx="5">
                  <c:v>0.40097631377733917</c:v>
                </c:pt>
              </c:numCache>
            </c:numRef>
          </c:val>
          <c:smooth val="0"/>
          <c:extLst>
            <c:ext xmlns:c16="http://schemas.microsoft.com/office/drawing/2014/chart" uri="{C3380CC4-5D6E-409C-BE32-E72D297353CC}">
              <c16:uniqueId val="{00000002-B028-4CF0-B6FC-E48F1425DA00}"/>
            </c:ext>
          </c:extLst>
        </c:ser>
        <c:ser>
          <c:idx val="1"/>
          <c:order val="1"/>
          <c:tx>
            <c:strRef>
              <c:f>Sheet1!$A$3</c:f>
              <c:strCache>
                <c:ptCount val="1"/>
                <c:pt idx="0">
                  <c:v>B</c:v>
                </c:pt>
              </c:strCache>
            </c:strRef>
          </c:tx>
          <c:spPr>
            <a:ln w="38100" cap="rnd">
              <a:solidFill>
                <a:schemeClr val="accent2"/>
              </a:solidFill>
              <a:round/>
            </a:ln>
            <a:effectLst/>
          </c:spPr>
          <c:marker>
            <c:symbol val="circle"/>
            <c:size val="8"/>
            <c:spPr>
              <a:solidFill>
                <a:schemeClr val="accent2"/>
              </a:solidFill>
              <a:ln w="9525">
                <a:solidFill>
                  <a:schemeClr val="accent2"/>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 </c:v>
                </c:pt>
                <c:pt idx="1">
                  <c:v>2013 </c:v>
                </c:pt>
                <c:pt idx="2">
                  <c:v>2014 </c:v>
                </c:pt>
                <c:pt idx="3">
                  <c:v>2015 </c:v>
                </c:pt>
                <c:pt idx="4">
                  <c:v>2016 </c:v>
                </c:pt>
                <c:pt idx="5">
                  <c:v>2017 </c:v>
                </c:pt>
              </c:strCache>
            </c:strRef>
          </c:cat>
          <c:val>
            <c:numRef>
              <c:f>Sheet1!$B$3:$G$3</c:f>
              <c:numCache>
                <c:formatCode>###0%</c:formatCode>
                <c:ptCount val="6"/>
                <c:pt idx="0">
                  <c:v>0.33227491310191404</c:v>
                </c:pt>
                <c:pt idx="1">
                  <c:v>0.31250230476029034</c:v>
                </c:pt>
                <c:pt idx="2">
                  <c:v>0.34951632953757916</c:v>
                </c:pt>
                <c:pt idx="3">
                  <c:v>0.3</c:v>
                </c:pt>
                <c:pt idx="4">
                  <c:v>0.43429084377588528</c:v>
                </c:pt>
                <c:pt idx="5">
                  <c:v>0.43238339132610021</c:v>
                </c:pt>
              </c:numCache>
            </c:numRef>
          </c:val>
          <c:smooth val="0"/>
          <c:extLst>
            <c:ext xmlns:c16="http://schemas.microsoft.com/office/drawing/2014/chart" uri="{C3380CC4-5D6E-409C-BE32-E72D297353CC}">
              <c16:uniqueId val="{00000005-B028-4CF0-B6FC-E48F1425DA00}"/>
            </c:ext>
          </c:extLst>
        </c:ser>
        <c:ser>
          <c:idx val="2"/>
          <c:order val="2"/>
          <c:tx>
            <c:strRef>
              <c:f>Sheet1!$A$4</c:f>
              <c:strCache>
                <c:ptCount val="1"/>
                <c:pt idx="0">
                  <c:v>C or lower/DK</c:v>
                </c:pt>
              </c:strCache>
            </c:strRef>
          </c:tx>
          <c:spPr>
            <a:ln w="38100" cap="rnd">
              <a:solidFill>
                <a:schemeClr val="accent5"/>
              </a:solidFill>
              <a:round/>
            </a:ln>
            <a:effectLst/>
          </c:spPr>
          <c:marker>
            <c:symbol val="circle"/>
            <c:size val="8"/>
            <c:spPr>
              <a:solidFill>
                <a:schemeClr val="accent5"/>
              </a:solidFill>
              <a:ln w="9525">
                <a:solidFill>
                  <a:schemeClr val="accent5"/>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5"/>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 </c:v>
                </c:pt>
                <c:pt idx="1">
                  <c:v>2013 </c:v>
                </c:pt>
                <c:pt idx="2">
                  <c:v>2014 </c:v>
                </c:pt>
                <c:pt idx="3">
                  <c:v>2015 </c:v>
                </c:pt>
                <c:pt idx="4">
                  <c:v>2016 </c:v>
                </c:pt>
                <c:pt idx="5">
                  <c:v>2017 </c:v>
                </c:pt>
              </c:strCache>
            </c:strRef>
          </c:cat>
          <c:val>
            <c:numRef>
              <c:f>Sheet1!$B$4:$G$4</c:f>
              <c:numCache>
                <c:formatCode>###0%</c:formatCode>
                <c:ptCount val="6"/>
                <c:pt idx="0">
                  <c:v>0.15390445575916001</c:v>
                </c:pt>
                <c:pt idx="1">
                  <c:v>0.13414739052813168</c:v>
                </c:pt>
                <c:pt idx="2">
                  <c:v>0.12763525215021632</c:v>
                </c:pt>
                <c:pt idx="3">
                  <c:v>0.16</c:v>
                </c:pt>
                <c:pt idx="4">
                  <c:v>0.26361675761859588</c:v>
                </c:pt>
                <c:pt idx="5">
                  <c:v>0.16664029489656046</c:v>
                </c:pt>
              </c:numCache>
            </c:numRef>
          </c:val>
          <c:smooth val="0"/>
          <c:extLst>
            <c:ext xmlns:c16="http://schemas.microsoft.com/office/drawing/2014/chart" uri="{C3380CC4-5D6E-409C-BE32-E72D297353CC}">
              <c16:uniqueId val="{00000006-B028-4CF0-B6FC-E48F1425DA00}"/>
            </c:ext>
          </c:extLst>
        </c:ser>
        <c:dLbls>
          <c:showLegendKey val="0"/>
          <c:showVal val="0"/>
          <c:showCatName val="0"/>
          <c:showSerName val="0"/>
          <c:showPercent val="0"/>
          <c:showBubbleSize val="0"/>
        </c:dLbls>
        <c:marker val="1"/>
        <c:smooth val="0"/>
        <c:axId val="119839296"/>
        <c:axId val="119839688"/>
      </c:lineChart>
      <c:catAx>
        <c:axId val="119839296"/>
        <c:scaling>
          <c:orientation val="minMax"/>
        </c:scaling>
        <c:delete val="0"/>
        <c:axPos val="b"/>
        <c:numFmt formatCode="General" sourceLinked="1"/>
        <c:majorTickMark val="out"/>
        <c:minorTickMark val="none"/>
        <c:tickLblPos val="nextTo"/>
        <c:spPr>
          <a:noFill/>
          <a:ln w="12700" cap="flat" cmpd="sng" algn="ctr">
            <a:solidFill>
              <a:schemeClr val="tx2"/>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crossAx val="119839688"/>
        <c:crosses val="autoZero"/>
        <c:auto val="1"/>
        <c:lblAlgn val="ctr"/>
        <c:lblOffset val="100"/>
        <c:noMultiLvlLbl val="0"/>
      </c:catAx>
      <c:valAx>
        <c:axId val="119839688"/>
        <c:scaling>
          <c:orientation val="minMax"/>
          <c:max val="0.8"/>
          <c:min val="0"/>
        </c:scaling>
        <c:delete val="1"/>
        <c:axPos val="l"/>
        <c:numFmt formatCode="###0%" sourceLinked="1"/>
        <c:majorTickMark val="out"/>
        <c:minorTickMark val="none"/>
        <c:tickLblPos val="nextTo"/>
        <c:crossAx val="1198392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hart3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34737330707759678"/>
          <c:y val="0.10260391692795308"/>
          <c:w val="0.64814643149727558"/>
          <c:h val="0.89739608307204688"/>
        </c:manualLayout>
      </c:layout>
      <c:barChart>
        <c:barDir val="bar"/>
        <c:grouping val="stacked"/>
        <c:varyColors val="0"/>
        <c:ser>
          <c:idx val="0"/>
          <c:order val="0"/>
          <c:tx>
            <c:strRef>
              <c:f>Sheet1!$B$1</c:f>
              <c:strCache>
                <c:ptCount val="1"/>
                <c:pt idx="0">
                  <c:v>A</c:v>
                </c:pt>
              </c:strCache>
            </c:strRef>
          </c:tx>
          <c:spPr>
            <a:solidFill>
              <a:schemeClr val="accent1"/>
            </a:solidFill>
          </c:spPr>
          <c:invertIfNegative val="0"/>
          <c:dLbls>
            <c:spPr>
              <a:noFill/>
              <a:ln>
                <a:noFill/>
              </a:ln>
              <a:effectLst/>
            </c:spPr>
            <c:txPr>
              <a:bodyPr wrap="square" lIns="38100" tIns="19050" rIns="38100" bIns="19050" anchor="ctr">
                <a:spAutoFit/>
              </a:bodyPr>
              <a:lstStyle/>
              <a:p>
                <a:pPr>
                  <a:defRPr sz="1600">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Sheet1!$A$2:$A$15</c:f>
              <c:strCache>
                <c:ptCount val="14"/>
                <c:pt idx="0">
                  <c:v>Express bus overall (n=573)</c:v>
                </c:pt>
                <c:pt idx="2">
                  <c:v>Seattle-South (RTs 574,577,578,586,590-594) (n=145)</c:v>
                </c:pt>
                <c:pt idx="3">
                  <c:v>Seattle-Snohomish (RTs 510-513) (n=41) </c:v>
                </c:pt>
                <c:pt idx="4">
                  <c:v>Seattle- East King (RT 522,540-545,550,554-555,560) (n=341)</c:v>
                </c:pt>
                <c:pt idx="5">
                  <c:v>Outside Downtown (532,535,556,566-567,580) (n=46)</c:v>
                </c:pt>
                <c:pt idx="8">
                  <c:v>Express bus overall</c:v>
                </c:pt>
                <c:pt idx="10">
                  <c:v>Seattle-South</c:v>
                </c:pt>
                <c:pt idx="11">
                  <c:v>Seattle-Snohomish</c:v>
                </c:pt>
                <c:pt idx="12">
                  <c:v>Seattle-East King</c:v>
                </c:pt>
                <c:pt idx="13">
                  <c:v>Outside Downtown</c:v>
                </c:pt>
              </c:strCache>
            </c:strRef>
          </c:cat>
          <c:val>
            <c:numRef>
              <c:f>Sheet1!$B$2:$B$15</c:f>
              <c:numCache>
                <c:formatCode>General</c:formatCode>
                <c:ptCount val="14"/>
                <c:pt idx="0" formatCode="###0%">
                  <c:v>0.40097631377733917</c:v>
                </c:pt>
                <c:pt idx="2" formatCode="###0%">
                  <c:v>0.30876486858808749</c:v>
                </c:pt>
                <c:pt idx="3" formatCode="###0%">
                  <c:v>0.33710678041764752</c:v>
                </c:pt>
                <c:pt idx="4" formatCode="###0%">
                  <c:v>0.47968941653222985</c:v>
                </c:pt>
                <c:pt idx="5" formatCode="###0%">
                  <c:v>0.26075908412096305</c:v>
                </c:pt>
                <c:pt idx="8" formatCode="###0%">
                  <c:v>0.37840133626739159</c:v>
                </c:pt>
                <c:pt idx="10" formatCode="###0%">
                  <c:v>0.30158700003720595</c:v>
                </c:pt>
                <c:pt idx="11" formatCode="###0%">
                  <c:v>0.18096493027931757</c:v>
                </c:pt>
                <c:pt idx="12" formatCode="###0%">
                  <c:v>0.49993725280871149</c:v>
                </c:pt>
                <c:pt idx="13" formatCode="###0%">
                  <c:v>0.16563497497189375</c:v>
                </c:pt>
              </c:numCache>
            </c:numRef>
          </c:val>
          <c:extLst>
            <c:ext xmlns:c16="http://schemas.microsoft.com/office/drawing/2014/chart" uri="{C3380CC4-5D6E-409C-BE32-E72D297353CC}">
              <c16:uniqueId val="{00000000-A323-4F27-8C11-8FB91336C2CD}"/>
            </c:ext>
          </c:extLst>
        </c:ser>
        <c:ser>
          <c:idx val="1"/>
          <c:order val="1"/>
          <c:tx>
            <c:strRef>
              <c:f>Sheet1!$C$1</c:f>
              <c:strCache>
                <c:ptCount val="1"/>
                <c:pt idx="0">
                  <c:v> </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Sheet1!$A$2:$A$15</c:f>
              <c:strCache>
                <c:ptCount val="14"/>
                <c:pt idx="0">
                  <c:v>Express bus overall (n=573)</c:v>
                </c:pt>
                <c:pt idx="2">
                  <c:v>Seattle-South (RTs 574,577,578,586,590-594) (n=145)</c:v>
                </c:pt>
                <c:pt idx="3">
                  <c:v>Seattle-Snohomish (RTs 510-513) (n=41) </c:v>
                </c:pt>
                <c:pt idx="4">
                  <c:v>Seattle- East King (RT 522,540-545,550,554-555,560) (n=341)</c:v>
                </c:pt>
                <c:pt idx="5">
                  <c:v>Outside Downtown (532,535,556,566-567,580) (n=46)</c:v>
                </c:pt>
                <c:pt idx="8">
                  <c:v>Express bus overall</c:v>
                </c:pt>
                <c:pt idx="10">
                  <c:v>Seattle-South</c:v>
                </c:pt>
                <c:pt idx="11">
                  <c:v>Seattle-Snohomish</c:v>
                </c:pt>
                <c:pt idx="12">
                  <c:v>Seattle-East King</c:v>
                </c:pt>
                <c:pt idx="13">
                  <c:v>Outside Downtown</c:v>
                </c:pt>
              </c:strCache>
            </c:strRef>
          </c:cat>
          <c:val>
            <c:numRef>
              <c:f>Sheet1!$C$2:$C$15</c:f>
              <c:numCache>
                <c:formatCode>General</c:formatCode>
                <c:ptCount val="14"/>
              </c:numCache>
            </c:numRef>
          </c:val>
          <c:extLst>
            <c:ext xmlns:c16="http://schemas.microsoft.com/office/drawing/2014/chart" uri="{C3380CC4-5D6E-409C-BE32-E72D297353CC}">
              <c16:uniqueId val="{00000001-A323-4F27-8C11-8FB91336C2CD}"/>
            </c:ext>
          </c:extLst>
        </c:ser>
        <c:ser>
          <c:idx val="2"/>
          <c:order val="2"/>
          <c:tx>
            <c:strRef>
              <c:f>Sheet1!$D$1</c:f>
              <c:strCache>
                <c:ptCount val="1"/>
                <c:pt idx="0">
                  <c:v>B</c:v>
                </c:pt>
              </c:strCache>
            </c:strRef>
          </c:tx>
          <c:spPr>
            <a:solidFill>
              <a:schemeClr val="accent2"/>
            </a:solidFill>
            <a:ln w="17145" cap="flat" cmpd="sng" algn="ctr">
              <a:noFill/>
              <a:prstDash val="solid"/>
            </a:ln>
            <a:effectLst/>
          </c:spPr>
          <c:invertIfNegative val="0"/>
          <c:dLbls>
            <c:dLbl>
              <c:idx val="0"/>
              <c:spPr>
                <a:noFill/>
                <a:ln>
                  <a:noFill/>
                </a:ln>
                <a:effectLst/>
              </c:spPr>
              <c:txPr>
                <a:bodyPr wrap="square" lIns="38100" tIns="19050" rIns="38100" bIns="19050" anchor="ctr">
                  <a:spAutoFit/>
                </a:bodyPr>
                <a:lstStyle/>
                <a:p>
                  <a:pPr>
                    <a:defRPr lang="en-US" sz="1600"/>
                  </a:pPr>
                  <a:endParaRPr lang="en-US"/>
                </a:p>
              </c:txPr>
              <c:showLegendKey val="0"/>
              <c:showVal val="1"/>
              <c:showCatName val="0"/>
              <c:showSerName val="0"/>
              <c:showPercent val="0"/>
              <c:showBubbleSize val="0"/>
              <c:extLst>
                <c:ext xmlns:c16="http://schemas.microsoft.com/office/drawing/2014/chart" uri="{C3380CC4-5D6E-409C-BE32-E72D297353CC}">
                  <c16:uniqueId val="{00000002-A323-4F27-8C11-8FB91336C2CD}"/>
                </c:ext>
              </c:extLst>
            </c:dLbl>
            <c:spPr>
              <a:noFill/>
              <a:ln>
                <a:noFill/>
              </a:ln>
              <a:effectLst/>
            </c:spPr>
            <c:txPr>
              <a:bodyPr wrap="square" lIns="38100" tIns="19050" rIns="38100" bIns="19050" anchor="ctr">
                <a:spAutoFit/>
              </a:bodyPr>
              <a:lstStyle/>
              <a:p>
                <a:pPr>
                  <a:defRPr sz="160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Sheet1!$A$2:$A$15</c:f>
              <c:strCache>
                <c:ptCount val="14"/>
                <c:pt idx="0">
                  <c:v>Express bus overall (n=573)</c:v>
                </c:pt>
                <c:pt idx="2">
                  <c:v>Seattle-South (RTs 574,577,578,586,590-594) (n=145)</c:v>
                </c:pt>
                <c:pt idx="3">
                  <c:v>Seattle-Snohomish (RTs 510-513) (n=41) </c:v>
                </c:pt>
                <c:pt idx="4">
                  <c:v>Seattle- East King (RT 522,540-545,550,554-555,560) (n=341)</c:v>
                </c:pt>
                <c:pt idx="5">
                  <c:v>Outside Downtown (532,535,556,566-567,580) (n=46)</c:v>
                </c:pt>
                <c:pt idx="8">
                  <c:v>Express bus overall</c:v>
                </c:pt>
                <c:pt idx="10">
                  <c:v>Seattle-South</c:v>
                </c:pt>
                <c:pt idx="11">
                  <c:v>Seattle-Snohomish</c:v>
                </c:pt>
                <c:pt idx="12">
                  <c:v>Seattle-East King</c:v>
                </c:pt>
                <c:pt idx="13">
                  <c:v>Outside Downtown</c:v>
                </c:pt>
              </c:strCache>
            </c:strRef>
          </c:cat>
          <c:val>
            <c:numRef>
              <c:f>Sheet1!$D$2:$D$15</c:f>
              <c:numCache>
                <c:formatCode>General</c:formatCode>
                <c:ptCount val="14"/>
                <c:pt idx="0" formatCode="###0%">
                  <c:v>0.43238339132610021</c:v>
                </c:pt>
                <c:pt idx="2" formatCode="###0%">
                  <c:v>0.46528416868987227</c:v>
                </c:pt>
                <c:pt idx="3" formatCode="###0%">
                  <c:v>0.57861690546869893</c:v>
                </c:pt>
                <c:pt idx="4" formatCode="###0%">
                  <c:v>0.37969785887060958</c:v>
                </c:pt>
                <c:pt idx="5" formatCode="###0%">
                  <c:v>0.44341806160873382</c:v>
                </c:pt>
                <c:pt idx="8" formatCode="###0%">
                  <c:v>0.41504702925943987</c:v>
                </c:pt>
                <c:pt idx="10" formatCode="###0%">
                  <c:v>0.42548474985047124</c:v>
                </c:pt>
                <c:pt idx="11" formatCode="###0%">
                  <c:v>0.564024491726132</c:v>
                </c:pt>
                <c:pt idx="12" formatCode="###0%">
                  <c:v>0.36063242238179</c:v>
                </c:pt>
                <c:pt idx="13" formatCode="###0%">
                  <c:v>0.47585365641078636</c:v>
                </c:pt>
              </c:numCache>
            </c:numRef>
          </c:val>
          <c:extLst>
            <c:ext xmlns:c16="http://schemas.microsoft.com/office/drawing/2014/chart" uri="{C3380CC4-5D6E-409C-BE32-E72D297353CC}">
              <c16:uniqueId val="{00000003-A323-4F27-8C11-8FB91336C2CD}"/>
            </c:ext>
          </c:extLst>
        </c:ser>
        <c:ser>
          <c:idx val="3"/>
          <c:order val="3"/>
          <c:tx>
            <c:strRef>
              <c:f>Sheet1!$E$1</c:f>
              <c:strCache>
                <c:ptCount val="1"/>
                <c:pt idx="0">
                  <c:v>  </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Sheet1!$A$2:$A$15</c:f>
              <c:strCache>
                <c:ptCount val="14"/>
                <c:pt idx="0">
                  <c:v>Express bus overall (n=573)</c:v>
                </c:pt>
                <c:pt idx="2">
                  <c:v>Seattle-South (RTs 574,577,578,586,590-594) (n=145)</c:v>
                </c:pt>
                <c:pt idx="3">
                  <c:v>Seattle-Snohomish (RTs 510-513) (n=41) </c:v>
                </c:pt>
                <c:pt idx="4">
                  <c:v>Seattle- East King (RT 522,540-545,550,554-555,560) (n=341)</c:v>
                </c:pt>
                <c:pt idx="5">
                  <c:v>Outside Downtown (532,535,556,566-567,580) (n=46)</c:v>
                </c:pt>
                <c:pt idx="8">
                  <c:v>Express bus overall</c:v>
                </c:pt>
                <c:pt idx="10">
                  <c:v>Seattle-South</c:v>
                </c:pt>
                <c:pt idx="11">
                  <c:v>Seattle-Snohomish</c:v>
                </c:pt>
                <c:pt idx="12">
                  <c:v>Seattle-East King</c:v>
                </c:pt>
                <c:pt idx="13">
                  <c:v>Outside Downtown</c:v>
                </c:pt>
              </c:strCache>
            </c:strRef>
          </c:cat>
          <c:val>
            <c:numRef>
              <c:f>Sheet1!$E$2:$E$15</c:f>
              <c:numCache>
                <c:formatCode>General</c:formatCode>
                <c:ptCount val="14"/>
              </c:numCache>
            </c:numRef>
          </c:val>
          <c:extLst>
            <c:ext xmlns:c16="http://schemas.microsoft.com/office/drawing/2014/chart" uri="{C3380CC4-5D6E-409C-BE32-E72D297353CC}">
              <c16:uniqueId val="{00000004-A323-4F27-8C11-8FB91336C2CD}"/>
            </c:ext>
          </c:extLst>
        </c:ser>
        <c:ser>
          <c:idx val="4"/>
          <c:order val="4"/>
          <c:tx>
            <c:strRef>
              <c:f>Sheet1!$F$1</c:f>
              <c:strCache>
                <c:ptCount val="1"/>
                <c:pt idx="0">
                  <c:v>C or lower/DK</c:v>
                </c:pt>
              </c:strCache>
            </c:strRef>
          </c:tx>
          <c:spPr>
            <a:solidFill>
              <a:schemeClr val="accent5"/>
            </a:solidFill>
          </c:spPr>
          <c:invertIfNegative val="0"/>
          <c:dLbls>
            <c:spPr>
              <a:noFill/>
              <a:ln>
                <a:noFill/>
              </a:ln>
              <a:effectLst/>
            </c:spPr>
            <c:txPr>
              <a:bodyPr wrap="square" lIns="38100" tIns="19050" rIns="38100" bIns="19050" anchor="ctr">
                <a:spAutoFit/>
              </a:bodyPr>
              <a:lstStyle/>
              <a:p>
                <a:pPr>
                  <a:defRPr sz="1600">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Sheet1!$A$2:$A$15</c:f>
              <c:strCache>
                <c:ptCount val="14"/>
                <c:pt idx="0">
                  <c:v>Express bus overall (n=573)</c:v>
                </c:pt>
                <c:pt idx="2">
                  <c:v>Seattle-South (RTs 574,577,578,586,590-594) (n=145)</c:v>
                </c:pt>
                <c:pt idx="3">
                  <c:v>Seattle-Snohomish (RTs 510-513) (n=41) </c:v>
                </c:pt>
                <c:pt idx="4">
                  <c:v>Seattle- East King (RT 522,540-545,550,554-555,560) (n=341)</c:v>
                </c:pt>
                <c:pt idx="5">
                  <c:v>Outside Downtown (532,535,556,566-567,580) (n=46)</c:v>
                </c:pt>
                <c:pt idx="8">
                  <c:v>Express bus overall</c:v>
                </c:pt>
                <c:pt idx="10">
                  <c:v>Seattle-South</c:v>
                </c:pt>
                <c:pt idx="11">
                  <c:v>Seattle-Snohomish</c:v>
                </c:pt>
                <c:pt idx="12">
                  <c:v>Seattle-East King</c:v>
                </c:pt>
                <c:pt idx="13">
                  <c:v>Outside Downtown</c:v>
                </c:pt>
              </c:strCache>
            </c:strRef>
          </c:cat>
          <c:val>
            <c:numRef>
              <c:f>Sheet1!$F$2:$F$15</c:f>
              <c:numCache>
                <c:formatCode>General</c:formatCode>
                <c:ptCount val="14"/>
                <c:pt idx="0" formatCode="###0%">
                  <c:v>0.1666402948965604</c:v>
                </c:pt>
                <c:pt idx="2" formatCode="###0%">
                  <c:v>0.22595096272203835</c:v>
                </c:pt>
                <c:pt idx="3" formatCode="###0%">
                  <c:v>8.4276314113654244E-2</c:v>
                </c:pt>
                <c:pt idx="4" formatCode="###0%">
                  <c:v>0.14061272459716112</c:v>
                </c:pt>
                <c:pt idx="5" formatCode="###0%">
                  <c:v>0.29582285427030403</c:v>
                </c:pt>
                <c:pt idx="8" formatCode="###0%">
                  <c:v>0.20655163447316846</c:v>
                </c:pt>
                <c:pt idx="10" formatCode="###0%">
                  <c:v>0.27292825011232119</c:v>
                </c:pt>
                <c:pt idx="11" formatCode="###0%">
                  <c:v>0.2550105779945509</c:v>
                </c:pt>
                <c:pt idx="12" formatCode="###0%">
                  <c:v>0.13943032480949885</c:v>
                </c:pt>
                <c:pt idx="13" formatCode="###0%">
                  <c:v>0.35851136861732069</c:v>
                </c:pt>
              </c:numCache>
            </c:numRef>
          </c:val>
          <c:extLst>
            <c:ext xmlns:c16="http://schemas.microsoft.com/office/drawing/2014/chart" uri="{C3380CC4-5D6E-409C-BE32-E72D297353CC}">
              <c16:uniqueId val="{00000005-A323-4F27-8C11-8FB91336C2CD}"/>
            </c:ext>
          </c:extLst>
        </c:ser>
        <c:ser>
          <c:idx val="5"/>
          <c:order val="5"/>
          <c:tx>
            <c:strRef>
              <c:f>Sheet1!$G$1</c:f>
              <c:strCache>
                <c:ptCount val="1"/>
                <c:pt idx="0">
                  <c:v>Mean</c:v>
                </c:pt>
              </c:strCache>
            </c:strRef>
          </c:tx>
          <c:spPr>
            <a:noFill/>
            <a:ln>
              <a:noFill/>
            </a:ln>
          </c:spPr>
          <c:invertIfNegative val="0"/>
          <c:dLbls>
            <c:spPr>
              <a:noFill/>
              <a:ln>
                <a:noFill/>
              </a:ln>
              <a:effectLst/>
            </c:spPr>
            <c:txPr>
              <a:bodyPr wrap="square" lIns="38100" tIns="19050" rIns="38100" bIns="19050" anchor="ctr">
                <a:spAutoFit/>
              </a:bodyPr>
              <a:lstStyle/>
              <a:p>
                <a:pPr>
                  <a:defRPr sz="1600" b="1"/>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Sheet1!$A$2:$A$15</c:f>
              <c:strCache>
                <c:ptCount val="14"/>
                <c:pt idx="0">
                  <c:v>Express bus overall (n=573)</c:v>
                </c:pt>
                <c:pt idx="2">
                  <c:v>Seattle-South (RTs 574,577,578,586,590-594) (n=145)</c:v>
                </c:pt>
                <c:pt idx="3">
                  <c:v>Seattle-Snohomish (RTs 510-513) (n=41) </c:v>
                </c:pt>
                <c:pt idx="4">
                  <c:v>Seattle- East King (RT 522,540-545,550,554-555,560) (n=341)</c:v>
                </c:pt>
                <c:pt idx="5">
                  <c:v>Outside Downtown (532,535,556,566-567,580) (n=46)</c:v>
                </c:pt>
                <c:pt idx="8">
                  <c:v>Express bus overall</c:v>
                </c:pt>
                <c:pt idx="10">
                  <c:v>Seattle-South</c:v>
                </c:pt>
                <c:pt idx="11">
                  <c:v>Seattle-Snohomish</c:v>
                </c:pt>
                <c:pt idx="12">
                  <c:v>Seattle-East King</c:v>
                </c:pt>
                <c:pt idx="13">
                  <c:v>Outside Downtown</c:v>
                </c:pt>
              </c:strCache>
            </c:strRef>
          </c:cat>
          <c:val>
            <c:numRef>
              <c:f>Sheet1!$G$2:$G$15</c:f>
              <c:numCache>
                <c:formatCode>General</c:formatCode>
                <c:ptCount val="14"/>
                <c:pt idx="0" formatCode="###0.0">
                  <c:v>3.2281329253672988</c:v>
                </c:pt>
                <c:pt idx="2" formatCode="###0.0">
                  <c:v>3.0827869945600606</c:v>
                </c:pt>
                <c:pt idx="3" formatCode="###0.0">
                  <c:v>3.2890423798061104</c:v>
                </c:pt>
                <c:pt idx="4" formatCode="###0.0">
                  <c:v>3.3258814703059385</c:v>
                </c:pt>
                <c:pt idx="5" formatCode="###0.0">
                  <c:v>2.9202281467013402</c:v>
                </c:pt>
                <c:pt idx="8" formatCode="###0.0">
                  <c:v>3.1495892292637495</c:v>
                </c:pt>
                <c:pt idx="10" formatCode="###0.0">
                  <c:v>2.9884614890326313</c:v>
                </c:pt>
                <c:pt idx="11" formatCode="###0.0">
                  <c:v>2.8697701428756637</c:v>
                </c:pt>
                <c:pt idx="12" formatCode="###0.0">
                  <c:v>3.3371667664213875</c:v>
                </c:pt>
                <c:pt idx="13" formatCode="###0.0">
                  <c:v>2.8524229263450458</c:v>
                </c:pt>
              </c:numCache>
            </c:numRef>
          </c:val>
          <c:extLst>
            <c:ext xmlns:c16="http://schemas.microsoft.com/office/drawing/2014/chart" uri="{C3380CC4-5D6E-409C-BE32-E72D297353CC}">
              <c16:uniqueId val="{00000006-A323-4F27-8C11-8FB91336C2CD}"/>
            </c:ext>
          </c:extLst>
        </c:ser>
        <c:dLbls>
          <c:showLegendKey val="0"/>
          <c:showVal val="0"/>
          <c:showCatName val="0"/>
          <c:showSerName val="0"/>
          <c:showPercent val="0"/>
          <c:showBubbleSize val="0"/>
        </c:dLbls>
        <c:gapWidth val="18"/>
        <c:overlap val="100"/>
        <c:axId val="539210504"/>
        <c:axId val="539205016"/>
      </c:barChart>
      <c:catAx>
        <c:axId val="539210504"/>
        <c:scaling>
          <c:orientation val="maxMin"/>
        </c:scaling>
        <c:delete val="0"/>
        <c:axPos val="l"/>
        <c:numFmt formatCode="General" sourceLinked="1"/>
        <c:majorTickMark val="out"/>
        <c:minorTickMark val="none"/>
        <c:tickLblPos val="nextTo"/>
        <c:spPr>
          <a:ln>
            <a:noFill/>
          </a:ln>
        </c:spPr>
        <c:txPr>
          <a:bodyPr/>
          <a:lstStyle/>
          <a:p>
            <a:pPr>
              <a:defRPr sz="1200"/>
            </a:pPr>
            <a:endParaRPr lang="en-US"/>
          </a:p>
        </c:txPr>
        <c:crossAx val="539205016"/>
        <c:crosses val="autoZero"/>
        <c:auto val="1"/>
        <c:lblAlgn val="ctr"/>
        <c:lblOffset val="100"/>
        <c:noMultiLvlLbl val="0"/>
      </c:catAx>
      <c:valAx>
        <c:axId val="539205016"/>
        <c:scaling>
          <c:orientation val="minMax"/>
          <c:max val="1.1000000000000001"/>
          <c:min val="0"/>
        </c:scaling>
        <c:delete val="1"/>
        <c:axPos val="t"/>
        <c:numFmt formatCode="###0%" sourceLinked="1"/>
        <c:majorTickMark val="out"/>
        <c:minorTickMark val="none"/>
        <c:tickLblPos val="nextTo"/>
        <c:crossAx val="539210504"/>
        <c:crosses val="autoZero"/>
        <c:crossBetween val="between"/>
      </c:valAx>
      <c:spPr>
        <a:noFill/>
        <a:ln w="25400">
          <a:noFill/>
        </a:ln>
      </c:spPr>
    </c:plotArea>
    <c:legend>
      <c:legendPos val="t"/>
      <c:legendEntry>
        <c:idx val="1"/>
        <c:delete val="1"/>
      </c:legendEntry>
      <c:legendEntry>
        <c:idx val="3"/>
        <c:delete val="1"/>
      </c:legendEntry>
      <c:legendEntry>
        <c:idx val="5"/>
        <c:delete val="1"/>
      </c:legendEntry>
      <c:layout>
        <c:manualLayout>
          <c:xMode val="edge"/>
          <c:yMode val="edge"/>
          <c:x val="0.34429317492379807"/>
          <c:y val="1.7470332532418701E-2"/>
          <c:w val="0.58907702943891471"/>
          <c:h val="7.3767447405586842E-2"/>
        </c:manualLayout>
      </c:layout>
      <c:overlay val="0"/>
      <c:txPr>
        <a:bodyPr/>
        <a:lstStyle/>
        <a:p>
          <a:pPr>
            <a:defRPr sz="1600"/>
          </a:pPr>
          <a:endParaRPr lang="en-US"/>
        </a:p>
      </c:txPr>
    </c:legend>
    <c:plotVisOnly val="1"/>
    <c:dispBlanksAs val="gap"/>
    <c:showDLblsOverMax val="0"/>
  </c:chart>
  <c:txPr>
    <a:bodyPr/>
    <a:lstStyle/>
    <a:p>
      <a:pPr>
        <a:defRPr sz="1800"/>
      </a:pPr>
      <a:endParaRPr lang="en-US"/>
    </a:p>
  </c:txPr>
  <c:externalData r:id="rId1">
    <c:autoUpdate val="0"/>
  </c:externalData>
  <c:userShapes r:id="rId2"/>
</c:chartSpace>
</file>

<file path=ppt/charts/chart3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15044843212417897"/>
          <c:y val="9.0807768104187947E-2"/>
          <c:w val="0.84955156787582109"/>
          <c:h val="0.90919223189581211"/>
        </c:manualLayout>
      </c:layout>
      <c:barChart>
        <c:barDir val="bar"/>
        <c:grouping val="stacked"/>
        <c:varyColors val="0"/>
        <c:ser>
          <c:idx val="0"/>
          <c:order val="0"/>
          <c:tx>
            <c:strRef>
              <c:f>Sheet1!$C$1</c:f>
              <c:strCache>
                <c:ptCount val="1"/>
                <c:pt idx="0">
                  <c:v>A</c:v>
                </c:pt>
              </c:strCache>
            </c:strRef>
          </c:tx>
          <c:spPr>
            <a:solidFill>
              <a:schemeClr val="accent1"/>
            </a:solidFill>
          </c:spPr>
          <c:invertIfNegative val="0"/>
          <c:dLbls>
            <c:dLbl>
              <c:idx val="19"/>
              <c:delete val="1"/>
              <c:extLst>
                <c:ext xmlns:c15="http://schemas.microsoft.com/office/drawing/2012/chart" uri="{CE6537A1-D6FC-4f65-9D91-7224C49458BB}"/>
                <c:ext xmlns:c16="http://schemas.microsoft.com/office/drawing/2014/chart" uri="{C3380CC4-5D6E-409C-BE32-E72D297353CC}">
                  <c16:uniqueId val="{00000003-2B25-4663-9B05-AE21312DCAA9}"/>
                </c:ext>
              </c:extLst>
            </c:dLbl>
            <c:spPr>
              <a:noFill/>
              <a:ln>
                <a:noFill/>
              </a:ln>
              <a:effectLst/>
            </c:spPr>
            <c:txPr>
              <a:bodyPr/>
              <a:lstStyle/>
              <a:p>
                <a:pPr>
                  <a:defRPr sz="1600">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multiLvlStrRef>
              <c:f>Sheet1!$A$2:$B$21</c:f>
              <c:multiLvlStrCache>
                <c:ptCount val="20"/>
                <c:lvl>
                  <c:pt idx="0">
                    <c:v>2017</c:v>
                  </c:pt>
                  <c:pt idx="1">
                    <c:v>2016</c:v>
                  </c:pt>
                  <c:pt idx="2">
                    <c:v>2015</c:v>
                  </c:pt>
                  <c:pt idx="4">
                    <c:v>2017</c:v>
                  </c:pt>
                  <c:pt idx="5">
                    <c:v>2016</c:v>
                  </c:pt>
                  <c:pt idx="6">
                    <c:v>2015</c:v>
                  </c:pt>
                  <c:pt idx="8">
                    <c:v>2017</c:v>
                  </c:pt>
                  <c:pt idx="9">
                    <c:v>2016</c:v>
                  </c:pt>
                  <c:pt idx="10">
                    <c:v>2015</c:v>
                  </c:pt>
                  <c:pt idx="12">
                    <c:v>2017</c:v>
                  </c:pt>
                  <c:pt idx="13">
                    <c:v>2016</c:v>
                  </c:pt>
                  <c:pt idx="14">
                    <c:v>2015</c:v>
                  </c:pt>
                  <c:pt idx="16">
                    <c:v>2017</c:v>
                  </c:pt>
                  <c:pt idx="17">
                    <c:v>2016</c:v>
                  </c:pt>
                  <c:pt idx="18">
                    <c:v>2015</c:v>
                  </c:pt>
                  <c:pt idx="19">
                    <c:v> </c:v>
                  </c:pt>
                </c:lvl>
                <c:lvl>
                  <c:pt idx="0">
                    <c:v>All Buses (n=573)</c:v>
                  </c:pt>
                  <c:pt idx="4">
                    <c:v>Seattle-South (n=145)</c:v>
                  </c:pt>
                  <c:pt idx="8">
                    <c:v>Seattle-Snohomish (n=41)</c:v>
                  </c:pt>
                  <c:pt idx="12">
                    <c:v>Seattle-East King (n=341)</c:v>
                  </c:pt>
                  <c:pt idx="16">
                    <c:v>Outside Downtown (n=46)</c:v>
                  </c:pt>
                </c:lvl>
              </c:multiLvlStrCache>
            </c:multiLvlStrRef>
          </c:cat>
          <c:val>
            <c:numRef>
              <c:f>Sheet1!$C$2:$C$21</c:f>
              <c:numCache>
                <c:formatCode>###0%</c:formatCode>
                <c:ptCount val="20"/>
                <c:pt idx="0">
                  <c:v>0.40097631377733917</c:v>
                </c:pt>
                <c:pt idx="1">
                  <c:v>0.3020923986055199</c:v>
                </c:pt>
                <c:pt idx="2">
                  <c:v>0.54207630895557268</c:v>
                </c:pt>
                <c:pt idx="4">
                  <c:v>0.30876486858808749</c:v>
                </c:pt>
                <c:pt idx="5">
                  <c:v>0.28629980263574295</c:v>
                </c:pt>
                <c:pt idx="6">
                  <c:v>0.38733095792873196</c:v>
                </c:pt>
                <c:pt idx="8">
                  <c:v>0.33710678041764752</c:v>
                </c:pt>
                <c:pt idx="9">
                  <c:v>0.34840651199529743</c:v>
                </c:pt>
                <c:pt idx="10">
                  <c:v>0.55110191171861422</c:v>
                </c:pt>
                <c:pt idx="12">
                  <c:v>0.47968941653222985</c:v>
                </c:pt>
                <c:pt idx="13">
                  <c:v>0.28728378345021516</c:v>
                </c:pt>
                <c:pt idx="14">
                  <c:v>0.6252855762166567</c:v>
                </c:pt>
                <c:pt idx="16">
                  <c:v>0.26075908412096305</c:v>
                </c:pt>
                <c:pt idx="17">
                  <c:v>0.3470973073347679</c:v>
                </c:pt>
                <c:pt idx="18">
                  <c:v>0.43550201106864572</c:v>
                </c:pt>
                <c:pt idx="19">
                  <c:v>0</c:v>
                </c:pt>
              </c:numCache>
            </c:numRef>
          </c:val>
          <c:extLst>
            <c:ext xmlns:c16="http://schemas.microsoft.com/office/drawing/2014/chart" uri="{C3380CC4-5D6E-409C-BE32-E72D297353CC}">
              <c16:uniqueId val="{00000000-B820-4DA7-99C2-2D17B216EC9C}"/>
            </c:ext>
          </c:extLst>
        </c:ser>
        <c:ser>
          <c:idx val="1"/>
          <c:order val="1"/>
          <c:tx>
            <c:strRef>
              <c:f>Sheet1!$D$1</c:f>
              <c:strCache>
                <c:ptCount val="1"/>
                <c:pt idx="0">
                  <c:v> </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multiLvlStrRef>
              <c:f>Sheet1!$A$2:$B$21</c:f>
              <c:multiLvlStrCache>
                <c:ptCount val="20"/>
                <c:lvl>
                  <c:pt idx="0">
                    <c:v>2017</c:v>
                  </c:pt>
                  <c:pt idx="1">
                    <c:v>2016</c:v>
                  </c:pt>
                  <c:pt idx="2">
                    <c:v>2015</c:v>
                  </c:pt>
                  <c:pt idx="4">
                    <c:v>2017</c:v>
                  </c:pt>
                  <c:pt idx="5">
                    <c:v>2016</c:v>
                  </c:pt>
                  <c:pt idx="6">
                    <c:v>2015</c:v>
                  </c:pt>
                  <c:pt idx="8">
                    <c:v>2017</c:v>
                  </c:pt>
                  <c:pt idx="9">
                    <c:v>2016</c:v>
                  </c:pt>
                  <c:pt idx="10">
                    <c:v>2015</c:v>
                  </c:pt>
                  <c:pt idx="12">
                    <c:v>2017</c:v>
                  </c:pt>
                  <c:pt idx="13">
                    <c:v>2016</c:v>
                  </c:pt>
                  <c:pt idx="14">
                    <c:v>2015</c:v>
                  </c:pt>
                  <c:pt idx="16">
                    <c:v>2017</c:v>
                  </c:pt>
                  <c:pt idx="17">
                    <c:v>2016</c:v>
                  </c:pt>
                  <c:pt idx="18">
                    <c:v>2015</c:v>
                  </c:pt>
                  <c:pt idx="19">
                    <c:v> </c:v>
                  </c:pt>
                </c:lvl>
                <c:lvl>
                  <c:pt idx="0">
                    <c:v>All Buses (n=573)</c:v>
                  </c:pt>
                  <c:pt idx="4">
                    <c:v>Seattle-South (n=145)</c:v>
                  </c:pt>
                  <c:pt idx="8">
                    <c:v>Seattle-Snohomish (n=41)</c:v>
                  </c:pt>
                  <c:pt idx="12">
                    <c:v>Seattle-East King (n=341)</c:v>
                  </c:pt>
                  <c:pt idx="16">
                    <c:v>Outside Downtown (n=46)</c:v>
                  </c:pt>
                </c:lvl>
              </c:multiLvlStrCache>
            </c:multiLvlStrRef>
          </c:cat>
          <c:val>
            <c:numRef>
              <c:f>Sheet1!$D$2:$D$21</c:f>
              <c:numCache>
                <c:formatCode>General</c:formatCode>
                <c:ptCount val="20"/>
              </c:numCache>
            </c:numRef>
          </c:val>
          <c:extLst>
            <c:ext xmlns:c16="http://schemas.microsoft.com/office/drawing/2014/chart" uri="{C3380CC4-5D6E-409C-BE32-E72D297353CC}">
              <c16:uniqueId val="{00000001-B820-4DA7-99C2-2D17B216EC9C}"/>
            </c:ext>
          </c:extLst>
        </c:ser>
        <c:ser>
          <c:idx val="2"/>
          <c:order val="2"/>
          <c:tx>
            <c:strRef>
              <c:f>Sheet1!$E$1</c:f>
              <c:strCache>
                <c:ptCount val="1"/>
                <c:pt idx="0">
                  <c:v>B</c:v>
                </c:pt>
              </c:strCache>
            </c:strRef>
          </c:tx>
          <c:spPr>
            <a:solidFill>
              <a:schemeClr val="accent2"/>
            </a:solidFill>
            <a:ln w="17145" cap="flat" cmpd="sng" algn="ctr">
              <a:noFill/>
              <a:prstDash val="solid"/>
            </a:ln>
            <a:effectLst/>
          </c:spPr>
          <c:invertIfNegative val="0"/>
          <c:dLbls>
            <c:dLbl>
              <c:idx val="19"/>
              <c:delete val="1"/>
              <c:extLst>
                <c:ext xmlns:c15="http://schemas.microsoft.com/office/drawing/2012/chart" uri="{CE6537A1-D6FC-4f65-9D91-7224C49458BB}"/>
                <c:ext xmlns:c16="http://schemas.microsoft.com/office/drawing/2014/chart" uri="{C3380CC4-5D6E-409C-BE32-E72D297353CC}">
                  <c16:uniqueId val="{00000002-2B25-4663-9B05-AE21312DCAA9}"/>
                </c:ext>
              </c:extLst>
            </c:dLbl>
            <c:spPr>
              <a:noFill/>
              <a:ln>
                <a:noFill/>
              </a:ln>
              <a:effectLst/>
            </c:spPr>
            <c:txPr>
              <a:bodyPr/>
              <a:lstStyle/>
              <a:p>
                <a:pPr>
                  <a:defRPr sz="160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multiLvlStrRef>
              <c:f>Sheet1!$A$2:$B$21</c:f>
              <c:multiLvlStrCache>
                <c:ptCount val="20"/>
                <c:lvl>
                  <c:pt idx="0">
                    <c:v>2017</c:v>
                  </c:pt>
                  <c:pt idx="1">
                    <c:v>2016</c:v>
                  </c:pt>
                  <c:pt idx="2">
                    <c:v>2015</c:v>
                  </c:pt>
                  <c:pt idx="4">
                    <c:v>2017</c:v>
                  </c:pt>
                  <c:pt idx="5">
                    <c:v>2016</c:v>
                  </c:pt>
                  <c:pt idx="6">
                    <c:v>2015</c:v>
                  </c:pt>
                  <c:pt idx="8">
                    <c:v>2017</c:v>
                  </c:pt>
                  <c:pt idx="9">
                    <c:v>2016</c:v>
                  </c:pt>
                  <c:pt idx="10">
                    <c:v>2015</c:v>
                  </c:pt>
                  <c:pt idx="12">
                    <c:v>2017</c:v>
                  </c:pt>
                  <c:pt idx="13">
                    <c:v>2016</c:v>
                  </c:pt>
                  <c:pt idx="14">
                    <c:v>2015</c:v>
                  </c:pt>
                  <c:pt idx="16">
                    <c:v>2017</c:v>
                  </c:pt>
                  <c:pt idx="17">
                    <c:v>2016</c:v>
                  </c:pt>
                  <c:pt idx="18">
                    <c:v>2015</c:v>
                  </c:pt>
                  <c:pt idx="19">
                    <c:v> </c:v>
                  </c:pt>
                </c:lvl>
                <c:lvl>
                  <c:pt idx="0">
                    <c:v>All Buses (n=573)</c:v>
                  </c:pt>
                  <c:pt idx="4">
                    <c:v>Seattle-South (n=145)</c:v>
                  </c:pt>
                  <c:pt idx="8">
                    <c:v>Seattle-Snohomish (n=41)</c:v>
                  </c:pt>
                  <c:pt idx="12">
                    <c:v>Seattle-East King (n=341)</c:v>
                  </c:pt>
                  <c:pt idx="16">
                    <c:v>Outside Downtown (n=46)</c:v>
                  </c:pt>
                </c:lvl>
              </c:multiLvlStrCache>
            </c:multiLvlStrRef>
          </c:cat>
          <c:val>
            <c:numRef>
              <c:f>Sheet1!$E$2:$E$21</c:f>
              <c:numCache>
                <c:formatCode>###0%</c:formatCode>
                <c:ptCount val="20"/>
                <c:pt idx="0">
                  <c:v>0.43238339132610021</c:v>
                </c:pt>
                <c:pt idx="1">
                  <c:v>0.43429084377588528</c:v>
                </c:pt>
                <c:pt idx="2">
                  <c:v>0.29604787893689882</c:v>
                </c:pt>
                <c:pt idx="4">
                  <c:v>0.46528416868987227</c:v>
                </c:pt>
                <c:pt idx="5">
                  <c:v>0.42213332365482015</c:v>
                </c:pt>
                <c:pt idx="6">
                  <c:v>0.2813985658853852</c:v>
                </c:pt>
                <c:pt idx="8">
                  <c:v>0.57861690546869893</c:v>
                </c:pt>
                <c:pt idx="9">
                  <c:v>0.39116609196949093</c:v>
                </c:pt>
                <c:pt idx="10">
                  <c:v>0.32396578734245812</c:v>
                </c:pt>
                <c:pt idx="12">
                  <c:v>0.37969785887060958</c:v>
                </c:pt>
                <c:pt idx="13">
                  <c:v>0.45498459123874646</c:v>
                </c:pt>
                <c:pt idx="14">
                  <c:v>0.27465023540675743</c:v>
                </c:pt>
                <c:pt idx="16">
                  <c:v>0.44341806160873382</c:v>
                </c:pt>
                <c:pt idx="17">
                  <c:v>0.41033086083011372</c:v>
                </c:pt>
                <c:pt idx="18">
                  <c:v>0.450396566542134</c:v>
                </c:pt>
                <c:pt idx="19">
                  <c:v>0</c:v>
                </c:pt>
              </c:numCache>
            </c:numRef>
          </c:val>
          <c:extLst>
            <c:ext xmlns:c16="http://schemas.microsoft.com/office/drawing/2014/chart" uri="{C3380CC4-5D6E-409C-BE32-E72D297353CC}">
              <c16:uniqueId val="{00000002-B820-4DA7-99C2-2D17B216EC9C}"/>
            </c:ext>
          </c:extLst>
        </c:ser>
        <c:ser>
          <c:idx val="3"/>
          <c:order val="3"/>
          <c:tx>
            <c:strRef>
              <c:f>Sheet1!$F$1</c:f>
              <c:strCache>
                <c:ptCount val="1"/>
                <c:pt idx="0">
                  <c:v>  </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multiLvlStrRef>
              <c:f>Sheet1!$A$2:$B$21</c:f>
              <c:multiLvlStrCache>
                <c:ptCount val="20"/>
                <c:lvl>
                  <c:pt idx="0">
                    <c:v>2017</c:v>
                  </c:pt>
                  <c:pt idx="1">
                    <c:v>2016</c:v>
                  </c:pt>
                  <c:pt idx="2">
                    <c:v>2015</c:v>
                  </c:pt>
                  <c:pt idx="4">
                    <c:v>2017</c:v>
                  </c:pt>
                  <c:pt idx="5">
                    <c:v>2016</c:v>
                  </c:pt>
                  <c:pt idx="6">
                    <c:v>2015</c:v>
                  </c:pt>
                  <c:pt idx="8">
                    <c:v>2017</c:v>
                  </c:pt>
                  <c:pt idx="9">
                    <c:v>2016</c:v>
                  </c:pt>
                  <c:pt idx="10">
                    <c:v>2015</c:v>
                  </c:pt>
                  <c:pt idx="12">
                    <c:v>2017</c:v>
                  </c:pt>
                  <c:pt idx="13">
                    <c:v>2016</c:v>
                  </c:pt>
                  <c:pt idx="14">
                    <c:v>2015</c:v>
                  </c:pt>
                  <c:pt idx="16">
                    <c:v>2017</c:v>
                  </c:pt>
                  <c:pt idx="17">
                    <c:v>2016</c:v>
                  </c:pt>
                  <c:pt idx="18">
                    <c:v>2015</c:v>
                  </c:pt>
                  <c:pt idx="19">
                    <c:v> </c:v>
                  </c:pt>
                </c:lvl>
                <c:lvl>
                  <c:pt idx="0">
                    <c:v>All Buses (n=573)</c:v>
                  </c:pt>
                  <c:pt idx="4">
                    <c:v>Seattle-South (n=145)</c:v>
                  </c:pt>
                  <c:pt idx="8">
                    <c:v>Seattle-Snohomish (n=41)</c:v>
                  </c:pt>
                  <c:pt idx="12">
                    <c:v>Seattle-East King (n=341)</c:v>
                  </c:pt>
                  <c:pt idx="16">
                    <c:v>Outside Downtown (n=46)</c:v>
                  </c:pt>
                </c:lvl>
              </c:multiLvlStrCache>
            </c:multiLvlStrRef>
          </c:cat>
          <c:val>
            <c:numRef>
              <c:f>Sheet1!$F$2:$F$21</c:f>
              <c:numCache>
                <c:formatCode>General</c:formatCode>
                <c:ptCount val="20"/>
              </c:numCache>
            </c:numRef>
          </c:val>
          <c:extLst>
            <c:ext xmlns:c16="http://schemas.microsoft.com/office/drawing/2014/chart" uri="{C3380CC4-5D6E-409C-BE32-E72D297353CC}">
              <c16:uniqueId val="{00000003-B820-4DA7-99C2-2D17B216EC9C}"/>
            </c:ext>
          </c:extLst>
        </c:ser>
        <c:ser>
          <c:idx val="4"/>
          <c:order val="4"/>
          <c:tx>
            <c:strRef>
              <c:f>Sheet1!$G$1</c:f>
              <c:strCache>
                <c:ptCount val="1"/>
                <c:pt idx="0">
                  <c:v>C or lower</c:v>
                </c:pt>
              </c:strCache>
            </c:strRef>
          </c:tx>
          <c:spPr>
            <a:solidFill>
              <a:schemeClr val="accent5"/>
            </a:solidFill>
            <a:ln w="10795" cap="flat" cmpd="sng" algn="ctr">
              <a:noFill/>
              <a:prstDash val="solid"/>
            </a:ln>
            <a:effectLst/>
          </c:spPr>
          <c:invertIfNegative val="0"/>
          <c:dLbls>
            <c:dLbl>
              <c:idx val="9"/>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A8B0-4BB4-8641-EA9DC7D5261C}"/>
                </c:ext>
              </c:extLst>
            </c:dLbl>
            <c:dLbl>
              <c:idx val="10"/>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A8B0-4BB4-8641-EA9DC7D5261C}"/>
                </c:ext>
              </c:extLst>
            </c:dLbl>
            <c:dLbl>
              <c:idx val="19"/>
              <c:delete val="1"/>
              <c:extLst>
                <c:ext xmlns:c15="http://schemas.microsoft.com/office/drawing/2012/chart" uri="{CE6537A1-D6FC-4f65-9D91-7224C49458BB}"/>
                <c:ext xmlns:c16="http://schemas.microsoft.com/office/drawing/2014/chart" uri="{C3380CC4-5D6E-409C-BE32-E72D297353CC}">
                  <c16:uniqueId val="{00000001-2B25-4663-9B05-AE21312DCAA9}"/>
                </c:ext>
              </c:extLst>
            </c:dLbl>
            <c:spPr>
              <a:noFill/>
              <a:ln>
                <a:noFill/>
              </a:ln>
              <a:effectLst/>
            </c:spPr>
            <c:txPr>
              <a:bodyPr/>
              <a:lstStyle/>
              <a:p>
                <a:pPr>
                  <a:defRPr sz="1600">
                    <a:solidFill>
                      <a:schemeClr val="bg1"/>
                    </a:solidFill>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multiLvlStrRef>
              <c:f>Sheet1!$A$2:$B$21</c:f>
              <c:multiLvlStrCache>
                <c:ptCount val="20"/>
                <c:lvl>
                  <c:pt idx="0">
                    <c:v>2017</c:v>
                  </c:pt>
                  <c:pt idx="1">
                    <c:v>2016</c:v>
                  </c:pt>
                  <c:pt idx="2">
                    <c:v>2015</c:v>
                  </c:pt>
                  <c:pt idx="4">
                    <c:v>2017</c:v>
                  </c:pt>
                  <c:pt idx="5">
                    <c:v>2016</c:v>
                  </c:pt>
                  <c:pt idx="6">
                    <c:v>2015</c:v>
                  </c:pt>
                  <c:pt idx="8">
                    <c:v>2017</c:v>
                  </c:pt>
                  <c:pt idx="9">
                    <c:v>2016</c:v>
                  </c:pt>
                  <c:pt idx="10">
                    <c:v>2015</c:v>
                  </c:pt>
                  <c:pt idx="12">
                    <c:v>2017</c:v>
                  </c:pt>
                  <c:pt idx="13">
                    <c:v>2016</c:v>
                  </c:pt>
                  <c:pt idx="14">
                    <c:v>2015</c:v>
                  </c:pt>
                  <c:pt idx="16">
                    <c:v>2017</c:v>
                  </c:pt>
                  <c:pt idx="17">
                    <c:v>2016</c:v>
                  </c:pt>
                  <c:pt idx="18">
                    <c:v>2015</c:v>
                  </c:pt>
                  <c:pt idx="19">
                    <c:v> </c:v>
                  </c:pt>
                </c:lvl>
                <c:lvl>
                  <c:pt idx="0">
                    <c:v>All Buses (n=573)</c:v>
                  </c:pt>
                  <c:pt idx="4">
                    <c:v>Seattle-South (n=145)</c:v>
                  </c:pt>
                  <c:pt idx="8">
                    <c:v>Seattle-Snohomish (n=41)</c:v>
                  </c:pt>
                  <c:pt idx="12">
                    <c:v>Seattle-East King (n=341)</c:v>
                  </c:pt>
                  <c:pt idx="16">
                    <c:v>Outside Downtown (n=46)</c:v>
                  </c:pt>
                </c:lvl>
              </c:multiLvlStrCache>
            </c:multiLvlStrRef>
          </c:cat>
          <c:val>
            <c:numRef>
              <c:f>Sheet1!$G$2:$G$21</c:f>
              <c:numCache>
                <c:formatCode>###0%</c:formatCode>
                <c:ptCount val="20"/>
                <c:pt idx="0">
                  <c:v>0.16664029489656046</c:v>
                </c:pt>
                <c:pt idx="1">
                  <c:v>0.26361675761859588</c:v>
                </c:pt>
                <c:pt idx="2">
                  <c:v>0.16187581210752822</c:v>
                </c:pt>
                <c:pt idx="4">
                  <c:v>0.22595096272203835</c:v>
                </c:pt>
                <c:pt idx="5">
                  <c:v>0.29156687370943835</c:v>
                </c:pt>
                <c:pt idx="6">
                  <c:v>0.33127047618588212</c:v>
                </c:pt>
                <c:pt idx="8">
                  <c:v>8.4276314113654244E-2</c:v>
                </c:pt>
                <c:pt idx="9">
                  <c:v>0.26042739603521148</c:v>
                </c:pt>
                <c:pt idx="10">
                  <c:v>0.1249323009389267</c:v>
                </c:pt>
                <c:pt idx="12">
                  <c:v>0.14061272459716112</c:v>
                </c:pt>
                <c:pt idx="13">
                  <c:v>0.25773162531103733</c:v>
                </c:pt>
                <c:pt idx="14">
                  <c:v>0.10006418837658507</c:v>
                </c:pt>
                <c:pt idx="16">
                  <c:v>0.29582285427030403</c:v>
                </c:pt>
                <c:pt idx="17">
                  <c:v>0.24257183183511791</c:v>
                </c:pt>
                <c:pt idx="18">
                  <c:v>0.11410142238922021</c:v>
                </c:pt>
                <c:pt idx="19">
                  <c:v>0</c:v>
                </c:pt>
              </c:numCache>
            </c:numRef>
          </c:val>
          <c:extLst>
            <c:ext xmlns:c16="http://schemas.microsoft.com/office/drawing/2014/chart" uri="{C3380CC4-5D6E-409C-BE32-E72D297353CC}">
              <c16:uniqueId val="{00000006-B820-4DA7-99C2-2D17B216EC9C}"/>
            </c:ext>
          </c:extLst>
        </c:ser>
        <c:ser>
          <c:idx val="5"/>
          <c:order val="5"/>
          <c:tx>
            <c:strRef>
              <c:f>Sheet1!$H$1</c:f>
              <c:strCache>
                <c:ptCount val="1"/>
                <c:pt idx="0">
                  <c:v>Mean</c:v>
                </c:pt>
              </c:strCache>
            </c:strRef>
          </c:tx>
          <c:spPr>
            <a:noFill/>
            <a:ln>
              <a:noFill/>
            </a:ln>
          </c:spPr>
          <c:invertIfNegative val="0"/>
          <c:dLbls>
            <c:dLbl>
              <c:idx val="19"/>
              <c:delete val="1"/>
              <c:extLst>
                <c:ext xmlns:c15="http://schemas.microsoft.com/office/drawing/2012/chart" uri="{CE6537A1-D6FC-4f65-9D91-7224C49458BB}"/>
                <c:ext xmlns:c16="http://schemas.microsoft.com/office/drawing/2014/chart" uri="{C3380CC4-5D6E-409C-BE32-E72D297353CC}">
                  <c16:uniqueId val="{00000000-2B25-4663-9B05-AE21312DCAA9}"/>
                </c:ext>
              </c:extLst>
            </c:dLbl>
            <c:spPr>
              <a:noFill/>
              <a:ln>
                <a:noFill/>
              </a:ln>
              <a:effectLst/>
            </c:spPr>
            <c:txPr>
              <a:bodyPr wrap="square" lIns="38100" tIns="19050" rIns="38100" bIns="19050" anchor="ctr">
                <a:spAutoFit/>
              </a:bodyPr>
              <a:lstStyle/>
              <a:p>
                <a:pPr>
                  <a:defRPr b="1"/>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multiLvlStrRef>
              <c:f>Sheet1!$A$2:$B$21</c:f>
              <c:multiLvlStrCache>
                <c:ptCount val="20"/>
                <c:lvl>
                  <c:pt idx="0">
                    <c:v>2017</c:v>
                  </c:pt>
                  <c:pt idx="1">
                    <c:v>2016</c:v>
                  </c:pt>
                  <c:pt idx="2">
                    <c:v>2015</c:v>
                  </c:pt>
                  <c:pt idx="4">
                    <c:v>2017</c:v>
                  </c:pt>
                  <c:pt idx="5">
                    <c:v>2016</c:v>
                  </c:pt>
                  <c:pt idx="6">
                    <c:v>2015</c:v>
                  </c:pt>
                  <c:pt idx="8">
                    <c:v>2017</c:v>
                  </c:pt>
                  <c:pt idx="9">
                    <c:v>2016</c:v>
                  </c:pt>
                  <c:pt idx="10">
                    <c:v>2015</c:v>
                  </c:pt>
                  <c:pt idx="12">
                    <c:v>2017</c:v>
                  </c:pt>
                  <c:pt idx="13">
                    <c:v>2016</c:v>
                  </c:pt>
                  <c:pt idx="14">
                    <c:v>2015</c:v>
                  </c:pt>
                  <c:pt idx="16">
                    <c:v>2017</c:v>
                  </c:pt>
                  <c:pt idx="17">
                    <c:v>2016</c:v>
                  </c:pt>
                  <c:pt idx="18">
                    <c:v>2015</c:v>
                  </c:pt>
                  <c:pt idx="19">
                    <c:v> </c:v>
                  </c:pt>
                </c:lvl>
                <c:lvl>
                  <c:pt idx="0">
                    <c:v>All Buses (n=573)</c:v>
                  </c:pt>
                  <c:pt idx="4">
                    <c:v>Seattle-South (n=145)</c:v>
                  </c:pt>
                  <c:pt idx="8">
                    <c:v>Seattle-Snohomish (n=41)</c:v>
                  </c:pt>
                  <c:pt idx="12">
                    <c:v>Seattle-East King (n=341)</c:v>
                  </c:pt>
                  <c:pt idx="16">
                    <c:v>Outside Downtown (n=46)</c:v>
                  </c:pt>
                </c:lvl>
              </c:multiLvlStrCache>
            </c:multiLvlStrRef>
          </c:cat>
          <c:val>
            <c:numRef>
              <c:f>Sheet1!$H$2:$H$21</c:f>
              <c:numCache>
                <c:formatCode>0.0</c:formatCode>
                <c:ptCount val="20"/>
                <c:pt idx="0" formatCode="###0.0">
                  <c:v>3.2281329253672988</c:v>
                </c:pt>
                <c:pt idx="1">
                  <c:v>2.9702692688383099</c:v>
                </c:pt>
                <c:pt idx="2">
                  <c:v>3.3830393121981461</c:v>
                </c:pt>
                <c:pt idx="4" formatCode="###0.0">
                  <c:v>3.0827869945600606</c:v>
                </c:pt>
                <c:pt idx="5">
                  <c:v>3.2281329253672988</c:v>
                </c:pt>
                <c:pt idx="6">
                  <c:v>3.0175927498189807</c:v>
                </c:pt>
                <c:pt idx="8">
                  <c:v>3.2890423798061104</c:v>
                </c:pt>
                <c:pt idx="9">
                  <c:v>3.00595723320385</c:v>
                </c:pt>
                <c:pt idx="10">
                  <c:v>3.3838913692562334</c:v>
                </c:pt>
                <c:pt idx="12">
                  <c:v>3.3258814703059385</c:v>
                </c:pt>
                <c:pt idx="13">
                  <c:v>2.9770341885823433</c:v>
                </c:pt>
                <c:pt idx="14">
                  <c:v>3.5681700801105167</c:v>
                </c:pt>
                <c:pt idx="16">
                  <c:v>2.9202281467013402</c:v>
                </c:pt>
                <c:pt idx="17">
                  <c:v>3.009934680315733</c:v>
                </c:pt>
                <c:pt idx="18">
                  <c:v>3.2799016735227675</c:v>
                </c:pt>
                <c:pt idx="19">
                  <c:v>0</c:v>
                </c:pt>
              </c:numCache>
            </c:numRef>
          </c:val>
          <c:extLst>
            <c:ext xmlns:c16="http://schemas.microsoft.com/office/drawing/2014/chart" uri="{C3380CC4-5D6E-409C-BE32-E72D297353CC}">
              <c16:uniqueId val="{00000007-B820-4DA7-99C2-2D17B216EC9C}"/>
            </c:ext>
          </c:extLst>
        </c:ser>
        <c:dLbls>
          <c:showLegendKey val="0"/>
          <c:showVal val="0"/>
          <c:showCatName val="0"/>
          <c:showSerName val="0"/>
          <c:showPercent val="0"/>
          <c:showBubbleSize val="0"/>
        </c:dLbls>
        <c:gapWidth val="18"/>
        <c:overlap val="100"/>
        <c:axId val="539206584"/>
        <c:axId val="539209328"/>
      </c:barChart>
      <c:catAx>
        <c:axId val="539206584"/>
        <c:scaling>
          <c:orientation val="maxMin"/>
        </c:scaling>
        <c:delete val="0"/>
        <c:axPos val="l"/>
        <c:numFmt formatCode="General" sourceLinked="1"/>
        <c:majorTickMark val="none"/>
        <c:minorTickMark val="none"/>
        <c:tickLblPos val="nextTo"/>
        <c:txPr>
          <a:bodyPr/>
          <a:lstStyle/>
          <a:p>
            <a:pPr>
              <a:defRPr sz="1400" b="0"/>
            </a:pPr>
            <a:endParaRPr lang="en-US"/>
          </a:p>
        </c:txPr>
        <c:crossAx val="539209328"/>
        <c:crosses val="autoZero"/>
        <c:auto val="1"/>
        <c:lblAlgn val="ctr"/>
        <c:lblOffset val="100"/>
        <c:noMultiLvlLbl val="0"/>
      </c:catAx>
      <c:valAx>
        <c:axId val="539209328"/>
        <c:scaling>
          <c:orientation val="minMax"/>
          <c:max val="1.1000000000000001"/>
          <c:min val="0"/>
        </c:scaling>
        <c:delete val="1"/>
        <c:axPos val="t"/>
        <c:numFmt formatCode="###0%" sourceLinked="1"/>
        <c:majorTickMark val="out"/>
        <c:minorTickMark val="none"/>
        <c:tickLblPos val="nextTo"/>
        <c:crossAx val="539206584"/>
        <c:crosses val="autoZero"/>
        <c:crossBetween val="between"/>
      </c:valAx>
      <c:spPr>
        <a:noFill/>
        <a:ln w="25400">
          <a:noFill/>
        </a:ln>
      </c:spPr>
    </c:plotArea>
    <c:legend>
      <c:legendPos val="t"/>
      <c:legendEntry>
        <c:idx val="1"/>
        <c:delete val="1"/>
      </c:legendEntry>
      <c:legendEntry>
        <c:idx val="3"/>
        <c:delete val="1"/>
      </c:legendEntry>
      <c:legendEntry>
        <c:idx val="5"/>
        <c:delete val="1"/>
      </c:legendEntry>
      <c:layout>
        <c:manualLayout>
          <c:xMode val="edge"/>
          <c:yMode val="edge"/>
          <c:x val="0.16925874683270867"/>
          <c:y val="1.5512223587679237E-2"/>
          <c:w val="0.83074123463061744"/>
          <c:h val="5.9254435313706236E-2"/>
        </c:manualLayout>
      </c:layout>
      <c:overlay val="0"/>
      <c:txPr>
        <a:bodyPr/>
        <a:lstStyle/>
        <a:p>
          <a:pPr>
            <a:defRPr sz="1400"/>
          </a:pPr>
          <a:endParaRPr lang="en-US"/>
        </a:p>
      </c:txPr>
    </c:legend>
    <c:plotVisOnly val="1"/>
    <c:dispBlanksAs val="gap"/>
    <c:showDLblsOverMax val="0"/>
  </c:chart>
  <c:txPr>
    <a:bodyPr anchor="b"/>
    <a:lstStyle/>
    <a:p>
      <a:pPr>
        <a:defRPr sz="1800"/>
      </a:pPr>
      <a:endParaRPr lang="en-US"/>
    </a:p>
  </c:txPr>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1"/>
    <c:plotArea>
      <c:layout>
        <c:manualLayout>
          <c:layoutTarget val="inner"/>
          <c:xMode val="edge"/>
          <c:yMode val="edge"/>
          <c:x val="4.3732589276718151E-2"/>
          <c:y val="0"/>
          <c:w val="0.94463458694149327"/>
          <c:h val="1"/>
        </c:manualLayout>
      </c:layout>
      <c:lineChart>
        <c:grouping val="standard"/>
        <c:varyColors val="0"/>
        <c:ser>
          <c:idx val="1"/>
          <c:order val="0"/>
          <c:tx>
            <c:strRef>
              <c:f>Sheet1!$B$1</c:f>
              <c:strCache>
                <c:ptCount val="1"/>
                <c:pt idx="0">
                  <c:v>A Grade 
Responses</c:v>
                </c:pt>
              </c:strCache>
            </c:strRef>
          </c:tx>
          <c:spPr>
            <a:ln w="28575" cap="rnd">
              <a:solidFill>
                <a:schemeClr val="accent1"/>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1"/>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Sheet1!$A$2:$A$7</c:f>
              <c:numCache>
                <c:formatCode>General</c:formatCode>
                <c:ptCount val="6"/>
                <c:pt idx="0">
                  <c:v>2012</c:v>
                </c:pt>
                <c:pt idx="1">
                  <c:v>2013</c:v>
                </c:pt>
                <c:pt idx="2">
                  <c:v>2014</c:v>
                </c:pt>
                <c:pt idx="3">
                  <c:v>2015</c:v>
                </c:pt>
                <c:pt idx="4">
                  <c:v>2016</c:v>
                </c:pt>
                <c:pt idx="5">
                  <c:v>2017</c:v>
                </c:pt>
              </c:numCache>
            </c:numRef>
          </c:cat>
          <c:val>
            <c:numRef>
              <c:f>Sheet1!$B$2:$B$7</c:f>
              <c:numCache>
                <c:formatCode>0%</c:formatCode>
                <c:ptCount val="6"/>
                <c:pt idx="0">
                  <c:v>0.46</c:v>
                </c:pt>
                <c:pt idx="1">
                  <c:v>0.45</c:v>
                </c:pt>
                <c:pt idx="2">
                  <c:v>0.46</c:v>
                </c:pt>
                <c:pt idx="3">
                  <c:v>0.48</c:v>
                </c:pt>
                <c:pt idx="4">
                  <c:v>0.42</c:v>
                </c:pt>
                <c:pt idx="5">
                  <c:v>0.48</c:v>
                </c:pt>
              </c:numCache>
            </c:numRef>
          </c:val>
          <c:smooth val="0"/>
          <c:extLst>
            <c:ext xmlns:c16="http://schemas.microsoft.com/office/drawing/2014/chart" uri="{C3380CC4-5D6E-409C-BE32-E72D297353CC}">
              <c16:uniqueId val="{00000000-FF7D-4D3E-999A-E07120E56974}"/>
            </c:ext>
          </c:extLst>
        </c:ser>
        <c:dLbls>
          <c:showLegendKey val="0"/>
          <c:showVal val="0"/>
          <c:showCatName val="0"/>
          <c:showSerName val="0"/>
          <c:showPercent val="0"/>
          <c:showBubbleSize val="0"/>
        </c:dLbls>
        <c:smooth val="0"/>
        <c:axId val="759759960"/>
        <c:axId val="759761600"/>
      </c:lineChart>
      <c:catAx>
        <c:axId val="759759960"/>
        <c:scaling>
          <c:orientation val="minMax"/>
        </c:scaling>
        <c:delete val="1"/>
        <c:axPos val="b"/>
        <c:numFmt formatCode="General" sourceLinked="1"/>
        <c:majorTickMark val="none"/>
        <c:minorTickMark val="none"/>
        <c:tickLblPos val="nextTo"/>
        <c:crossAx val="759761600"/>
        <c:crosses val="autoZero"/>
        <c:auto val="1"/>
        <c:lblAlgn val="ctr"/>
        <c:lblOffset val="100"/>
        <c:noMultiLvlLbl val="0"/>
      </c:catAx>
      <c:valAx>
        <c:axId val="759761600"/>
        <c:scaling>
          <c:orientation val="minMax"/>
          <c:max val="1"/>
          <c:min val="0"/>
        </c:scaling>
        <c:delete val="1"/>
        <c:axPos val="l"/>
        <c:numFmt formatCode="0%" sourceLinked="1"/>
        <c:majorTickMark val="none"/>
        <c:minorTickMark val="none"/>
        <c:tickLblPos val="nextTo"/>
        <c:crossAx val="75975996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hart4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14984554934986266"/>
          <c:y val="7.7723262970756823E-2"/>
          <c:w val="0.84418076874996728"/>
          <c:h val="0.92227673702924318"/>
        </c:manualLayout>
      </c:layout>
      <c:barChart>
        <c:barDir val="bar"/>
        <c:grouping val="stacked"/>
        <c:varyColors val="0"/>
        <c:ser>
          <c:idx val="0"/>
          <c:order val="0"/>
          <c:tx>
            <c:strRef>
              <c:f>Sheet1!$C$1</c:f>
              <c:strCache>
                <c:ptCount val="1"/>
                <c:pt idx="0">
                  <c:v>A</c:v>
                </c:pt>
              </c:strCache>
            </c:strRef>
          </c:tx>
          <c:spPr>
            <a:solidFill>
              <a:schemeClr val="accent1"/>
            </a:solidFill>
          </c:spPr>
          <c:invertIfNegative val="0"/>
          <c:dLbls>
            <c:dLbl>
              <c:idx val="19"/>
              <c:delete val="1"/>
              <c:extLst>
                <c:ext xmlns:c15="http://schemas.microsoft.com/office/drawing/2012/chart" uri="{CE6537A1-D6FC-4f65-9D91-7224C49458BB}"/>
                <c:ext xmlns:c16="http://schemas.microsoft.com/office/drawing/2014/chart" uri="{C3380CC4-5D6E-409C-BE32-E72D297353CC}">
                  <c16:uniqueId val="{00000003-6109-4104-9926-523B8450D674}"/>
                </c:ext>
              </c:extLst>
            </c:dLbl>
            <c:spPr>
              <a:noFill/>
              <a:ln>
                <a:noFill/>
              </a:ln>
              <a:effectLst/>
            </c:spPr>
            <c:txPr>
              <a:bodyPr/>
              <a:lstStyle/>
              <a:p>
                <a:pPr>
                  <a:defRPr sz="1600">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multiLvlStrRef>
              <c:f>Sheet1!$A$2:$B$21</c:f>
              <c:multiLvlStrCache>
                <c:ptCount val="20"/>
                <c:lvl>
                  <c:pt idx="0">
                    <c:v>2017</c:v>
                  </c:pt>
                  <c:pt idx="1">
                    <c:v>2016</c:v>
                  </c:pt>
                  <c:pt idx="2">
                    <c:v>2015</c:v>
                  </c:pt>
                  <c:pt idx="4">
                    <c:v>2017</c:v>
                  </c:pt>
                  <c:pt idx="5">
                    <c:v>2016</c:v>
                  </c:pt>
                  <c:pt idx="6">
                    <c:v>2015</c:v>
                  </c:pt>
                  <c:pt idx="8">
                    <c:v>2017</c:v>
                  </c:pt>
                  <c:pt idx="9">
                    <c:v>2016</c:v>
                  </c:pt>
                  <c:pt idx="10">
                    <c:v>2015</c:v>
                  </c:pt>
                  <c:pt idx="12">
                    <c:v>2017</c:v>
                  </c:pt>
                  <c:pt idx="13">
                    <c:v>2016</c:v>
                  </c:pt>
                  <c:pt idx="14">
                    <c:v>2015</c:v>
                  </c:pt>
                  <c:pt idx="16">
                    <c:v>2017</c:v>
                  </c:pt>
                  <c:pt idx="17">
                    <c:v>2016</c:v>
                  </c:pt>
                  <c:pt idx="18">
                    <c:v>2015</c:v>
                  </c:pt>
                  <c:pt idx="19">
                    <c:v> </c:v>
                  </c:pt>
                </c:lvl>
                <c:lvl>
                  <c:pt idx="0">
                    <c:v>All Busses (n=573)</c:v>
                  </c:pt>
                  <c:pt idx="4">
                    <c:v>Seattle-South (n=145)</c:v>
                  </c:pt>
                  <c:pt idx="8">
                    <c:v>Seattle-Snohomish (n=41)</c:v>
                  </c:pt>
                  <c:pt idx="12">
                    <c:v>Seattle-East King (n=341)</c:v>
                  </c:pt>
                  <c:pt idx="16">
                    <c:v>Outside Downtown (n=46)</c:v>
                  </c:pt>
                </c:lvl>
              </c:multiLvlStrCache>
            </c:multiLvlStrRef>
          </c:cat>
          <c:val>
            <c:numRef>
              <c:f>Sheet1!$C$2:$C$21</c:f>
              <c:numCache>
                <c:formatCode>###0%</c:formatCode>
                <c:ptCount val="20"/>
                <c:pt idx="0">
                  <c:v>0.37840133626739159</c:v>
                </c:pt>
                <c:pt idx="1">
                  <c:v>0.30873357802861356</c:v>
                </c:pt>
                <c:pt idx="2">
                  <c:v>0.48083565960241359</c:v>
                </c:pt>
                <c:pt idx="4">
                  <c:v>0.30158700003720595</c:v>
                </c:pt>
                <c:pt idx="5">
                  <c:v>0.28423972788547436</c:v>
                </c:pt>
                <c:pt idx="6">
                  <c:v>0.39963258801536183</c:v>
                </c:pt>
                <c:pt idx="8">
                  <c:v>0.18096493027931757</c:v>
                </c:pt>
                <c:pt idx="9">
                  <c:v>0.37994579246757226</c:v>
                </c:pt>
                <c:pt idx="10">
                  <c:v>0.48967112594325762</c:v>
                </c:pt>
                <c:pt idx="12">
                  <c:v>0.49993725280871149</c:v>
                </c:pt>
                <c:pt idx="13">
                  <c:v>0.28860359475754171</c:v>
                </c:pt>
                <c:pt idx="14">
                  <c:v>0.52524423584169189</c:v>
                </c:pt>
                <c:pt idx="16">
                  <c:v>0.16563497497189375</c:v>
                </c:pt>
                <c:pt idx="17">
                  <c:v>0.36460920692825899</c:v>
                </c:pt>
                <c:pt idx="18">
                  <c:v>0.41101843066593197</c:v>
                </c:pt>
                <c:pt idx="19">
                  <c:v>0</c:v>
                </c:pt>
              </c:numCache>
            </c:numRef>
          </c:val>
          <c:extLst>
            <c:ext xmlns:c16="http://schemas.microsoft.com/office/drawing/2014/chart" uri="{C3380CC4-5D6E-409C-BE32-E72D297353CC}">
              <c16:uniqueId val="{00000000-137C-415E-A7D1-F806EC7F21A1}"/>
            </c:ext>
          </c:extLst>
        </c:ser>
        <c:ser>
          <c:idx val="1"/>
          <c:order val="1"/>
          <c:tx>
            <c:strRef>
              <c:f>Sheet1!$D$1</c:f>
              <c:strCache>
                <c:ptCount val="1"/>
                <c:pt idx="0">
                  <c:v> </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multiLvlStrRef>
              <c:f>Sheet1!$A$2:$B$21</c:f>
              <c:multiLvlStrCache>
                <c:ptCount val="20"/>
                <c:lvl>
                  <c:pt idx="0">
                    <c:v>2017</c:v>
                  </c:pt>
                  <c:pt idx="1">
                    <c:v>2016</c:v>
                  </c:pt>
                  <c:pt idx="2">
                    <c:v>2015</c:v>
                  </c:pt>
                  <c:pt idx="4">
                    <c:v>2017</c:v>
                  </c:pt>
                  <c:pt idx="5">
                    <c:v>2016</c:v>
                  </c:pt>
                  <c:pt idx="6">
                    <c:v>2015</c:v>
                  </c:pt>
                  <c:pt idx="8">
                    <c:v>2017</c:v>
                  </c:pt>
                  <c:pt idx="9">
                    <c:v>2016</c:v>
                  </c:pt>
                  <c:pt idx="10">
                    <c:v>2015</c:v>
                  </c:pt>
                  <c:pt idx="12">
                    <c:v>2017</c:v>
                  </c:pt>
                  <c:pt idx="13">
                    <c:v>2016</c:v>
                  </c:pt>
                  <c:pt idx="14">
                    <c:v>2015</c:v>
                  </c:pt>
                  <c:pt idx="16">
                    <c:v>2017</c:v>
                  </c:pt>
                  <c:pt idx="17">
                    <c:v>2016</c:v>
                  </c:pt>
                  <c:pt idx="18">
                    <c:v>2015</c:v>
                  </c:pt>
                  <c:pt idx="19">
                    <c:v> </c:v>
                  </c:pt>
                </c:lvl>
                <c:lvl>
                  <c:pt idx="0">
                    <c:v>All Busses (n=573)</c:v>
                  </c:pt>
                  <c:pt idx="4">
                    <c:v>Seattle-South (n=145)</c:v>
                  </c:pt>
                  <c:pt idx="8">
                    <c:v>Seattle-Snohomish (n=41)</c:v>
                  </c:pt>
                  <c:pt idx="12">
                    <c:v>Seattle-East King (n=341)</c:v>
                  </c:pt>
                  <c:pt idx="16">
                    <c:v>Outside Downtown (n=46)</c:v>
                  </c:pt>
                </c:lvl>
              </c:multiLvlStrCache>
            </c:multiLvlStrRef>
          </c:cat>
          <c:val>
            <c:numRef>
              <c:f>Sheet1!$D$2:$D$21</c:f>
              <c:numCache>
                <c:formatCode>General</c:formatCode>
                <c:ptCount val="20"/>
              </c:numCache>
            </c:numRef>
          </c:val>
          <c:extLst>
            <c:ext xmlns:c16="http://schemas.microsoft.com/office/drawing/2014/chart" uri="{C3380CC4-5D6E-409C-BE32-E72D297353CC}">
              <c16:uniqueId val="{00000001-137C-415E-A7D1-F806EC7F21A1}"/>
            </c:ext>
          </c:extLst>
        </c:ser>
        <c:ser>
          <c:idx val="2"/>
          <c:order val="2"/>
          <c:tx>
            <c:strRef>
              <c:f>Sheet1!$E$1</c:f>
              <c:strCache>
                <c:ptCount val="1"/>
                <c:pt idx="0">
                  <c:v>B</c:v>
                </c:pt>
              </c:strCache>
            </c:strRef>
          </c:tx>
          <c:spPr>
            <a:solidFill>
              <a:schemeClr val="accent2"/>
            </a:solidFill>
            <a:ln w="17145" cap="flat" cmpd="sng" algn="ctr">
              <a:noFill/>
              <a:prstDash val="solid"/>
            </a:ln>
            <a:effectLst/>
          </c:spPr>
          <c:invertIfNegative val="0"/>
          <c:dLbls>
            <c:dLbl>
              <c:idx val="19"/>
              <c:delete val="1"/>
              <c:extLst>
                <c:ext xmlns:c15="http://schemas.microsoft.com/office/drawing/2012/chart" uri="{CE6537A1-D6FC-4f65-9D91-7224C49458BB}"/>
                <c:ext xmlns:c16="http://schemas.microsoft.com/office/drawing/2014/chart" uri="{C3380CC4-5D6E-409C-BE32-E72D297353CC}">
                  <c16:uniqueId val="{00000002-6109-4104-9926-523B8450D674}"/>
                </c:ext>
              </c:extLst>
            </c:dLbl>
            <c:spPr>
              <a:noFill/>
              <a:ln>
                <a:noFill/>
              </a:ln>
              <a:effectLst/>
            </c:spPr>
            <c:txPr>
              <a:bodyPr/>
              <a:lstStyle/>
              <a:p>
                <a:pPr>
                  <a:defRPr sz="160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multiLvlStrRef>
              <c:f>Sheet1!$A$2:$B$21</c:f>
              <c:multiLvlStrCache>
                <c:ptCount val="20"/>
                <c:lvl>
                  <c:pt idx="0">
                    <c:v>2017</c:v>
                  </c:pt>
                  <c:pt idx="1">
                    <c:v>2016</c:v>
                  </c:pt>
                  <c:pt idx="2">
                    <c:v>2015</c:v>
                  </c:pt>
                  <c:pt idx="4">
                    <c:v>2017</c:v>
                  </c:pt>
                  <c:pt idx="5">
                    <c:v>2016</c:v>
                  </c:pt>
                  <c:pt idx="6">
                    <c:v>2015</c:v>
                  </c:pt>
                  <c:pt idx="8">
                    <c:v>2017</c:v>
                  </c:pt>
                  <c:pt idx="9">
                    <c:v>2016</c:v>
                  </c:pt>
                  <c:pt idx="10">
                    <c:v>2015</c:v>
                  </c:pt>
                  <c:pt idx="12">
                    <c:v>2017</c:v>
                  </c:pt>
                  <c:pt idx="13">
                    <c:v>2016</c:v>
                  </c:pt>
                  <c:pt idx="14">
                    <c:v>2015</c:v>
                  </c:pt>
                  <c:pt idx="16">
                    <c:v>2017</c:v>
                  </c:pt>
                  <c:pt idx="17">
                    <c:v>2016</c:v>
                  </c:pt>
                  <c:pt idx="18">
                    <c:v>2015</c:v>
                  </c:pt>
                  <c:pt idx="19">
                    <c:v> </c:v>
                  </c:pt>
                </c:lvl>
                <c:lvl>
                  <c:pt idx="0">
                    <c:v>All Busses (n=573)</c:v>
                  </c:pt>
                  <c:pt idx="4">
                    <c:v>Seattle-South (n=145)</c:v>
                  </c:pt>
                  <c:pt idx="8">
                    <c:v>Seattle-Snohomish (n=41)</c:v>
                  </c:pt>
                  <c:pt idx="12">
                    <c:v>Seattle-East King (n=341)</c:v>
                  </c:pt>
                  <c:pt idx="16">
                    <c:v>Outside Downtown (n=46)</c:v>
                  </c:pt>
                </c:lvl>
              </c:multiLvlStrCache>
            </c:multiLvlStrRef>
          </c:cat>
          <c:val>
            <c:numRef>
              <c:f>Sheet1!$E$2:$E$21</c:f>
              <c:numCache>
                <c:formatCode>###0%</c:formatCode>
                <c:ptCount val="20"/>
                <c:pt idx="0">
                  <c:v>0.41504702925943987</c:v>
                </c:pt>
                <c:pt idx="1">
                  <c:v>0.44413485528749996</c:v>
                </c:pt>
                <c:pt idx="2">
                  <c:v>0.32651417476408612</c:v>
                </c:pt>
                <c:pt idx="4">
                  <c:v>0.42548474985047124</c:v>
                </c:pt>
                <c:pt idx="5">
                  <c:v>0.46687792950607138</c:v>
                </c:pt>
                <c:pt idx="6">
                  <c:v>0.37106119304489932</c:v>
                </c:pt>
                <c:pt idx="8">
                  <c:v>0.564024491726132</c:v>
                </c:pt>
                <c:pt idx="9">
                  <c:v>0.383657352851907</c:v>
                </c:pt>
                <c:pt idx="10">
                  <c:v>0.2567765985619978</c:v>
                </c:pt>
                <c:pt idx="12">
                  <c:v>0.36063242238179</c:v>
                </c:pt>
                <c:pt idx="13">
                  <c:v>0.46675458225918065</c:v>
                </c:pt>
                <c:pt idx="14">
                  <c:v>0.31805477836083607</c:v>
                </c:pt>
                <c:pt idx="16">
                  <c:v>0.47585365641078636</c:v>
                </c:pt>
                <c:pt idx="17">
                  <c:v>0.36401512827978338</c:v>
                </c:pt>
                <c:pt idx="18">
                  <c:v>0.37730253316577217</c:v>
                </c:pt>
                <c:pt idx="19">
                  <c:v>0</c:v>
                </c:pt>
              </c:numCache>
            </c:numRef>
          </c:val>
          <c:extLst>
            <c:ext xmlns:c16="http://schemas.microsoft.com/office/drawing/2014/chart" uri="{C3380CC4-5D6E-409C-BE32-E72D297353CC}">
              <c16:uniqueId val="{00000002-137C-415E-A7D1-F806EC7F21A1}"/>
            </c:ext>
          </c:extLst>
        </c:ser>
        <c:ser>
          <c:idx val="3"/>
          <c:order val="3"/>
          <c:tx>
            <c:strRef>
              <c:f>Sheet1!$F$1</c:f>
              <c:strCache>
                <c:ptCount val="1"/>
                <c:pt idx="0">
                  <c:v>  </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multiLvlStrRef>
              <c:f>Sheet1!$A$2:$B$21</c:f>
              <c:multiLvlStrCache>
                <c:ptCount val="20"/>
                <c:lvl>
                  <c:pt idx="0">
                    <c:v>2017</c:v>
                  </c:pt>
                  <c:pt idx="1">
                    <c:v>2016</c:v>
                  </c:pt>
                  <c:pt idx="2">
                    <c:v>2015</c:v>
                  </c:pt>
                  <c:pt idx="4">
                    <c:v>2017</c:v>
                  </c:pt>
                  <c:pt idx="5">
                    <c:v>2016</c:v>
                  </c:pt>
                  <c:pt idx="6">
                    <c:v>2015</c:v>
                  </c:pt>
                  <c:pt idx="8">
                    <c:v>2017</c:v>
                  </c:pt>
                  <c:pt idx="9">
                    <c:v>2016</c:v>
                  </c:pt>
                  <c:pt idx="10">
                    <c:v>2015</c:v>
                  </c:pt>
                  <c:pt idx="12">
                    <c:v>2017</c:v>
                  </c:pt>
                  <c:pt idx="13">
                    <c:v>2016</c:v>
                  </c:pt>
                  <c:pt idx="14">
                    <c:v>2015</c:v>
                  </c:pt>
                  <c:pt idx="16">
                    <c:v>2017</c:v>
                  </c:pt>
                  <c:pt idx="17">
                    <c:v>2016</c:v>
                  </c:pt>
                  <c:pt idx="18">
                    <c:v>2015</c:v>
                  </c:pt>
                  <c:pt idx="19">
                    <c:v> </c:v>
                  </c:pt>
                </c:lvl>
                <c:lvl>
                  <c:pt idx="0">
                    <c:v>All Busses (n=573)</c:v>
                  </c:pt>
                  <c:pt idx="4">
                    <c:v>Seattle-South (n=145)</c:v>
                  </c:pt>
                  <c:pt idx="8">
                    <c:v>Seattle-Snohomish (n=41)</c:v>
                  </c:pt>
                  <c:pt idx="12">
                    <c:v>Seattle-East King (n=341)</c:v>
                  </c:pt>
                  <c:pt idx="16">
                    <c:v>Outside Downtown (n=46)</c:v>
                  </c:pt>
                </c:lvl>
              </c:multiLvlStrCache>
            </c:multiLvlStrRef>
          </c:cat>
          <c:val>
            <c:numRef>
              <c:f>Sheet1!$F$2:$F$21</c:f>
              <c:numCache>
                <c:formatCode>General</c:formatCode>
                <c:ptCount val="20"/>
              </c:numCache>
            </c:numRef>
          </c:val>
          <c:extLst>
            <c:ext xmlns:c16="http://schemas.microsoft.com/office/drawing/2014/chart" uri="{C3380CC4-5D6E-409C-BE32-E72D297353CC}">
              <c16:uniqueId val="{00000003-137C-415E-A7D1-F806EC7F21A1}"/>
            </c:ext>
          </c:extLst>
        </c:ser>
        <c:ser>
          <c:idx val="4"/>
          <c:order val="4"/>
          <c:tx>
            <c:strRef>
              <c:f>Sheet1!$G$1</c:f>
              <c:strCache>
                <c:ptCount val="1"/>
                <c:pt idx="0">
                  <c:v>C or lower</c:v>
                </c:pt>
              </c:strCache>
            </c:strRef>
          </c:tx>
          <c:spPr>
            <a:solidFill>
              <a:schemeClr val="accent5"/>
            </a:solidFill>
            <a:ln w="10795" cap="flat" cmpd="sng" algn="ctr">
              <a:noFill/>
              <a:prstDash val="solid"/>
            </a:ln>
            <a:effectLst/>
          </c:spPr>
          <c:invertIfNegative val="0"/>
          <c:dLbls>
            <c:dLbl>
              <c:idx val="9"/>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73F0-4266-A33A-A2B8D54C899F}"/>
                </c:ext>
              </c:extLst>
            </c:dLbl>
            <c:dLbl>
              <c:idx val="10"/>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73F0-4266-A33A-A2B8D54C899F}"/>
                </c:ext>
              </c:extLst>
            </c:dLbl>
            <c:dLbl>
              <c:idx val="19"/>
              <c:delete val="1"/>
              <c:extLst>
                <c:ext xmlns:c15="http://schemas.microsoft.com/office/drawing/2012/chart" uri="{CE6537A1-D6FC-4f65-9D91-7224C49458BB}"/>
                <c:ext xmlns:c16="http://schemas.microsoft.com/office/drawing/2014/chart" uri="{C3380CC4-5D6E-409C-BE32-E72D297353CC}">
                  <c16:uniqueId val="{00000001-6109-4104-9926-523B8450D674}"/>
                </c:ext>
              </c:extLst>
            </c:dLbl>
            <c:spPr>
              <a:noFill/>
              <a:ln>
                <a:noFill/>
              </a:ln>
              <a:effectLst/>
            </c:spPr>
            <c:txPr>
              <a:bodyPr/>
              <a:lstStyle/>
              <a:p>
                <a:pPr>
                  <a:defRPr sz="1600">
                    <a:solidFill>
                      <a:schemeClr val="bg1"/>
                    </a:solidFill>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multiLvlStrRef>
              <c:f>Sheet1!$A$2:$B$21</c:f>
              <c:multiLvlStrCache>
                <c:ptCount val="20"/>
                <c:lvl>
                  <c:pt idx="0">
                    <c:v>2017</c:v>
                  </c:pt>
                  <c:pt idx="1">
                    <c:v>2016</c:v>
                  </c:pt>
                  <c:pt idx="2">
                    <c:v>2015</c:v>
                  </c:pt>
                  <c:pt idx="4">
                    <c:v>2017</c:v>
                  </c:pt>
                  <c:pt idx="5">
                    <c:v>2016</c:v>
                  </c:pt>
                  <c:pt idx="6">
                    <c:v>2015</c:v>
                  </c:pt>
                  <c:pt idx="8">
                    <c:v>2017</c:v>
                  </c:pt>
                  <c:pt idx="9">
                    <c:v>2016</c:v>
                  </c:pt>
                  <c:pt idx="10">
                    <c:v>2015</c:v>
                  </c:pt>
                  <c:pt idx="12">
                    <c:v>2017</c:v>
                  </c:pt>
                  <c:pt idx="13">
                    <c:v>2016</c:v>
                  </c:pt>
                  <c:pt idx="14">
                    <c:v>2015</c:v>
                  </c:pt>
                  <c:pt idx="16">
                    <c:v>2017</c:v>
                  </c:pt>
                  <c:pt idx="17">
                    <c:v>2016</c:v>
                  </c:pt>
                  <c:pt idx="18">
                    <c:v>2015</c:v>
                  </c:pt>
                  <c:pt idx="19">
                    <c:v> </c:v>
                  </c:pt>
                </c:lvl>
                <c:lvl>
                  <c:pt idx="0">
                    <c:v>All Busses (n=573)</c:v>
                  </c:pt>
                  <c:pt idx="4">
                    <c:v>Seattle-South (n=145)</c:v>
                  </c:pt>
                  <c:pt idx="8">
                    <c:v>Seattle-Snohomish (n=41)</c:v>
                  </c:pt>
                  <c:pt idx="12">
                    <c:v>Seattle-East King (n=341)</c:v>
                  </c:pt>
                  <c:pt idx="16">
                    <c:v>Outside Downtown (n=46)</c:v>
                  </c:pt>
                </c:lvl>
              </c:multiLvlStrCache>
            </c:multiLvlStrRef>
          </c:cat>
          <c:val>
            <c:numRef>
              <c:f>Sheet1!$G$2:$G$21</c:f>
              <c:numCache>
                <c:formatCode>###0%</c:formatCode>
                <c:ptCount val="20"/>
                <c:pt idx="0">
                  <c:v>0.20655163447316846</c:v>
                </c:pt>
                <c:pt idx="1">
                  <c:v>0.24713156668388797</c:v>
                </c:pt>
                <c:pt idx="2">
                  <c:v>0.19265016563349985</c:v>
                </c:pt>
                <c:pt idx="4">
                  <c:v>0.27292825011232119</c:v>
                </c:pt>
                <c:pt idx="5">
                  <c:v>0.24888234260845576</c:v>
                </c:pt>
                <c:pt idx="6">
                  <c:v>0.22930621893973804</c:v>
                </c:pt>
                <c:pt idx="8">
                  <c:v>0.2550105779945509</c:v>
                </c:pt>
                <c:pt idx="9">
                  <c:v>0.23639685468052046</c:v>
                </c:pt>
                <c:pt idx="10">
                  <c:v>0.25355227549474363</c:v>
                </c:pt>
                <c:pt idx="12">
                  <c:v>0.13943032480949885</c:v>
                </c:pt>
                <c:pt idx="13">
                  <c:v>0.24464182298327611</c:v>
                </c:pt>
                <c:pt idx="14">
                  <c:v>0.15670098579747144</c:v>
                </c:pt>
                <c:pt idx="16">
                  <c:v>0.35851136861732069</c:v>
                </c:pt>
                <c:pt idx="17">
                  <c:v>0.27137566479195707</c:v>
                </c:pt>
                <c:pt idx="18">
                  <c:v>0.21167903616829573</c:v>
                </c:pt>
                <c:pt idx="19">
                  <c:v>0</c:v>
                </c:pt>
              </c:numCache>
            </c:numRef>
          </c:val>
          <c:extLst>
            <c:ext xmlns:c16="http://schemas.microsoft.com/office/drawing/2014/chart" uri="{C3380CC4-5D6E-409C-BE32-E72D297353CC}">
              <c16:uniqueId val="{00000006-137C-415E-A7D1-F806EC7F21A1}"/>
            </c:ext>
          </c:extLst>
        </c:ser>
        <c:ser>
          <c:idx val="5"/>
          <c:order val="5"/>
          <c:tx>
            <c:strRef>
              <c:f>Sheet1!$H$1</c:f>
              <c:strCache>
                <c:ptCount val="1"/>
                <c:pt idx="0">
                  <c:v>Mean</c:v>
                </c:pt>
              </c:strCache>
            </c:strRef>
          </c:tx>
          <c:spPr>
            <a:noFill/>
            <a:ln>
              <a:noFill/>
            </a:ln>
          </c:spPr>
          <c:invertIfNegative val="0"/>
          <c:dLbls>
            <c:dLbl>
              <c:idx val="19"/>
              <c:delete val="1"/>
              <c:extLst>
                <c:ext xmlns:c15="http://schemas.microsoft.com/office/drawing/2012/chart" uri="{CE6537A1-D6FC-4f65-9D91-7224C49458BB}"/>
                <c:ext xmlns:c16="http://schemas.microsoft.com/office/drawing/2014/chart" uri="{C3380CC4-5D6E-409C-BE32-E72D297353CC}">
                  <c16:uniqueId val="{00000000-6109-4104-9926-523B8450D674}"/>
                </c:ext>
              </c:extLst>
            </c:dLbl>
            <c:spPr>
              <a:noFill/>
              <a:ln>
                <a:noFill/>
              </a:ln>
              <a:effectLst/>
            </c:spPr>
            <c:txPr>
              <a:bodyPr/>
              <a:lstStyle/>
              <a:p>
                <a:pPr>
                  <a:defRPr sz="1600" b="1">
                    <a:solidFill>
                      <a:schemeClr val="tx1"/>
                    </a:solidFill>
                  </a:defRPr>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multiLvlStrRef>
              <c:f>Sheet1!$A$2:$B$21</c:f>
              <c:multiLvlStrCache>
                <c:ptCount val="20"/>
                <c:lvl>
                  <c:pt idx="0">
                    <c:v>2017</c:v>
                  </c:pt>
                  <c:pt idx="1">
                    <c:v>2016</c:v>
                  </c:pt>
                  <c:pt idx="2">
                    <c:v>2015</c:v>
                  </c:pt>
                  <c:pt idx="4">
                    <c:v>2017</c:v>
                  </c:pt>
                  <c:pt idx="5">
                    <c:v>2016</c:v>
                  </c:pt>
                  <c:pt idx="6">
                    <c:v>2015</c:v>
                  </c:pt>
                  <c:pt idx="8">
                    <c:v>2017</c:v>
                  </c:pt>
                  <c:pt idx="9">
                    <c:v>2016</c:v>
                  </c:pt>
                  <c:pt idx="10">
                    <c:v>2015</c:v>
                  </c:pt>
                  <c:pt idx="12">
                    <c:v>2017</c:v>
                  </c:pt>
                  <c:pt idx="13">
                    <c:v>2016</c:v>
                  </c:pt>
                  <c:pt idx="14">
                    <c:v>2015</c:v>
                  </c:pt>
                  <c:pt idx="16">
                    <c:v>2017</c:v>
                  </c:pt>
                  <c:pt idx="17">
                    <c:v>2016</c:v>
                  </c:pt>
                  <c:pt idx="18">
                    <c:v>2015</c:v>
                  </c:pt>
                  <c:pt idx="19">
                    <c:v> </c:v>
                  </c:pt>
                </c:lvl>
                <c:lvl>
                  <c:pt idx="0">
                    <c:v>All Busses (n=573)</c:v>
                  </c:pt>
                  <c:pt idx="4">
                    <c:v>Seattle-South (n=145)</c:v>
                  </c:pt>
                  <c:pt idx="8">
                    <c:v>Seattle-Snohomish (n=41)</c:v>
                  </c:pt>
                  <c:pt idx="12">
                    <c:v>Seattle-East King (n=341)</c:v>
                  </c:pt>
                  <c:pt idx="16">
                    <c:v>Outside Downtown (n=46)</c:v>
                  </c:pt>
                </c:lvl>
              </c:multiLvlStrCache>
            </c:multiLvlStrRef>
          </c:cat>
          <c:val>
            <c:numRef>
              <c:f>Sheet1!$H$2:$H$21</c:f>
              <c:numCache>
                <c:formatCode>0.0</c:formatCode>
                <c:ptCount val="20"/>
                <c:pt idx="0" formatCode="###0.0">
                  <c:v>3.1495892292637495</c:v>
                </c:pt>
                <c:pt idx="1">
                  <c:v>3.0197186506863605</c:v>
                </c:pt>
                <c:pt idx="2">
                  <c:v>3.3198927664917677</c:v>
                </c:pt>
                <c:pt idx="4">
                  <c:v>2.9884614890326313</c:v>
                </c:pt>
                <c:pt idx="5">
                  <c:v>3.0111803895236262</c:v>
                </c:pt>
                <c:pt idx="6">
                  <c:v>3.120613721095578</c:v>
                </c:pt>
                <c:pt idx="8">
                  <c:v>2.8697701428756637</c:v>
                </c:pt>
                <c:pt idx="9">
                  <c:v>3.099820275022525</c:v>
                </c:pt>
                <c:pt idx="10">
                  <c:v>3.3302279592489055</c:v>
                </c:pt>
                <c:pt idx="12">
                  <c:v>3.3371667664213875</c:v>
                </c:pt>
                <c:pt idx="13">
                  <c:v>2.9878724935845002</c:v>
                </c:pt>
                <c:pt idx="14">
                  <c:v>3.429637282544451</c:v>
                </c:pt>
                <c:pt idx="16">
                  <c:v>2.8524229263450458</c:v>
                </c:pt>
                <c:pt idx="17">
                  <c:v>3.0934186047658061</c:v>
                </c:pt>
                <c:pt idx="18">
                  <c:v>3.2081032518784509</c:v>
                </c:pt>
                <c:pt idx="19">
                  <c:v>0</c:v>
                </c:pt>
              </c:numCache>
            </c:numRef>
          </c:val>
          <c:extLst>
            <c:ext xmlns:c16="http://schemas.microsoft.com/office/drawing/2014/chart" uri="{C3380CC4-5D6E-409C-BE32-E72D297353CC}">
              <c16:uniqueId val="{00000007-137C-415E-A7D1-F806EC7F21A1}"/>
            </c:ext>
          </c:extLst>
        </c:ser>
        <c:dLbls>
          <c:showLegendKey val="0"/>
          <c:showVal val="0"/>
          <c:showCatName val="0"/>
          <c:showSerName val="0"/>
          <c:showPercent val="0"/>
          <c:showBubbleSize val="0"/>
        </c:dLbls>
        <c:gapWidth val="18"/>
        <c:overlap val="100"/>
        <c:axId val="539209720"/>
        <c:axId val="539206976"/>
      </c:barChart>
      <c:catAx>
        <c:axId val="539209720"/>
        <c:scaling>
          <c:orientation val="maxMin"/>
        </c:scaling>
        <c:delete val="0"/>
        <c:axPos val="l"/>
        <c:numFmt formatCode="General" sourceLinked="1"/>
        <c:majorTickMark val="none"/>
        <c:minorTickMark val="none"/>
        <c:tickLblPos val="nextTo"/>
        <c:txPr>
          <a:bodyPr/>
          <a:lstStyle/>
          <a:p>
            <a:pPr>
              <a:defRPr sz="1400" b="0"/>
            </a:pPr>
            <a:endParaRPr lang="en-US"/>
          </a:p>
        </c:txPr>
        <c:crossAx val="539206976"/>
        <c:crosses val="autoZero"/>
        <c:auto val="1"/>
        <c:lblAlgn val="ctr"/>
        <c:lblOffset val="100"/>
        <c:noMultiLvlLbl val="0"/>
      </c:catAx>
      <c:valAx>
        <c:axId val="539206976"/>
        <c:scaling>
          <c:orientation val="minMax"/>
          <c:max val="1.1000000000000001"/>
          <c:min val="0"/>
        </c:scaling>
        <c:delete val="1"/>
        <c:axPos val="t"/>
        <c:numFmt formatCode="###0%" sourceLinked="1"/>
        <c:majorTickMark val="out"/>
        <c:minorTickMark val="none"/>
        <c:tickLblPos val="nextTo"/>
        <c:crossAx val="539209720"/>
        <c:crosses val="autoZero"/>
        <c:crossBetween val="between"/>
      </c:valAx>
      <c:spPr>
        <a:noFill/>
        <a:ln w="25400">
          <a:noFill/>
        </a:ln>
      </c:spPr>
    </c:plotArea>
    <c:legend>
      <c:legendPos val="t"/>
      <c:legendEntry>
        <c:idx val="1"/>
        <c:delete val="1"/>
      </c:legendEntry>
      <c:legendEntry>
        <c:idx val="3"/>
        <c:delete val="1"/>
      </c:legendEntry>
      <c:legendEntry>
        <c:idx val="5"/>
        <c:txPr>
          <a:bodyPr/>
          <a:lstStyle/>
          <a:p>
            <a:pPr>
              <a:defRPr sz="1400" b="1" i="0" u="sng"/>
            </a:pPr>
            <a:endParaRPr lang="en-US"/>
          </a:p>
        </c:txPr>
      </c:legendEntry>
      <c:layout>
        <c:manualLayout>
          <c:xMode val="edge"/>
          <c:yMode val="edge"/>
          <c:x val="0.16925876536938259"/>
          <c:y val="1.5512325071561287E-2"/>
          <c:w val="0.83074123463061744"/>
          <c:h val="5.9254435313706236E-2"/>
        </c:manualLayout>
      </c:layout>
      <c:overlay val="0"/>
      <c:txPr>
        <a:bodyPr/>
        <a:lstStyle/>
        <a:p>
          <a:pPr>
            <a:defRPr sz="1400"/>
          </a:pPr>
          <a:endParaRPr lang="en-US"/>
        </a:p>
      </c:txPr>
    </c:legend>
    <c:plotVisOnly val="1"/>
    <c:dispBlanksAs val="gap"/>
    <c:showDLblsOverMax val="0"/>
  </c:chart>
  <c:txPr>
    <a:bodyPr anchor="b"/>
    <a:lstStyle/>
    <a:p>
      <a:pPr>
        <a:defRPr sz="1800"/>
      </a:pPr>
      <a:endParaRPr lang="en-US"/>
    </a:p>
  </c:txPr>
  <c:externalData r:id="rId1">
    <c:autoUpdate val="0"/>
  </c:externalData>
</c:chartSpace>
</file>

<file path=ppt/charts/chart4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19204015429333224"/>
          <c:y val="0.10071086246040414"/>
          <c:w val="0.80795984570666779"/>
          <c:h val="0.89928913753959583"/>
        </c:manualLayout>
      </c:layout>
      <c:barChart>
        <c:barDir val="bar"/>
        <c:grouping val="stacked"/>
        <c:varyColors val="0"/>
        <c:ser>
          <c:idx val="0"/>
          <c:order val="0"/>
          <c:tx>
            <c:strRef>
              <c:f>Sheet1!$B$1</c:f>
              <c:strCache>
                <c:ptCount val="1"/>
                <c:pt idx="0">
                  <c:v>Gotten better </c:v>
                </c:pt>
              </c:strCache>
            </c:strRef>
          </c:tx>
          <c:spPr>
            <a:solidFill>
              <a:schemeClr val="accent1"/>
            </a:solidFill>
          </c:spPr>
          <c:invertIfNegative val="0"/>
          <c:dLbls>
            <c:spPr>
              <a:noFill/>
              <a:ln>
                <a:noFill/>
              </a:ln>
              <a:effectLst/>
            </c:spPr>
            <c:txPr>
              <a:bodyPr/>
              <a:lstStyle/>
              <a:p>
                <a:pPr>
                  <a:defRPr sz="1800">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Sheet1!$A$2:$A$5</c:f>
              <c:strCache>
                <c:ptCount val="4"/>
                <c:pt idx="0">
                  <c:v>Sounder Rail</c:v>
                </c:pt>
                <c:pt idx="1">
                  <c:v>Tacoma Link</c:v>
                </c:pt>
                <c:pt idx="2">
                  <c:v>Express Bus</c:v>
                </c:pt>
                <c:pt idx="3">
                  <c:v>Link</c:v>
                </c:pt>
              </c:strCache>
            </c:strRef>
          </c:cat>
          <c:val>
            <c:numRef>
              <c:f>Sheet1!$B$2:$B$5</c:f>
              <c:numCache>
                <c:formatCode>###0%</c:formatCode>
                <c:ptCount val="4"/>
                <c:pt idx="0">
                  <c:v>0.33987485228224051</c:v>
                </c:pt>
                <c:pt idx="1">
                  <c:v>0.2562105090476976</c:v>
                </c:pt>
                <c:pt idx="2">
                  <c:v>0.25151423419681945</c:v>
                </c:pt>
                <c:pt idx="3">
                  <c:v>0.16130240940044621</c:v>
                </c:pt>
              </c:numCache>
            </c:numRef>
          </c:val>
          <c:extLst>
            <c:ext xmlns:c16="http://schemas.microsoft.com/office/drawing/2014/chart" uri="{C3380CC4-5D6E-409C-BE32-E72D297353CC}">
              <c16:uniqueId val="{00000000-503D-4888-918A-29EB6425A31C}"/>
            </c:ext>
          </c:extLst>
        </c:ser>
        <c:ser>
          <c:idx val="1"/>
          <c:order val="1"/>
          <c:tx>
            <c:strRef>
              <c:f>Sheet1!$C$1</c:f>
              <c:strCache>
                <c:ptCount val="1"/>
                <c:pt idx="0">
                  <c:v>No change/(DK)</c:v>
                </c:pt>
              </c:strCache>
            </c:strRef>
          </c:tx>
          <c:spPr>
            <a:solidFill>
              <a:schemeClr val="accent3"/>
            </a:solidFill>
          </c:spPr>
          <c:invertIfNegative val="0"/>
          <c:dLbls>
            <c:spPr>
              <a:noFill/>
              <a:ln>
                <a:noFill/>
              </a:ln>
              <a:effectLst/>
            </c:spPr>
            <c:txPr>
              <a:bodyPr wrap="square" lIns="38100" tIns="19050" rIns="38100" bIns="19050" anchor="ctr">
                <a:spAutoFit/>
              </a:bodyPr>
              <a:lstStyle/>
              <a:p>
                <a:pPr>
                  <a:defRPr sz="180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Sheet1!$A$2:$A$5</c:f>
              <c:strCache>
                <c:ptCount val="4"/>
                <c:pt idx="0">
                  <c:v>Sounder Rail</c:v>
                </c:pt>
                <c:pt idx="1">
                  <c:v>Tacoma Link</c:v>
                </c:pt>
                <c:pt idx="2">
                  <c:v>Express Bus</c:v>
                </c:pt>
                <c:pt idx="3">
                  <c:v>Link</c:v>
                </c:pt>
              </c:strCache>
            </c:strRef>
          </c:cat>
          <c:val>
            <c:numRef>
              <c:f>Sheet1!$C$2:$C$5</c:f>
              <c:numCache>
                <c:formatCode>###0%</c:formatCode>
                <c:ptCount val="4"/>
                <c:pt idx="0">
                  <c:v>0.57134697263388912</c:v>
                </c:pt>
                <c:pt idx="1">
                  <c:v>0.74378949095230229</c:v>
                </c:pt>
                <c:pt idx="2">
                  <c:v>0.65409486264776873</c:v>
                </c:pt>
                <c:pt idx="3">
                  <c:v>0.81949164500667715</c:v>
                </c:pt>
              </c:numCache>
            </c:numRef>
          </c:val>
          <c:extLst>
            <c:ext xmlns:c16="http://schemas.microsoft.com/office/drawing/2014/chart" uri="{C3380CC4-5D6E-409C-BE32-E72D297353CC}">
              <c16:uniqueId val="{00000001-503D-4888-918A-29EB6425A31C}"/>
            </c:ext>
          </c:extLst>
        </c:ser>
        <c:ser>
          <c:idx val="2"/>
          <c:order val="2"/>
          <c:tx>
            <c:strRef>
              <c:f>Sheet1!$D$1</c:f>
              <c:strCache>
                <c:ptCount val="1"/>
                <c:pt idx="0">
                  <c:v>Gotten worse</c:v>
                </c:pt>
              </c:strCache>
            </c:strRef>
          </c:tx>
          <c:spPr>
            <a:solidFill>
              <a:schemeClr val="accent5"/>
            </a:solidFill>
            <a:ln w="17145" cap="flat" cmpd="sng" algn="ctr">
              <a:noFill/>
              <a:prstDash val="solid"/>
            </a:ln>
            <a:effectLst/>
          </c:spPr>
          <c:invertIfNegative val="0"/>
          <c:dLbls>
            <c:dLbl>
              <c:idx val="1"/>
              <c:delete val="1"/>
              <c:extLst>
                <c:ext xmlns:c15="http://schemas.microsoft.com/office/drawing/2012/chart" uri="{CE6537A1-D6FC-4f65-9D91-7224C49458BB}"/>
                <c:ext xmlns:c16="http://schemas.microsoft.com/office/drawing/2014/chart" uri="{C3380CC4-5D6E-409C-BE32-E72D297353CC}">
                  <c16:uniqueId val="{00000000-4A08-4AC9-8F3C-385FB5FA5B7C}"/>
                </c:ext>
              </c:extLst>
            </c:dLbl>
            <c:spPr>
              <a:noFill/>
              <a:ln>
                <a:noFill/>
              </a:ln>
              <a:effectLst/>
            </c:spPr>
            <c:txPr>
              <a:bodyPr/>
              <a:lstStyle/>
              <a:p>
                <a:pPr>
                  <a:defRPr sz="1800">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Sheet1!$A$2:$A$5</c:f>
              <c:strCache>
                <c:ptCount val="4"/>
                <c:pt idx="0">
                  <c:v>Sounder Rail</c:v>
                </c:pt>
                <c:pt idx="1">
                  <c:v>Tacoma Link</c:v>
                </c:pt>
                <c:pt idx="2">
                  <c:v>Express Bus</c:v>
                </c:pt>
                <c:pt idx="3">
                  <c:v>Link</c:v>
                </c:pt>
              </c:strCache>
            </c:strRef>
          </c:cat>
          <c:val>
            <c:numRef>
              <c:f>Sheet1!$D$2:$D$5</c:f>
              <c:numCache>
                <c:formatCode>###0%</c:formatCode>
                <c:ptCount val="4"/>
                <c:pt idx="0">
                  <c:v>8.8778175083871702E-2</c:v>
                </c:pt>
                <c:pt idx="1">
                  <c:v>0</c:v>
                </c:pt>
                <c:pt idx="2">
                  <c:v>9.4390903155413444E-2</c:v>
                </c:pt>
                <c:pt idx="3">
                  <c:v>1.9205945592877659E-2</c:v>
                </c:pt>
              </c:numCache>
            </c:numRef>
          </c:val>
          <c:extLst>
            <c:ext xmlns:c16="http://schemas.microsoft.com/office/drawing/2014/chart" uri="{C3380CC4-5D6E-409C-BE32-E72D297353CC}">
              <c16:uniqueId val="{00000002-503D-4888-918A-29EB6425A31C}"/>
            </c:ext>
          </c:extLst>
        </c:ser>
        <c:dLbls>
          <c:showLegendKey val="0"/>
          <c:showVal val="0"/>
          <c:showCatName val="0"/>
          <c:showSerName val="0"/>
          <c:showPercent val="0"/>
          <c:showBubbleSize val="0"/>
        </c:dLbls>
        <c:gapWidth val="18"/>
        <c:overlap val="100"/>
        <c:axId val="539207760"/>
        <c:axId val="539208936"/>
      </c:barChart>
      <c:catAx>
        <c:axId val="539207760"/>
        <c:scaling>
          <c:orientation val="maxMin"/>
        </c:scaling>
        <c:delete val="0"/>
        <c:axPos val="l"/>
        <c:numFmt formatCode="General" sourceLinked="1"/>
        <c:majorTickMark val="out"/>
        <c:minorTickMark val="none"/>
        <c:tickLblPos val="nextTo"/>
        <c:txPr>
          <a:bodyPr/>
          <a:lstStyle/>
          <a:p>
            <a:pPr>
              <a:defRPr sz="1800"/>
            </a:pPr>
            <a:endParaRPr lang="en-US"/>
          </a:p>
        </c:txPr>
        <c:crossAx val="539208936"/>
        <c:crosses val="autoZero"/>
        <c:auto val="1"/>
        <c:lblAlgn val="ctr"/>
        <c:lblOffset val="100"/>
        <c:noMultiLvlLbl val="0"/>
      </c:catAx>
      <c:valAx>
        <c:axId val="539208936"/>
        <c:scaling>
          <c:orientation val="minMax"/>
          <c:max val="1.1000000000000001"/>
          <c:min val="0"/>
        </c:scaling>
        <c:delete val="1"/>
        <c:axPos val="t"/>
        <c:numFmt formatCode="###0%" sourceLinked="1"/>
        <c:majorTickMark val="out"/>
        <c:minorTickMark val="none"/>
        <c:tickLblPos val="nextTo"/>
        <c:crossAx val="539207760"/>
        <c:crosses val="autoZero"/>
        <c:crossBetween val="between"/>
      </c:valAx>
      <c:spPr>
        <a:noFill/>
        <a:ln w="25400">
          <a:noFill/>
        </a:ln>
      </c:spPr>
    </c:plotArea>
    <c:legend>
      <c:legendPos val="t"/>
      <c:layout>
        <c:manualLayout>
          <c:xMode val="edge"/>
          <c:yMode val="edge"/>
          <c:x val="0.19134128140039863"/>
          <c:y val="1.9250051346101523E-2"/>
          <c:w val="0.73407381045072873"/>
          <c:h val="7.4931013877578098E-2"/>
        </c:manualLayout>
      </c:layout>
      <c:overlay val="0"/>
      <c:txPr>
        <a:bodyPr/>
        <a:lstStyle/>
        <a:p>
          <a:pPr>
            <a:defRPr sz="1600"/>
          </a:pPr>
          <a:endParaRPr lang="en-US"/>
        </a:p>
      </c:txPr>
    </c:legend>
    <c:plotVisOnly val="1"/>
    <c:dispBlanksAs val="gap"/>
    <c:showDLblsOverMax val="0"/>
  </c:chart>
  <c:txPr>
    <a:bodyPr/>
    <a:lstStyle/>
    <a:p>
      <a:pPr>
        <a:defRPr sz="1800"/>
      </a:pPr>
      <a:endParaRPr lang="en-US"/>
    </a:p>
  </c:txPr>
  <c:externalData r:id="rId1">
    <c:autoUpdate val="0"/>
  </c:externalData>
  <c:userShapes r:id="rId2"/>
</c:chartSpace>
</file>

<file path=ppt/charts/chart4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26566518319838106"/>
          <c:y val="8.2926495079608711E-2"/>
          <c:w val="0.73433481680161894"/>
          <c:h val="0.91707350492039141"/>
        </c:manualLayout>
      </c:layout>
      <c:barChart>
        <c:barDir val="bar"/>
        <c:grouping val="stacked"/>
        <c:varyColors val="0"/>
        <c:ser>
          <c:idx val="0"/>
          <c:order val="0"/>
          <c:tx>
            <c:strRef>
              <c:f>Sheet1!$B$1</c:f>
              <c:strCache>
                <c:ptCount val="1"/>
                <c:pt idx="0">
                  <c:v>A</c:v>
                </c:pt>
              </c:strCache>
            </c:strRef>
          </c:tx>
          <c:spPr>
            <a:solidFill>
              <a:schemeClr val="accent1"/>
            </a:solidFill>
          </c:spPr>
          <c:invertIfNegative val="0"/>
          <c:dLbls>
            <c:spPr>
              <a:noFill/>
              <a:ln>
                <a:noFill/>
              </a:ln>
              <a:effectLst/>
            </c:spPr>
            <c:txPr>
              <a:bodyPr/>
              <a:lstStyle/>
              <a:p>
                <a:pPr>
                  <a:defRPr sz="1600">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Sheet1!$A$2:$A$8</c:f>
              <c:strCache>
                <c:ptCount val="7"/>
                <c:pt idx="0">
                  <c:v>Overall</c:v>
                </c:pt>
                <c:pt idx="2">
                  <c:v>Central Link</c:v>
                </c:pt>
                <c:pt idx="3">
                  <c:v>Tacoma Link</c:v>
                </c:pt>
                <c:pt idx="4">
                  <c:v>Express Bus</c:v>
                </c:pt>
                <c:pt idx="5">
                  <c:v>Sounder Seattle-Lakewood</c:v>
                </c:pt>
                <c:pt idx="6">
                  <c:v>Sounder Seattle-Everett</c:v>
                </c:pt>
              </c:strCache>
            </c:strRef>
          </c:cat>
          <c:val>
            <c:numRef>
              <c:f>Sheet1!$B$2:$B$8</c:f>
              <c:numCache>
                <c:formatCode>General</c:formatCode>
                <c:ptCount val="7"/>
                <c:pt idx="0" formatCode="###0%">
                  <c:v>0.51401456093954412</c:v>
                </c:pt>
                <c:pt idx="2" formatCode="###0%">
                  <c:v>0.70111757794513752</c:v>
                </c:pt>
                <c:pt idx="3" formatCode="###0%">
                  <c:v>0.59894362303354787</c:v>
                </c:pt>
                <c:pt idx="4" formatCode="###0%">
                  <c:v>0.33654109179488373</c:v>
                </c:pt>
                <c:pt idx="5" formatCode="###0%">
                  <c:v>0.29822292533828998</c:v>
                </c:pt>
                <c:pt idx="6" formatCode="###0%">
                  <c:v>0.19032258064516139</c:v>
                </c:pt>
              </c:numCache>
            </c:numRef>
          </c:val>
          <c:extLst>
            <c:ext xmlns:c16="http://schemas.microsoft.com/office/drawing/2014/chart" uri="{C3380CC4-5D6E-409C-BE32-E72D297353CC}">
              <c16:uniqueId val="{00000000-1F0A-4520-9421-94073EB3DBE9}"/>
            </c:ext>
          </c:extLst>
        </c:ser>
        <c:ser>
          <c:idx val="1"/>
          <c:order val="1"/>
          <c:tx>
            <c:strRef>
              <c:f>Sheet1!$C$1</c:f>
              <c:strCache>
                <c:ptCount val="1"/>
                <c:pt idx="0">
                  <c:v> </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Sheet1!$A$2:$A$8</c:f>
              <c:strCache>
                <c:ptCount val="7"/>
                <c:pt idx="0">
                  <c:v>Overall</c:v>
                </c:pt>
                <c:pt idx="2">
                  <c:v>Central Link</c:v>
                </c:pt>
                <c:pt idx="3">
                  <c:v>Tacoma Link</c:v>
                </c:pt>
                <c:pt idx="4">
                  <c:v>Express Bus</c:v>
                </c:pt>
                <c:pt idx="5">
                  <c:v>Sounder Seattle-Lakewood</c:v>
                </c:pt>
                <c:pt idx="6">
                  <c:v>Sounder Seattle-Everett</c:v>
                </c:pt>
              </c:strCache>
            </c:strRef>
          </c:cat>
          <c:val>
            <c:numRef>
              <c:f>Sheet1!$C$2:$C$8</c:f>
              <c:numCache>
                <c:formatCode>General</c:formatCode>
                <c:ptCount val="7"/>
              </c:numCache>
            </c:numRef>
          </c:val>
          <c:extLst>
            <c:ext xmlns:c16="http://schemas.microsoft.com/office/drawing/2014/chart" uri="{C3380CC4-5D6E-409C-BE32-E72D297353CC}">
              <c16:uniqueId val="{00000001-1F0A-4520-9421-94073EB3DBE9}"/>
            </c:ext>
          </c:extLst>
        </c:ser>
        <c:ser>
          <c:idx val="2"/>
          <c:order val="2"/>
          <c:tx>
            <c:strRef>
              <c:f>Sheet1!$D$1</c:f>
              <c:strCache>
                <c:ptCount val="1"/>
                <c:pt idx="0">
                  <c:v>B</c:v>
                </c:pt>
              </c:strCache>
            </c:strRef>
          </c:tx>
          <c:spPr>
            <a:solidFill>
              <a:schemeClr val="accent2"/>
            </a:solidFill>
            <a:ln w="17145" cap="flat" cmpd="sng" algn="ctr">
              <a:noFill/>
              <a:prstDash val="solid"/>
            </a:ln>
            <a:effectLst/>
          </c:spPr>
          <c:invertIfNegative val="0"/>
          <c:dLbls>
            <c:spPr>
              <a:noFill/>
              <a:ln>
                <a:noFill/>
              </a:ln>
              <a:effectLst/>
            </c:spPr>
            <c:txPr>
              <a:bodyPr/>
              <a:lstStyle/>
              <a:p>
                <a:pPr>
                  <a:defRPr sz="160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Sheet1!$A$2:$A$8</c:f>
              <c:strCache>
                <c:ptCount val="7"/>
                <c:pt idx="0">
                  <c:v>Overall</c:v>
                </c:pt>
                <c:pt idx="2">
                  <c:v>Central Link</c:v>
                </c:pt>
                <c:pt idx="3">
                  <c:v>Tacoma Link</c:v>
                </c:pt>
                <c:pt idx="4">
                  <c:v>Express Bus</c:v>
                </c:pt>
                <c:pt idx="5">
                  <c:v>Sounder Seattle-Lakewood</c:v>
                </c:pt>
                <c:pt idx="6">
                  <c:v>Sounder Seattle-Everett</c:v>
                </c:pt>
              </c:strCache>
            </c:strRef>
          </c:cat>
          <c:val>
            <c:numRef>
              <c:f>Sheet1!$D$2:$D$8</c:f>
              <c:numCache>
                <c:formatCode>General</c:formatCode>
                <c:ptCount val="7"/>
                <c:pt idx="0" formatCode="###0%">
                  <c:v>0.29521657686853137</c:v>
                </c:pt>
                <c:pt idx="2" formatCode="###0%">
                  <c:v>0.20339983068605</c:v>
                </c:pt>
                <c:pt idx="3" formatCode="###0%">
                  <c:v>0.23013592093648805</c:v>
                </c:pt>
                <c:pt idx="4" formatCode="###0%">
                  <c:v>0.39690971160102606</c:v>
                </c:pt>
                <c:pt idx="5" formatCode="###0%">
                  <c:v>0.34684166167830943</c:v>
                </c:pt>
                <c:pt idx="6" formatCode="###0%">
                  <c:v>0.37685009487666027</c:v>
                </c:pt>
              </c:numCache>
            </c:numRef>
          </c:val>
          <c:extLst>
            <c:ext xmlns:c16="http://schemas.microsoft.com/office/drawing/2014/chart" uri="{C3380CC4-5D6E-409C-BE32-E72D297353CC}">
              <c16:uniqueId val="{00000002-1F0A-4520-9421-94073EB3DBE9}"/>
            </c:ext>
          </c:extLst>
        </c:ser>
        <c:ser>
          <c:idx val="3"/>
          <c:order val="3"/>
          <c:tx>
            <c:strRef>
              <c:f>Sheet1!$E$1</c:f>
              <c:strCache>
                <c:ptCount val="1"/>
                <c:pt idx="0">
                  <c:v>  </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Sheet1!$A$2:$A$8</c:f>
              <c:strCache>
                <c:ptCount val="7"/>
                <c:pt idx="0">
                  <c:v>Overall</c:v>
                </c:pt>
                <c:pt idx="2">
                  <c:v>Central Link</c:v>
                </c:pt>
                <c:pt idx="3">
                  <c:v>Tacoma Link</c:v>
                </c:pt>
                <c:pt idx="4">
                  <c:v>Express Bus</c:v>
                </c:pt>
                <c:pt idx="5">
                  <c:v>Sounder Seattle-Lakewood</c:v>
                </c:pt>
                <c:pt idx="6">
                  <c:v>Sounder Seattle-Everett</c:v>
                </c:pt>
              </c:strCache>
            </c:strRef>
          </c:cat>
          <c:val>
            <c:numRef>
              <c:f>Sheet1!$E$2:$E$8</c:f>
              <c:numCache>
                <c:formatCode>General</c:formatCode>
                <c:ptCount val="7"/>
              </c:numCache>
            </c:numRef>
          </c:val>
          <c:extLst>
            <c:ext xmlns:c16="http://schemas.microsoft.com/office/drawing/2014/chart" uri="{C3380CC4-5D6E-409C-BE32-E72D297353CC}">
              <c16:uniqueId val="{00000003-1F0A-4520-9421-94073EB3DBE9}"/>
            </c:ext>
          </c:extLst>
        </c:ser>
        <c:ser>
          <c:idx val="4"/>
          <c:order val="4"/>
          <c:tx>
            <c:strRef>
              <c:f>Sheet1!$F$1</c:f>
              <c:strCache>
                <c:ptCount val="1"/>
                <c:pt idx="0">
                  <c:v>C or lower/DK</c:v>
                </c:pt>
              </c:strCache>
            </c:strRef>
          </c:tx>
          <c:spPr>
            <a:solidFill>
              <a:schemeClr val="accent5"/>
            </a:solidFill>
          </c:spPr>
          <c:invertIfNegative val="0"/>
          <c:dLbls>
            <c:spPr>
              <a:noFill/>
              <a:ln>
                <a:noFill/>
              </a:ln>
              <a:effectLst/>
            </c:spPr>
            <c:txPr>
              <a:bodyPr/>
              <a:lstStyle/>
              <a:p>
                <a:pPr>
                  <a:defRPr sz="1600">
                    <a:solidFill>
                      <a:schemeClr val="bg1"/>
                    </a:solidFill>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Sheet1!$A$2:$A$8</c:f>
              <c:strCache>
                <c:ptCount val="7"/>
                <c:pt idx="0">
                  <c:v>Overall</c:v>
                </c:pt>
                <c:pt idx="2">
                  <c:v>Central Link</c:v>
                </c:pt>
                <c:pt idx="3">
                  <c:v>Tacoma Link</c:v>
                </c:pt>
                <c:pt idx="4">
                  <c:v>Express Bus</c:v>
                </c:pt>
                <c:pt idx="5">
                  <c:v>Sounder Seattle-Lakewood</c:v>
                </c:pt>
                <c:pt idx="6">
                  <c:v>Sounder Seattle-Everett</c:v>
                </c:pt>
              </c:strCache>
            </c:strRef>
          </c:cat>
          <c:val>
            <c:numRef>
              <c:f>Sheet1!$F$2:$F$8</c:f>
              <c:numCache>
                <c:formatCode>General</c:formatCode>
                <c:ptCount val="7"/>
                <c:pt idx="0" formatCode="###0%">
                  <c:v>0.19076886219191017</c:v>
                </c:pt>
                <c:pt idx="2" formatCode="###0%">
                  <c:v>9.5482591368814346E-2</c:v>
                </c:pt>
                <c:pt idx="3" formatCode="###0%">
                  <c:v>0.17092045602996489</c:v>
                </c:pt>
                <c:pt idx="4" formatCode="###0%">
                  <c:v>0.26654919660409027</c:v>
                </c:pt>
                <c:pt idx="5" formatCode="###0%">
                  <c:v>0.35493541298340281</c:v>
                </c:pt>
                <c:pt idx="6" formatCode="###0%">
                  <c:v>0.4328273244781784</c:v>
                </c:pt>
              </c:numCache>
            </c:numRef>
          </c:val>
          <c:extLst>
            <c:ext xmlns:c16="http://schemas.microsoft.com/office/drawing/2014/chart" uri="{C3380CC4-5D6E-409C-BE32-E72D297353CC}">
              <c16:uniqueId val="{00000004-1F0A-4520-9421-94073EB3DBE9}"/>
            </c:ext>
          </c:extLst>
        </c:ser>
        <c:ser>
          <c:idx val="5"/>
          <c:order val="5"/>
          <c:tx>
            <c:strRef>
              <c:f>Sheet1!$G$1</c:f>
              <c:strCache>
                <c:ptCount val="1"/>
                <c:pt idx="0">
                  <c:v>Mean</c:v>
                </c:pt>
              </c:strCache>
            </c:strRef>
          </c:tx>
          <c:spPr>
            <a:noFill/>
            <a:ln>
              <a:noFill/>
            </a:ln>
          </c:spPr>
          <c:invertIfNegative val="0"/>
          <c:dLbls>
            <c:spPr>
              <a:noFill/>
              <a:ln>
                <a:noFill/>
              </a:ln>
              <a:effectLst/>
            </c:spPr>
            <c:txPr>
              <a:bodyPr wrap="square" lIns="38100" tIns="19050" rIns="38100" bIns="19050" anchor="ctr">
                <a:spAutoFit/>
              </a:bodyPr>
              <a:lstStyle/>
              <a:p>
                <a:pPr>
                  <a:defRPr b="1"/>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Sheet1!$A$2:$A$8</c:f>
              <c:strCache>
                <c:ptCount val="7"/>
                <c:pt idx="0">
                  <c:v>Overall</c:v>
                </c:pt>
                <c:pt idx="2">
                  <c:v>Central Link</c:v>
                </c:pt>
                <c:pt idx="3">
                  <c:v>Tacoma Link</c:v>
                </c:pt>
                <c:pt idx="4">
                  <c:v>Express Bus</c:v>
                </c:pt>
                <c:pt idx="5">
                  <c:v>Sounder Seattle-Lakewood</c:v>
                </c:pt>
                <c:pt idx="6">
                  <c:v>Sounder Seattle-Everett</c:v>
                </c:pt>
              </c:strCache>
            </c:strRef>
          </c:cat>
          <c:val>
            <c:numRef>
              <c:f>Sheet1!$G$2:$G$8</c:f>
              <c:numCache>
                <c:formatCode>General</c:formatCode>
                <c:ptCount val="7"/>
                <c:pt idx="0" formatCode="###0.0">
                  <c:v>3.3006602461200187</c:v>
                </c:pt>
                <c:pt idx="2" formatCode="###0.0">
                  <c:v>3.6145905427842635</c:v>
                </c:pt>
                <c:pt idx="3" formatCode="###0.0">
                  <c:v>3.4888378890498544</c:v>
                </c:pt>
                <c:pt idx="4" formatCode="###0.0">
                  <c:v>3.0324410728781097</c:v>
                </c:pt>
                <c:pt idx="5" formatCode="###0.0">
                  <c:v>2.8013127263401625</c:v>
                </c:pt>
                <c:pt idx="6" formatCode="###0.0">
                  <c:v>2.6030704279408945</c:v>
                </c:pt>
              </c:numCache>
            </c:numRef>
          </c:val>
          <c:extLst>
            <c:ext xmlns:c16="http://schemas.microsoft.com/office/drawing/2014/chart" uri="{C3380CC4-5D6E-409C-BE32-E72D297353CC}">
              <c16:uniqueId val="{00000005-1F0A-4520-9421-94073EB3DBE9}"/>
            </c:ext>
          </c:extLst>
        </c:ser>
        <c:dLbls>
          <c:showLegendKey val="0"/>
          <c:showVal val="0"/>
          <c:showCatName val="0"/>
          <c:showSerName val="0"/>
          <c:showPercent val="0"/>
          <c:showBubbleSize val="0"/>
        </c:dLbls>
        <c:gapWidth val="18"/>
        <c:overlap val="100"/>
        <c:axId val="219980040"/>
        <c:axId val="219984744"/>
      </c:barChart>
      <c:catAx>
        <c:axId val="219980040"/>
        <c:scaling>
          <c:orientation val="maxMin"/>
        </c:scaling>
        <c:delete val="0"/>
        <c:axPos val="l"/>
        <c:numFmt formatCode="General" sourceLinked="1"/>
        <c:majorTickMark val="out"/>
        <c:minorTickMark val="none"/>
        <c:tickLblPos val="nextTo"/>
        <c:txPr>
          <a:bodyPr/>
          <a:lstStyle/>
          <a:p>
            <a:pPr>
              <a:defRPr sz="1600"/>
            </a:pPr>
            <a:endParaRPr lang="en-US"/>
          </a:p>
        </c:txPr>
        <c:crossAx val="219984744"/>
        <c:crosses val="autoZero"/>
        <c:auto val="1"/>
        <c:lblAlgn val="ctr"/>
        <c:lblOffset val="100"/>
        <c:noMultiLvlLbl val="0"/>
      </c:catAx>
      <c:valAx>
        <c:axId val="219984744"/>
        <c:scaling>
          <c:orientation val="minMax"/>
          <c:max val="1.1000000000000001"/>
          <c:min val="0"/>
        </c:scaling>
        <c:delete val="1"/>
        <c:axPos val="t"/>
        <c:numFmt formatCode="###0%" sourceLinked="1"/>
        <c:majorTickMark val="out"/>
        <c:minorTickMark val="none"/>
        <c:tickLblPos val="nextTo"/>
        <c:crossAx val="219980040"/>
        <c:crosses val="autoZero"/>
        <c:crossBetween val="between"/>
      </c:valAx>
      <c:spPr>
        <a:noFill/>
        <a:ln w="25400">
          <a:noFill/>
        </a:ln>
      </c:spPr>
    </c:plotArea>
    <c:legend>
      <c:legendPos val="t"/>
      <c:legendEntry>
        <c:idx val="1"/>
        <c:delete val="1"/>
      </c:legendEntry>
      <c:legendEntry>
        <c:idx val="3"/>
        <c:delete val="1"/>
      </c:legendEntry>
      <c:legendEntry>
        <c:idx val="5"/>
        <c:delete val="1"/>
      </c:legendEntry>
      <c:layout>
        <c:manualLayout>
          <c:xMode val="edge"/>
          <c:yMode val="edge"/>
          <c:x val="0.26642352311904882"/>
          <c:y val="0"/>
          <c:w val="0.67016916071917632"/>
          <c:h val="7.47547729789899E-2"/>
        </c:manualLayout>
      </c:layout>
      <c:overlay val="0"/>
      <c:txPr>
        <a:bodyPr/>
        <a:lstStyle/>
        <a:p>
          <a:pPr>
            <a:defRPr sz="1600" spc="0" baseline="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4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26566518319838106"/>
          <c:y val="8.2926495079608711E-2"/>
          <c:w val="0.73433481680161894"/>
          <c:h val="0.91707350492039141"/>
        </c:manualLayout>
      </c:layout>
      <c:barChart>
        <c:barDir val="bar"/>
        <c:grouping val="stacked"/>
        <c:varyColors val="0"/>
        <c:ser>
          <c:idx val="0"/>
          <c:order val="0"/>
          <c:tx>
            <c:strRef>
              <c:f>Sheet1!$B$1</c:f>
              <c:strCache>
                <c:ptCount val="1"/>
                <c:pt idx="0">
                  <c:v>A</c:v>
                </c:pt>
              </c:strCache>
            </c:strRef>
          </c:tx>
          <c:spPr>
            <a:solidFill>
              <a:schemeClr val="accent1"/>
            </a:solidFill>
          </c:spPr>
          <c:invertIfNegative val="0"/>
          <c:dLbls>
            <c:spPr>
              <a:noFill/>
              <a:ln>
                <a:noFill/>
              </a:ln>
              <a:effectLst/>
            </c:spPr>
            <c:txPr>
              <a:bodyPr/>
              <a:lstStyle/>
              <a:p>
                <a:pPr>
                  <a:defRPr sz="1600">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Sheet1!$A$2:$A$8</c:f>
              <c:strCache>
                <c:ptCount val="7"/>
                <c:pt idx="0">
                  <c:v>Overall</c:v>
                </c:pt>
                <c:pt idx="2">
                  <c:v>Tacoma Link</c:v>
                </c:pt>
                <c:pt idx="3">
                  <c:v>Sounder Seattle-Everett</c:v>
                </c:pt>
                <c:pt idx="4">
                  <c:v>Central Link</c:v>
                </c:pt>
                <c:pt idx="5">
                  <c:v>Sounder Seattle-Lakewood</c:v>
                </c:pt>
                <c:pt idx="6">
                  <c:v>Express Bus</c:v>
                </c:pt>
              </c:strCache>
            </c:strRef>
          </c:cat>
          <c:val>
            <c:numRef>
              <c:f>Sheet1!$B$2:$B$8</c:f>
              <c:numCache>
                <c:formatCode>General</c:formatCode>
                <c:ptCount val="7"/>
                <c:pt idx="0" formatCode="0%">
                  <c:v>0.62833261887413083</c:v>
                </c:pt>
                <c:pt idx="2" formatCode="0%">
                  <c:v>0.81779620426368671</c:v>
                </c:pt>
                <c:pt idx="3" formatCode="0%">
                  <c:v>0.77017077798861489</c:v>
                </c:pt>
                <c:pt idx="4" formatCode="0%">
                  <c:v>0.65681047324353858</c:v>
                </c:pt>
                <c:pt idx="5" formatCode="0%">
                  <c:v>0.6099729218580402</c:v>
                </c:pt>
                <c:pt idx="6" formatCode="0%">
                  <c:v>0.58432071833663957</c:v>
                </c:pt>
              </c:numCache>
            </c:numRef>
          </c:val>
          <c:extLst>
            <c:ext xmlns:c16="http://schemas.microsoft.com/office/drawing/2014/chart" uri="{C3380CC4-5D6E-409C-BE32-E72D297353CC}">
              <c16:uniqueId val="{00000000-1F0A-4520-9421-94073EB3DBE9}"/>
            </c:ext>
          </c:extLst>
        </c:ser>
        <c:ser>
          <c:idx val="1"/>
          <c:order val="1"/>
          <c:tx>
            <c:strRef>
              <c:f>Sheet1!$C$1</c:f>
              <c:strCache>
                <c:ptCount val="1"/>
                <c:pt idx="0">
                  <c:v> </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Sheet1!$A$2:$A$8</c:f>
              <c:strCache>
                <c:ptCount val="7"/>
                <c:pt idx="0">
                  <c:v>Overall</c:v>
                </c:pt>
                <c:pt idx="2">
                  <c:v>Tacoma Link</c:v>
                </c:pt>
                <c:pt idx="3">
                  <c:v>Sounder Seattle-Everett</c:v>
                </c:pt>
                <c:pt idx="4">
                  <c:v>Central Link</c:v>
                </c:pt>
                <c:pt idx="5">
                  <c:v>Sounder Seattle-Lakewood</c:v>
                </c:pt>
                <c:pt idx="6">
                  <c:v>Express Bus</c:v>
                </c:pt>
              </c:strCache>
            </c:strRef>
          </c:cat>
          <c:val>
            <c:numRef>
              <c:f>Sheet1!$C$2:$C$8</c:f>
              <c:numCache>
                <c:formatCode>General</c:formatCode>
                <c:ptCount val="7"/>
              </c:numCache>
            </c:numRef>
          </c:val>
          <c:extLst>
            <c:ext xmlns:c16="http://schemas.microsoft.com/office/drawing/2014/chart" uri="{C3380CC4-5D6E-409C-BE32-E72D297353CC}">
              <c16:uniqueId val="{00000001-1F0A-4520-9421-94073EB3DBE9}"/>
            </c:ext>
          </c:extLst>
        </c:ser>
        <c:ser>
          <c:idx val="2"/>
          <c:order val="2"/>
          <c:tx>
            <c:strRef>
              <c:f>Sheet1!$D$1</c:f>
              <c:strCache>
                <c:ptCount val="1"/>
                <c:pt idx="0">
                  <c:v>B</c:v>
                </c:pt>
              </c:strCache>
            </c:strRef>
          </c:tx>
          <c:spPr>
            <a:solidFill>
              <a:schemeClr val="accent2"/>
            </a:solidFill>
            <a:ln w="17145" cap="flat" cmpd="sng" algn="ctr">
              <a:noFill/>
              <a:prstDash val="solid"/>
            </a:ln>
            <a:effectLst/>
          </c:spPr>
          <c:invertIfNegative val="0"/>
          <c:dLbls>
            <c:spPr>
              <a:noFill/>
              <a:ln>
                <a:noFill/>
              </a:ln>
              <a:effectLst/>
            </c:spPr>
            <c:txPr>
              <a:bodyPr/>
              <a:lstStyle/>
              <a:p>
                <a:pPr>
                  <a:defRPr sz="160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Sheet1!$A$2:$A$8</c:f>
              <c:strCache>
                <c:ptCount val="7"/>
                <c:pt idx="0">
                  <c:v>Overall</c:v>
                </c:pt>
                <c:pt idx="2">
                  <c:v>Tacoma Link</c:v>
                </c:pt>
                <c:pt idx="3">
                  <c:v>Sounder Seattle-Everett</c:v>
                </c:pt>
                <c:pt idx="4">
                  <c:v>Central Link</c:v>
                </c:pt>
                <c:pt idx="5">
                  <c:v>Sounder Seattle-Lakewood</c:v>
                </c:pt>
                <c:pt idx="6">
                  <c:v>Express Bus</c:v>
                </c:pt>
              </c:strCache>
            </c:strRef>
          </c:cat>
          <c:val>
            <c:numRef>
              <c:f>Sheet1!$D$2:$D$8</c:f>
              <c:numCache>
                <c:formatCode>General</c:formatCode>
                <c:ptCount val="7"/>
                <c:pt idx="0" formatCode="0%">
                  <c:v>0.25389302828452615</c:v>
                </c:pt>
                <c:pt idx="2" formatCode="0%">
                  <c:v>0.12843698616321048</c:v>
                </c:pt>
                <c:pt idx="3" formatCode="0%">
                  <c:v>0.15969639468690702</c:v>
                </c:pt>
                <c:pt idx="4" formatCode="0%">
                  <c:v>0.21693558690733833</c:v>
                </c:pt>
                <c:pt idx="5" formatCode="0%">
                  <c:v>0.23412396562735741</c:v>
                </c:pt>
                <c:pt idx="6" formatCode="0%">
                  <c:v>0.31173696763725095</c:v>
                </c:pt>
              </c:numCache>
            </c:numRef>
          </c:val>
          <c:extLst>
            <c:ext xmlns:c16="http://schemas.microsoft.com/office/drawing/2014/chart" uri="{C3380CC4-5D6E-409C-BE32-E72D297353CC}">
              <c16:uniqueId val="{00000002-1F0A-4520-9421-94073EB3DBE9}"/>
            </c:ext>
          </c:extLst>
        </c:ser>
        <c:ser>
          <c:idx val="3"/>
          <c:order val="3"/>
          <c:tx>
            <c:strRef>
              <c:f>Sheet1!$E$1</c:f>
              <c:strCache>
                <c:ptCount val="1"/>
                <c:pt idx="0">
                  <c:v>  </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Sheet1!$A$2:$A$8</c:f>
              <c:strCache>
                <c:ptCount val="7"/>
                <c:pt idx="0">
                  <c:v>Overall</c:v>
                </c:pt>
                <c:pt idx="2">
                  <c:v>Tacoma Link</c:v>
                </c:pt>
                <c:pt idx="3">
                  <c:v>Sounder Seattle-Everett</c:v>
                </c:pt>
                <c:pt idx="4">
                  <c:v>Central Link</c:v>
                </c:pt>
                <c:pt idx="5">
                  <c:v>Sounder Seattle-Lakewood</c:v>
                </c:pt>
                <c:pt idx="6">
                  <c:v>Express Bus</c:v>
                </c:pt>
              </c:strCache>
            </c:strRef>
          </c:cat>
          <c:val>
            <c:numRef>
              <c:f>Sheet1!$E$2:$E$8</c:f>
              <c:numCache>
                <c:formatCode>General</c:formatCode>
                <c:ptCount val="7"/>
              </c:numCache>
            </c:numRef>
          </c:val>
          <c:extLst>
            <c:ext xmlns:c16="http://schemas.microsoft.com/office/drawing/2014/chart" uri="{C3380CC4-5D6E-409C-BE32-E72D297353CC}">
              <c16:uniqueId val="{00000003-1F0A-4520-9421-94073EB3DBE9}"/>
            </c:ext>
          </c:extLst>
        </c:ser>
        <c:ser>
          <c:idx val="4"/>
          <c:order val="4"/>
          <c:tx>
            <c:strRef>
              <c:f>Sheet1!$F$1</c:f>
              <c:strCache>
                <c:ptCount val="1"/>
                <c:pt idx="0">
                  <c:v>C or lower/DK</c:v>
                </c:pt>
              </c:strCache>
            </c:strRef>
          </c:tx>
          <c:spPr>
            <a:solidFill>
              <a:schemeClr val="accent5"/>
            </a:solidFill>
          </c:spPr>
          <c:invertIfNegative val="0"/>
          <c:dLbls>
            <c:spPr>
              <a:noFill/>
              <a:ln>
                <a:noFill/>
              </a:ln>
              <a:effectLst/>
            </c:spPr>
            <c:txPr>
              <a:bodyPr/>
              <a:lstStyle/>
              <a:p>
                <a:pPr>
                  <a:defRPr sz="1600">
                    <a:solidFill>
                      <a:schemeClr val="bg1"/>
                    </a:solidFill>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Sheet1!$A$2:$A$8</c:f>
              <c:strCache>
                <c:ptCount val="7"/>
                <c:pt idx="0">
                  <c:v>Overall</c:v>
                </c:pt>
                <c:pt idx="2">
                  <c:v>Tacoma Link</c:v>
                </c:pt>
                <c:pt idx="3">
                  <c:v>Sounder Seattle-Everett</c:v>
                </c:pt>
                <c:pt idx="4">
                  <c:v>Central Link</c:v>
                </c:pt>
                <c:pt idx="5">
                  <c:v>Sounder Seattle-Lakewood</c:v>
                </c:pt>
                <c:pt idx="6">
                  <c:v>Express Bus</c:v>
                </c:pt>
              </c:strCache>
            </c:strRef>
          </c:cat>
          <c:val>
            <c:numRef>
              <c:f>Sheet1!$F$2:$F$8</c:f>
              <c:numCache>
                <c:formatCode>General</c:formatCode>
                <c:ptCount val="7"/>
                <c:pt idx="0" formatCode="0%">
                  <c:v>0.11777435284132752</c:v>
                </c:pt>
                <c:pt idx="2" formatCode="0%">
                  <c:v>5.3766809573103286E-2</c:v>
                </c:pt>
                <c:pt idx="3" formatCode="0%">
                  <c:v>7.013282732447812E-2</c:v>
                </c:pt>
                <c:pt idx="4" formatCode="0%">
                  <c:v>0.12625393984912506</c:v>
                </c:pt>
                <c:pt idx="5" formatCode="0%">
                  <c:v>0.15590311251460393</c:v>
                </c:pt>
                <c:pt idx="6" formatCode="0%">
                  <c:v>0.10394231402610893</c:v>
                </c:pt>
              </c:numCache>
            </c:numRef>
          </c:val>
          <c:extLst>
            <c:ext xmlns:c16="http://schemas.microsoft.com/office/drawing/2014/chart" uri="{C3380CC4-5D6E-409C-BE32-E72D297353CC}">
              <c16:uniqueId val="{00000004-1F0A-4520-9421-94073EB3DBE9}"/>
            </c:ext>
          </c:extLst>
        </c:ser>
        <c:ser>
          <c:idx val="5"/>
          <c:order val="5"/>
          <c:tx>
            <c:strRef>
              <c:f>Sheet1!$G$1</c:f>
              <c:strCache>
                <c:ptCount val="1"/>
                <c:pt idx="0">
                  <c:v>Mean</c:v>
                </c:pt>
              </c:strCache>
            </c:strRef>
          </c:tx>
          <c:spPr>
            <a:noFill/>
            <a:ln>
              <a:noFill/>
            </a:ln>
          </c:spPr>
          <c:invertIfNegative val="0"/>
          <c:dLbls>
            <c:spPr>
              <a:noFill/>
              <a:ln>
                <a:noFill/>
              </a:ln>
              <a:effectLst/>
            </c:spPr>
            <c:txPr>
              <a:bodyPr wrap="square" lIns="38100" tIns="19050" rIns="38100" bIns="19050" anchor="ctr">
                <a:spAutoFit/>
              </a:bodyPr>
              <a:lstStyle/>
              <a:p>
                <a:pPr>
                  <a:defRPr b="1"/>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Sheet1!$A$2:$A$8</c:f>
              <c:strCache>
                <c:ptCount val="7"/>
                <c:pt idx="0">
                  <c:v>Overall</c:v>
                </c:pt>
                <c:pt idx="2">
                  <c:v>Tacoma Link</c:v>
                </c:pt>
                <c:pt idx="3">
                  <c:v>Sounder Seattle-Everett</c:v>
                </c:pt>
                <c:pt idx="4">
                  <c:v>Central Link</c:v>
                </c:pt>
                <c:pt idx="5">
                  <c:v>Sounder Seattle-Lakewood</c:v>
                </c:pt>
                <c:pt idx="6">
                  <c:v>Express Bus</c:v>
                </c:pt>
              </c:strCache>
            </c:strRef>
          </c:cat>
          <c:val>
            <c:numRef>
              <c:f>Sheet1!$G$2:$G$8</c:f>
              <c:numCache>
                <c:formatCode>General</c:formatCode>
                <c:ptCount val="7"/>
                <c:pt idx="0" formatCode="###0.0">
                  <c:v>3.4913503525708691</c:v>
                </c:pt>
                <c:pt idx="2" formatCode="###0.0">
                  <c:v>3.7929436727974672</c:v>
                </c:pt>
                <c:pt idx="3" formatCode="###0.0">
                  <c:v>3.7000379506641359</c:v>
                </c:pt>
                <c:pt idx="4" formatCode="###0.0">
                  <c:v>3.4928816817360384</c:v>
                </c:pt>
                <c:pt idx="5" formatCode="###0.0">
                  <c:v>3.4243513566086157</c:v>
                </c:pt>
                <c:pt idx="6" formatCode="###0.0">
                  <c:v>3.4828126443388099</c:v>
                </c:pt>
              </c:numCache>
            </c:numRef>
          </c:val>
          <c:extLst>
            <c:ext xmlns:c16="http://schemas.microsoft.com/office/drawing/2014/chart" uri="{C3380CC4-5D6E-409C-BE32-E72D297353CC}">
              <c16:uniqueId val="{00000005-1F0A-4520-9421-94073EB3DBE9}"/>
            </c:ext>
          </c:extLst>
        </c:ser>
        <c:dLbls>
          <c:showLegendKey val="0"/>
          <c:showVal val="0"/>
          <c:showCatName val="0"/>
          <c:showSerName val="0"/>
          <c:showPercent val="0"/>
          <c:showBubbleSize val="0"/>
        </c:dLbls>
        <c:gapWidth val="18"/>
        <c:overlap val="100"/>
        <c:axId val="219980040"/>
        <c:axId val="219984744"/>
      </c:barChart>
      <c:catAx>
        <c:axId val="219980040"/>
        <c:scaling>
          <c:orientation val="maxMin"/>
        </c:scaling>
        <c:delete val="0"/>
        <c:axPos val="l"/>
        <c:numFmt formatCode="General" sourceLinked="1"/>
        <c:majorTickMark val="out"/>
        <c:minorTickMark val="none"/>
        <c:tickLblPos val="nextTo"/>
        <c:txPr>
          <a:bodyPr/>
          <a:lstStyle/>
          <a:p>
            <a:pPr>
              <a:defRPr sz="1600"/>
            </a:pPr>
            <a:endParaRPr lang="en-US"/>
          </a:p>
        </c:txPr>
        <c:crossAx val="219984744"/>
        <c:crosses val="autoZero"/>
        <c:auto val="1"/>
        <c:lblAlgn val="ctr"/>
        <c:lblOffset val="100"/>
        <c:noMultiLvlLbl val="0"/>
      </c:catAx>
      <c:valAx>
        <c:axId val="219984744"/>
        <c:scaling>
          <c:orientation val="minMax"/>
          <c:max val="1.1000000000000001"/>
          <c:min val="0"/>
        </c:scaling>
        <c:delete val="1"/>
        <c:axPos val="t"/>
        <c:numFmt formatCode="0%" sourceLinked="1"/>
        <c:majorTickMark val="out"/>
        <c:minorTickMark val="none"/>
        <c:tickLblPos val="nextTo"/>
        <c:crossAx val="219980040"/>
        <c:crosses val="autoZero"/>
        <c:crossBetween val="between"/>
      </c:valAx>
      <c:spPr>
        <a:noFill/>
        <a:ln w="25400">
          <a:noFill/>
        </a:ln>
      </c:spPr>
    </c:plotArea>
    <c:legend>
      <c:legendPos val="t"/>
      <c:legendEntry>
        <c:idx val="1"/>
        <c:delete val="1"/>
      </c:legendEntry>
      <c:legendEntry>
        <c:idx val="3"/>
        <c:delete val="1"/>
      </c:legendEntry>
      <c:legendEntry>
        <c:idx val="5"/>
        <c:delete val="1"/>
      </c:legendEntry>
      <c:layout>
        <c:manualLayout>
          <c:xMode val="edge"/>
          <c:yMode val="edge"/>
          <c:x val="0.26642352311904882"/>
          <c:y val="0"/>
          <c:w val="0.67016916071917632"/>
          <c:h val="7.47547729789899E-2"/>
        </c:manualLayout>
      </c:layout>
      <c:overlay val="0"/>
      <c:txPr>
        <a:bodyPr/>
        <a:lstStyle/>
        <a:p>
          <a:pPr>
            <a:defRPr sz="1600" spc="0" baseline="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4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26566518319838106"/>
          <c:y val="8.2926495079608711E-2"/>
          <c:w val="0.73433481680161894"/>
          <c:h val="0.91707350492039141"/>
        </c:manualLayout>
      </c:layout>
      <c:barChart>
        <c:barDir val="bar"/>
        <c:grouping val="stacked"/>
        <c:varyColors val="0"/>
        <c:ser>
          <c:idx val="0"/>
          <c:order val="0"/>
          <c:tx>
            <c:strRef>
              <c:f>Sheet1!$B$1</c:f>
              <c:strCache>
                <c:ptCount val="1"/>
                <c:pt idx="0">
                  <c:v>A</c:v>
                </c:pt>
              </c:strCache>
            </c:strRef>
          </c:tx>
          <c:spPr>
            <a:solidFill>
              <a:schemeClr val="accent1"/>
            </a:solidFill>
          </c:spPr>
          <c:invertIfNegative val="0"/>
          <c:dLbls>
            <c:spPr>
              <a:noFill/>
              <a:ln>
                <a:noFill/>
              </a:ln>
              <a:effectLst/>
            </c:spPr>
            <c:txPr>
              <a:bodyPr/>
              <a:lstStyle/>
              <a:p>
                <a:pPr>
                  <a:defRPr sz="1600">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Sheet1!$A$2:$A$8</c:f>
              <c:strCache>
                <c:ptCount val="7"/>
                <c:pt idx="0">
                  <c:v>Overall</c:v>
                </c:pt>
                <c:pt idx="2">
                  <c:v>Central Link</c:v>
                </c:pt>
                <c:pt idx="3">
                  <c:v>Sounder Seattle-Everett</c:v>
                </c:pt>
                <c:pt idx="4">
                  <c:v>Tacoma Link</c:v>
                </c:pt>
                <c:pt idx="5">
                  <c:v>Express Bus</c:v>
                </c:pt>
                <c:pt idx="6">
                  <c:v>Sounder Seattle-Lakewood</c:v>
                </c:pt>
              </c:strCache>
            </c:strRef>
          </c:cat>
          <c:val>
            <c:numRef>
              <c:f>Sheet1!$B$2:$B$8</c:f>
              <c:numCache>
                <c:formatCode>General</c:formatCode>
                <c:ptCount val="7"/>
                <c:pt idx="0" formatCode="###0%">
                  <c:v>0.32018857285366209</c:v>
                </c:pt>
                <c:pt idx="2" formatCode="###0%">
                  <c:v>0.35740273169475939</c:v>
                </c:pt>
                <c:pt idx="3" formatCode="###0%">
                  <c:v>0.340303605313093</c:v>
                </c:pt>
                <c:pt idx="4" formatCode="###0%">
                  <c:v>0.33186820980999693</c:v>
                </c:pt>
                <c:pt idx="5" formatCode="###0%">
                  <c:v>0.28305788584223401</c:v>
                </c:pt>
                <c:pt idx="6" formatCode="###0%">
                  <c:v>0.277960432820827</c:v>
                </c:pt>
              </c:numCache>
            </c:numRef>
          </c:val>
          <c:extLst>
            <c:ext xmlns:c16="http://schemas.microsoft.com/office/drawing/2014/chart" uri="{C3380CC4-5D6E-409C-BE32-E72D297353CC}">
              <c16:uniqueId val="{00000000-1F0A-4520-9421-94073EB3DBE9}"/>
            </c:ext>
          </c:extLst>
        </c:ser>
        <c:ser>
          <c:idx val="1"/>
          <c:order val="1"/>
          <c:tx>
            <c:strRef>
              <c:f>Sheet1!$C$1</c:f>
              <c:strCache>
                <c:ptCount val="1"/>
                <c:pt idx="0">
                  <c:v> </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Sheet1!$A$2:$A$8</c:f>
              <c:strCache>
                <c:ptCount val="7"/>
                <c:pt idx="0">
                  <c:v>Overall</c:v>
                </c:pt>
                <c:pt idx="2">
                  <c:v>Central Link</c:v>
                </c:pt>
                <c:pt idx="3">
                  <c:v>Sounder Seattle-Everett</c:v>
                </c:pt>
                <c:pt idx="4">
                  <c:v>Tacoma Link</c:v>
                </c:pt>
                <c:pt idx="5">
                  <c:v>Express Bus</c:v>
                </c:pt>
                <c:pt idx="6">
                  <c:v>Sounder Seattle-Lakewood</c:v>
                </c:pt>
              </c:strCache>
            </c:strRef>
          </c:cat>
          <c:val>
            <c:numRef>
              <c:f>Sheet1!$C$2:$C$8</c:f>
              <c:numCache>
                <c:formatCode>General</c:formatCode>
                <c:ptCount val="7"/>
              </c:numCache>
            </c:numRef>
          </c:val>
          <c:extLst>
            <c:ext xmlns:c16="http://schemas.microsoft.com/office/drawing/2014/chart" uri="{C3380CC4-5D6E-409C-BE32-E72D297353CC}">
              <c16:uniqueId val="{00000001-1F0A-4520-9421-94073EB3DBE9}"/>
            </c:ext>
          </c:extLst>
        </c:ser>
        <c:ser>
          <c:idx val="2"/>
          <c:order val="2"/>
          <c:tx>
            <c:strRef>
              <c:f>Sheet1!$D$1</c:f>
              <c:strCache>
                <c:ptCount val="1"/>
                <c:pt idx="0">
                  <c:v>B</c:v>
                </c:pt>
              </c:strCache>
            </c:strRef>
          </c:tx>
          <c:spPr>
            <a:solidFill>
              <a:schemeClr val="accent2"/>
            </a:solidFill>
            <a:ln w="17145" cap="flat" cmpd="sng" algn="ctr">
              <a:noFill/>
              <a:prstDash val="solid"/>
            </a:ln>
            <a:effectLst/>
          </c:spPr>
          <c:invertIfNegative val="0"/>
          <c:dLbls>
            <c:spPr>
              <a:noFill/>
              <a:ln>
                <a:noFill/>
              </a:ln>
              <a:effectLst/>
            </c:spPr>
            <c:txPr>
              <a:bodyPr/>
              <a:lstStyle/>
              <a:p>
                <a:pPr>
                  <a:defRPr sz="160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Sheet1!$A$2:$A$8</c:f>
              <c:strCache>
                <c:ptCount val="7"/>
                <c:pt idx="0">
                  <c:v>Overall</c:v>
                </c:pt>
                <c:pt idx="2">
                  <c:v>Central Link</c:v>
                </c:pt>
                <c:pt idx="3">
                  <c:v>Sounder Seattle-Everett</c:v>
                </c:pt>
                <c:pt idx="4">
                  <c:v>Tacoma Link</c:v>
                </c:pt>
                <c:pt idx="5">
                  <c:v>Express Bus</c:v>
                </c:pt>
                <c:pt idx="6">
                  <c:v>Sounder Seattle-Lakewood</c:v>
                </c:pt>
              </c:strCache>
            </c:strRef>
          </c:cat>
          <c:val>
            <c:numRef>
              <c:f>Sheet1!$D$2:$D$8</c:f>
              <c:numCache>
                <c:formatCode>General</c:formatCode>
                <c:ptCount val="7"/>
                <c:pt idx="0" formatCode="###0%">
                  <c:v>0.2472473594021696</c:v>
                </c:pt>
                <c:pt idx="2" formatCode="###0%">
                  <c:v>0.1963120840093604</c:v>
                </c:pt>
                <c:pt idx="3" formatCode="###0%">
                  <c:v>0.33058823529411763</c:v>
                </c:pt>
                <c:pt idx="4" formatCode="###0%">
                  <c:v>0.25652603744156605</c:v>
                </c:pt>
                <c:pt idx="5" formatCode="###0%">
                  <c:v>0.30577286034557366</c:v>
                </c:pt>
                <c:pt idx="6" formatCode="###0%">
                  <c:v>0.25036769674700188</c:v>
                </c:pt>
              </c:numCache>
            </c:numRef>
          </c:val>
          <c:extLst>
            <c:ext xmlns:c16="http://schemas.microsoft.com/office/drawing/2014/chart" uri="{C3380CC4-5D6E-409C-BE32-E72D297353CC}">
              <c16:uniqueId val="{00000002-1F0A-4520-9421-94073EB3DBE9}"/>
            </c:ext>
          </c:extLst>
        </c:ser>
        <c:ser>
          <c:idx val="3"/>
          <c:order val="3"/>
          <c:tx>
            <c:strRef>
              <c:f>Sheet1!$E$1</c:f>
              <c:strCache>
                <c:ptCount val="1"/>
                <c:pt idx="0">
                  <c:v>  </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Sheet1!$A$2:$A$8</c:f>
              <c:strCache>
                <c:ptCount val="7"/>
                <c:pt idx="0">
                  <c:v>Overall</c:v>
                </c:pt>
                <c:pt idx="2">
                  <c:v>Central Link</c:v>
                </c:pt>
                <c:pt idx="3">
                  <c:v>Sounder Seattle-Everett</c:v>
                </c:pt>
                <c:pt idx="4">
                  <c:v>Tacoma Link</c:v>
                </c:pt>
                <c:pt idx="5">
                  <c:v>Express Bus</c:v>
                </c:pt>
                <c:pt idx="6">
                  <c:v>Sounder Seattle-Lakewood</c:v>
                </c:pt>
              </c:strCache>
            </c:strRef>
          </c:cat>
          <c:val>
            <c:numRef>
              <c:f>Sheet1!$E$2:$E$8</c:f>
              <c:numCache>
                <c:formatCode>General</c:formatCode>
                <c:ptCount val="7"/>
              </c:numCache>
            </c:numRef>
          </c:val>
          <c:extLst>
            <c:ext xmlns:c16="http://schemas.microsoft.com/office/drawing/2014/chart" uri="{C3380CC4-5D6E-409C-BE32-E72D297353CC}">
              <c16:uniqueId val="{00000003-1F0A-4520-9421-94073EB3DBE9}"/>
            </c:ext>
          </c:extLst>
        </c:ser>
        <c:ser>
          <c:idx val="4"/>
          <c:order val="4"/>
          <c:tx>
            <c:strRef>
              <c:f>Sheet1!$F$1</c:f>
              <c:strCache>
                <c:ptCount val="1"/>
                <c:pt idx="0">
                  <c:v>C or lower/DK</c:v>
                </c:pt>
              </c:strCache>
            </c:strRef>
          </c:tx>
          <c:spPr>
            <a:solidFill>
              <a:schemeClr val="accent5"/>
            </a:solidFill>
          </c:spPr>
          <c:invertIfNegative val="0"/>
          <c:dLbls>
            <c:spPr>
              <a:noFill/>
              <a:ln>
                <a:noFill/>
              </a:ln>
              <a:effectLst/>
            </c:spPr>
            <c:txPr>
              <a:bodyPr/>
              <a:lstStyle/>
              <a:p>
                <a:pPr>
                  <a:defRPr sz="1600">
                    <a:solidFill>
                      <a:schemeClr val="bg1"/>
                    </a:solidFill>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Sheet1!$A$2:$A$8</c:f>
              <c:strCache>
                <c:ptCount val="7"/>
                <c:pt idx="0">
                  <c:v>Overall</c:v>
                </c:pt>
                <c:pt idx="2">
                  <c:v>Central Link</c:v>
                </c:pt>
                <c:pt idx="3">
                  <c:v>Sounder Seattle-Everett</c:v>
                </c:pt>
                <c:pt idx="4">
                  <c:v>Tacoma Link</c:v>
                </c:pt>
                <c:pt idx="5">
                  <c:v>Express Bus</c:v>
                </c:pt>
                <c:pt idx="6">
                  <c:v>Sounder Seattle-Lakewood</c:v>
                </c:pt>
              </c:strCache>
            </c:strRef>
          </c:cat>
          <c:val>
            <c:numRef>
              <c:f>Sheet1!$F$2:$F$8</c:f>
              <c:numCache>
                <c:formatCode>General</c:formatCode>
                <c:ptCount val="7"/>
                <c:pt idx="0" formatCode="###0%">
                  <c:v>0.4325640677441544</c:v>
                </c:pt>
                <c:pt idx="2" formatCode="###0%">
                  <c:v>0.44628518429588426</c:v>
                </c:pt>
                <c:pt idx="3" formatCode="###0%">
                  <c:v>0.32910815939278942</c:v>
                </c:pt>
                <c:pt idx="4" formatCode="###0%">
                  <c:v>0.41160575274843786</c:v>
                </c:pt>
                <c:pt idx="5" formatCode="###0%">
                  <c:v>0.41116925381219233</c:v>
                </c:pt>
                <c:pt idx="6" formatCode="###0%">
                  <c:v>0.47167187043217296</c:v>
                </c:pt>
              </c:numCache>
            </c:numRef>
          </c:val>
          <c:extLst>
            <c:ext xmlns:c16="http://schemas.microsoft.com/office/drawing/2014/chart" uri="{C3380CC4-5D6E-409C-BE32-E72D297353CC}">
              <c16:uniqueId val="{00000004-1F0A-4520-9421-94073EB3DBE9}"/>
            </c:ext>
          </c:extLst>
        </c:ser>
        <c:ser>
          <c:idx val="5"/>
          <c:order val="5"/>
          <c:tx>
            <c:strRef>
              <c:f>Sheet1!$G$1</c:f>
              <c:strCache>
                <c:ptCount val="1"/>
                <c:pt idx="0">
                  <c:v>Mean</c:v>
                </c:pt>
              </c:strCache>
            </c:strRef>
          </c:tx>
          <c:spPr>
            <a:noFill/>
            <a:ln>
              <a:noFill/>
            </a:ln>
          </c:spPr>
          <c:invertIfNegative val="0"/>
          <c:dLbls>
            <c:spPr>
              <a:noFill/>
              <a:ln>
                <a:noFill/>
              </a:ln>
              <a:effectLst/>
            </c:spPr>
            <c:txPr>
              <a:bodyPr wrap="square" lIns="38100" tIns="19050" rIns="38100" bIns="19050" anchor="ctr">
                <a:spAutoFit/>
              </a:bodyPr>
              <a:lstStyle/>
              <a:p>
                <a:pPr>
                  <a:defRPr b="1"/>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Sheet1!$A$2:$A$8</c:f>
              <c:strCache>
                <c:ptCount val="7"/>
                <c:pt idx="0">
                  <c:v>Overall</c:v>
                </c:pt>
                <c:pt idx="2">
                  <c:v>Central Link</c:v>
                </c:pt>
                <c:pt idx="3">
                  <c:v>Sounder Seattle-Everett</c:v>
                </c:pt>
                <c:pt idx="4">
                  <c:v>Tacoma Link</c:v>
                </c:pt>
                <c:pt idx="5">
                  <c:v>Express Bus</c:v>
                </c:pt>
                <c:pt idx="6">
                  <c:v>Sounder Seattle-Lakewood</c:v>
                </c:pt>
              </c:strCache>
            </c:strRef>
          </c:cat>
          <c:val>
            <c:numRef>
              <c:f>Sheet1!$G$2:$G$8</c:f>
              <c:numCache>
                <c:formatCode>General</c:formatCode>
                <c:ptCount val="7"/>
                <c:pt idx="0" formatCode="###0.0">
                  <c:v>2.9712644676006121</c:v>
                </c:pt>
                <c:pt idx="2" formatCode="###0.0">
                  <c:v>3.1993858528784127</c:v>
                </c:pt>
                <c:pt idx="3" formatCode="###0.0">
                  <c:v>3.0240032546786004</c:v>
                </c:pt>
                <c:pt idx="4" formatCode="###0.0">
                  <c:v>3.0758329796082253</c:v>
                </c:pt>
                <c:pt idx="5" formatCode="###0.0">
                  <c:v>2.8269358913129654</c:v>
                </c:pt>
                <c:pt idx="6" formatCode="###0.0">
                  <c:v>2.5983970156254785</c:v>
                </c:pt>
              </c:numCache>
            </c:numRef>
          </c:val>
          <c:extLst>
            <c:ext xmlns:c16="http://schemas.microsoft.com/office/drawing/2014/chart" uri="{C3380CC4-5D6E-409C-BE32-E72D297353CC}">
              <c16:uniqueId val="{00000005-1F0A-4520-9421-94073EB3DBE9}"/>
            </c:ext>
          </c:extLst>
        </c:ser>
        <c:dLbls>
          <c:showLegendKey val="0"/>
          <c:showVal val="0"/>
          <c:showCatName val="0"/>
          <c:showSerName val="0"/>
          <c:showPercent val="0"/>
          <c:showBubbleSize val="0"/>
        </c:dLbls>
        <c:gapWidth val="18"/>
        <c:overlap val="100"/>
        <c:axId val="219980040"/>
        <c:axId val="219984744"/>
      </c:barChart>
      <c:catAx>
        <c:axId val="219980040"/>
        <c:scaling>
          <c:orientation val="maxMin"/>
        </c:scaling>
        <c:delete val="0"/>
        <c:axPos val="l"/>
        <c:numFmt formatCode="General" sourceLinked="1"/>
        <c:majorTickMark val="out"/>
        <c:minorTickMark val="none"/>
        <c:tickLblPos val="nextTo"/>
        <c:txPr>
          <a:bodyPr/>
          <a:lstStyle/>
          <a:p>
            <a:pPr>
              <a:defRPr sz="1600"/>
            </a:pPr>
            <a:endParaRPr lang="en-US"/>
          </a:p>
        </c:txPr>
        <c:crossAx val="219984744"/>
        <c:crosses val="autoZero"/>
        <c:auto val="1"/>
        <c:lblAlgn val="ctr"/>
        <c:lblOffset val="100"/>
        <c:noMultiLvlLbl val="0"/>
      </c:catAx>
      <c:valAx>
        <c:axId val="219984744"/>
        <c:scaling>
          <c:orientation val="minMax"/>
          <c:max val="1.1000000000000001"/>
          <c:min val="0"/>
        </c:scaling>
        <c:delete val="1"/>
        <c:axPos val="t"/>
        <c:numFmt formatCode="###0%" sourceLinked="1"/>
        <c:majorTickMark val="out"/>
        <c:minorTickMark val="none"/>
        <c:tickLblPos val="nextTo"/>
        <c:crossAx val="219980040"/>
        <c:crosses val="autoZero"/>
        <c:crossBetween val="between"/>
      </c:valAx>
      <c:spPr>
        <a:noFill/>
        <a:ln w="25400">
          <a:noFill/>
        </a:ln>
      </c:spPr>
    </c:plotArea>
    <c:legend>
      <c:legendPos val="t"/>
      <c:legendEntry>
        <c:idx val="1"/>
        <c:delete val="1"/>
      </c:legendEntry>
      <c:legendEntry>
        <c:idx val="3"/>
        <c:delete val="1"/>
      </c:legendEntry>
      <c:legendEntry>
        <c:idx val="5"/>
        <c:delete val="1"/>
      </c:legendEntry>
      <c:layout>
        <c:manualLayout>
          <c:xMode val="edge"/>
          <c:yMode val="edge"/>
          <c:x val="0.26642352311904882"/>
          <c:y val="0"/>
          <c:w val="0.67016916071917632"/>
          <c:h val="7.47547729789899E-2"/>
        </c:manualLayout>
      </c:layout>
      <c:overlay val="0"/>
      <c:txPr>
        <a:bodyPr/>
        <a:lstStyle/>
        <a:p>
          <a:pPr>
            <a:defRPr sz="1600" spc="0" baseline="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4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11528280767447442"/>
          <c:y val="8.5453633709092799E-2"/>
          <c:w val="0.88471719232552559"/>
          <c:h val="0.91454636629090724"/>
        </c:manualLayout>
      </c:layout>
      <c:barChart>
        <c:barDir val="bar"/>
        <c:grouping val="stacked"/>
        <c:varyColors val="0"/>
        <c:ser>
          <c:idx val="0"/>
          <c:order val="0"/>
          <c:tx>
            <c:strRef>
              <c:f>Sheet1!$B$1</c:f>
              <c:strCache>
                <c:ptCount val="1"/>
                <c:pt idx="0">
                  <c:v>A</c:v>
                </c:pt>
              </c:strCache>
            </c:strRef>
          </c:tx>
          <c:spPr>
            <a:solidFill>
              <a:schemeClr val="accent1"/>
            </a:solidFill>
          </c:spPr>
          <c:invertIfNegative val="0"/>
          <c:dLbls>
            <c:spPr>
              <a:noFill/>
              <a:ln>
                <a:noFill/>
              </a:ln>
              <a:effectLst/>
            </c:spPr>
            <c:txPr>
              <a:bodyPr/>
              <a:lstStyle/>
              <a:p>
                <a:pPr>
                  <a:defRPr sz="1600">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Sheet1!$A$2:$A$4</c:f>
              <c:numCache>
                <c:formatCode>General</c:formatCode>
                <c:ptCount val="3"/>
                <c:pt idx="0">
                  <c:v>2017</c:v>
                </c:pt>
                <c:pt idx="1">
                  <c:v>2016</c:v>
                </c:pt>
                <c:pt idx="2">
                  <c:v>2015</c:v>
                </c:pt>
              </c:numCache>
            </c:numRef>
          </c:cat>
          <c:val>
            <c:numRef>
              <c:f>Sheet1!$B$2:$B$4</c:f>
              <c:numCache>
                <c:formatCode>###0%</c:formatCode>
                <c:ptCount val="3"/>
                <c:pt idx="0" formatCode="0%">
                  <c:v>0.53545890526247919</c:v>
                </c:pt>
                <c:pt idx="1">
                  <c:v>0.61</c:v>
                </c:pt>
                <c:pt idx="2">
                  <c:v>0.76002716245172208</c:v>
                </c:pt>
              </c:numCache>
            </c:numRef>
          </c:val>
          <c:extLst>
            <c:ext xmlns:c16="http://schemas.microsoft.com/office/drawing/2014/chart" uri="{C3380CC4-5D6E-409C-BE32-E72D297353CC}">
              <c16:uniqueId val="{00000000-9150-4725-89DA-A63AC4BA368D}"/>
            </c:ext>
          </c:extLst>
        </c:ser>
        <c:ser>
          <c:idx val="1"/>
          <c:order val="1"/>
          <c:tx>
            <c:strRef>
              <c:f>Sheet1!$C$1</c:f>
              <c:strCache>
                <c:ptCount val="1"/>
                <c:pt idx="0">
                  <c:v> </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Sheet1!$A$2:$A$4</c:f>
              <c:numCache>
                <c:formatCode>General</c:formatCode>
                <c:ptCount val="3"/>
                <c:pt idx="0">
                  <c:v>2017</c:v>
                </c:pt>
                <c:pt idx="1">
                  <c:v>2016</c:v>
                </c:pt>
                <c:pt idx="2">
                  <c:v>2015</c:v>
                </c:pt>
              </c:numCache>
            </c:numRef>
          </c:cat>
          <c:val>
            <c:numRef>
              <c:f>Sheet1!$C$2:$C$4</c:f>
              <c:numCache>
                <c:formatCode>General</c:formatCode>
                <c:ptCount val="3"/>
              </c:numCache>
            </c:numRef>
          </c:val>
          <c:extLst>
            <c:ext xmlns:c16="http://schemas.microsoft.com/office/drawing/2014/chart" uri="{C3380CC4-5D6E-409C-BE32-E72D297353CC}">
              <c16:uniqueId val="{00000001-9150-4725-89DA-A63AC4BA368D}"/>
            </c:ext>
          </c:extLst>
        </c:ser>
        <c:ser>
          <c:idx val="2"/>
          <c:order val="2"/>
          <c:tx>
            <c:strRef>
              <c:f>Sheet1!$D$1</c:f>
              <c:strCache>
                <c:ptCount val="1"/>
                <c:pt idx="0">
                  <c:v>B</c:v>
                </c:pt>
              </c:strCache>
            </c:strRef>
          </c:tx>
          <c:spPr>
            <a:solidFill>
              <a:schemeClr val="accent2"/>
            </a:solidFill>
            <a:ln w="17145" cap="flat" cmpd="sng" algn="ctr">
              <a:noFill/>
              <a:prstDash val="solid"/>
            </a:ln>
            <a:effectLst/>
          </c:spPr>
          <c:invertIfNegative val="0"/>
          <c:dLbls>
            <c:spPr>
              <a:noFill/>
              <a:ln>
                <a:noFill/>
              </a:ln>
              <a:effectLst/>
            </c:spPr>
            <c:txPr>
              <a:bodyPr/>
              <a:lstStyle/>
              <a:p>
                <a:pPr>
                  <a:defRPr sz="160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Sheet1!$A$2:$A$4</c:f>
              <c:numCache>
                <c:formatCode>General</c:formatCode>
                <c:ptCount val="3"/>
                <c:pt idx="0">
                  <c:v>2017</c:v>
                </c:pt>
                <c:pt idx="1">
                  <c:v>2016</c:v>
                </c:pt>
                <c:pt idx="2">
                  <c:v>2015</c:v>
                </c:pt>
              </c:numCache>
            </c:numRef>
          </c:cat>
          <c:val>
            <c:numRef>
              <c:f>Sheet1!$D$2:$D$4</c:f>
              <c:numCache>
                <c:formatCode>###0%</c:formatCode>
                <c:ptCount val="3"/>
                <c:pt idx="0" formatCode="0%">
                  <c:v>0.34741422085177653</c:v>
                </c:pt>
                <c:pt idx="1">
                  <c:v>0.28825947739722363</c:v>
                </c:pt>
                <c:pt idx="2">
                  <c:v>0.19979440767270071</c:v>
                </c:pt>
              </c:numCache>
            </c:numRef>
          </c:val>
          <c:extLst>
            <c:ext xmlns:c16="http://schemas.microsoft.com/office/drawing/2014/chart" uri="{C3380CC4-5D6E-409C-BE32-E72D297353CC}">
              <c16:uniqueId val="{00000002-9150-4725-89DA-A63AC4BA368D}"/>
            </c:ext>
          </c:extLst>
        </c:ser>
        <c:ser>
          <c:idx val="3"/>
          <c:order val="3"/>
          <c:tx>
            <c:strRef>
              <c:f>Sheet1!$E$1</c:f>
              <c:strCache>
                <c:ptCount val="1"/>
                <c:pt idx="0">
                  <c:v>  </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Sheet1!$A$2:$A$4</c:f>
              <c:numCache>
                <c:formatCode>General</c:formatCode>
                <c:ptCount val="3"/>
                <c:pt idx="0">
                  <c:v>2017</c:v>
                </c:pt>
                <c:pt idx="1">
                  <c:v>2016</c:v>
                </c:pt>
                <c:pt idx="2">
                  <c:v>2015</c:v>
                </c:pt>
              </c:numCache>
            </c:numRef>
          </c:cat>
          <c:val>
            <c:numRef>
              <c:f>Sheet1!$E$2:$E$4</c:f>
              <c:numCache>
                <c:formatCode>General</c:formatCode>
                <c:ptCount val="3"/>
              </c:numCache>
            </c:numRef>
          </c:val>
          <c:extLst>
            <c:ext xmlns:c16="http://schemas.microsoft.com/office/drawing/2014/chart" uri="{C3380CC4-5D6E-409C-BE32-E72D297353CC}">
              <c16:uniqueId val="{00000003-9150-4725-89DA-A63AC4BA368D}"/>
            </c:ext>
          </c:extLst>
        </c:ser>
        <c:ser>
          <c:idx val="4"/>
          <c:order val="4"/>
          <c:tx>
            <c:strRef>
              <c:f>Sheet1!$F$1</c:f>
              <c:strCache>
                <c:ptCount val="1"/>
                <c:pt idx="0">
                  <c:v>C or lower/DK</c:v>
                </c:pt>
              </c:strCache>
            </c:strRef>
          </c:tx>
          <c:spPr>
            <a:solidFill>
              <a:schemeClr val="accent5"/>
            </a:solidFill>
          </c:spPr>
          <c:invertIfNegative val="0"/>
          <c:dLbls>
            <c:spPr>
              <a:noFill/>
              <a:ln>
                <a:noFill/>
              </a:ln>
              <a:effectLst/>
            </c:spPr>
            <c:txPr>
              <a:bodyPr/>
              <a:lstStyle/>
              <a:p>
                <a:pPr>
                  <a:defRPr sz="1600">
                    <a:solidFill>
                      <a:schemeClr val="bg1"/>
                    </a:solidFill>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Sheet1!$A$2:$A$4</c:f>
              <c:numCache>
                <c:formatCode>General</c:formatCode>
                <c:ptCount val="3"/>
                <c:pt idx="0">
                  <c:v>2017</c:v>
                </c:pt>
                <c:pt idx="1">
                  <c:v>2016</c:v>
                </c:pt>
                <c:pt idx="2">
                  <c:v>2015</c:v>
                </c:pt>
              </c:numCache>
            </c:numRef>
          </c:cat>
          <c:val>
            <c:numRef>
              <c:f>Sheet1!$F$2:$F$4</c:f>
              <c:numCache>
                <c:formatCode>###0%</c:formatCode>
                <c:ptCount val="3"/>
                <c:pt idx="0">
                  <c:v>0.11712687388574727</c:v>
                </c:pt>
                <c:pt idx="1">
                  <c:v>0.10498915338738096</c:v>
                </c:pt>
                <c:pt idx="2">
                  <c:v>4.017842987557585E-2</c:v>
                </c:pt>
              </c:numCache>
            </c:numRef>
          </c:val>
          <c:extLst>
            <c:ext xmlns:c16="http://schemas.microsoft.com/office/drawing/2014/chart" uri="{C3380CC4-5D6E-409C-BE32-E72D297353CC}">
              <c16:uniqueId val="{00000004-9150-4725-89DA-A63AC4BA368D}"/>
            </c:ext>
          </c:extLst>
        </c:ser>
        <c:ser>
          <c:idx val="5"/>
          <c:order val="5"/>
          <c:tx>
            <c:strRef>
              <c:f>Sheet1!$G$1</c:f>
              <c:strCache>
                <c:ptCount val="1"/>
                <c:pt idx="0">
                  <c:v>Mean</c:v>
                </c:pt>
              </c:strCache>
            </c:strRef>
          </c:tx>
          <c:spPr>
            <a:noFill/>
            <a:ln>
              <a:noFill/>
            </a:ln>
          </c:spPr>
          <c:invertIfNegative val="0"/>
          <c:dLbls>
            <c:spPr>
              <a:noFill/>
              <a:ln>
                <a:noFill/>
              </a:ln>
              <a:effectLst/>
            </c:spPr>
            <c:txPr>
              <a:bodyPr/>
              <a:lstStyle/>
              <a:p>
                <a:pPr>
                  <a:defRPr sz="1600" b="1"/>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Sheet1!$A$2:$A$4</c:f>
              <c:numCache>
                <c:formatCode>General</c:formatCode>
                <c:ptCount val="3"/>
                <c:pt idx="0">
                  <c:v>2017</c:v>
                </c:pt>
                <c:pt idx="1">
                  <c:v>2016</c:v>
                </c:pt>
                <c:pt idx="2">
                  <c:v>2015</c:v>
                </c:pt>
              </c:numCache>
            </c:numRef>
          </c:cat>
          <c:val>
            <c:numRef>
              <c:f>Sheet1!$G$2:$G$4</c:f>
              <c:numCache>
                <c:formatCode>###0.0</c:formatCode>
                <c:ptCount val="3"/>
                <c:pt idx="0">
                  <c:v>3.4137195775228681</c:v>
                </c:pt>
                <c:pt idx="1">
                  <c:v>3.5095849816249021</c:v>
                </c:pt>
                <c:pt idx="2">
                  <c:v>3.7198487325761453</c:v>
                </c:pt>
              </c:numCache>
            </c:numRef>
          </c:val>
          <c:extLst>
            <c:ext xmlns:c16="http://schemas.microsoft.com/office/drawing/2014/chart" uri="{C3380CC4-5D6E-409C-BE32-E72D297353CC}">
              <c16:uniqueId val="{00000005-9150-4725-89DA-A63AC4BA368D}"/>
            </c:ext>
          </c:extLst>
        </c:ser>
        <c:dLbls>
          <c:showLegendKey val="0"/>
          <c:showVal val="0"/>
          <c:showCatName val="0"/>
          <c:showSerName val="0"/>
          <c:showPercent val="0"/>
          <c:showBubbleSize val="0"/>
        </c:dLbls>
        <c:gapWidth val="18"/>
        <c:overlap val="100"/>
        <c:axId val="219980040"/>
        <c:axId val="219984744"/>
      </c:barChart>
      <c:catAx>
        <c:axId val="219980040"/>
        <c:scaling>
          <c:orientation val="maxMin"/>
        </c:scaling>
        <c:delete val="0"/>
        <c:axPos val="l"/>
        <c:numFmt formatCode="General" sourceLinked="1"/>
        <c:majorTickMark val="out"/>
        <c:minorTickMark val="none"/>
        <c:tickLblPos val="nextTo"/>
        <c:txPr>
          <a:bodyPr/>
          <a:lstStyle/>
          <a:p>
            <a:pPr>
              <a:defRPr sz="1600"/>
            </a:pPr>
            <a:endParaRPr lang="en-US"/>
          </a:p>
        </c:txPr>
        <c:crossAx val="219984744"/>
        <c:crosses val="autoZero"/>
        <c:auto val="1"/>
        <c:lblAlgn val="ctr"/>
        <c:lblOffset val="100"/>
        <c:noMultiLvlLbl val="0"/>
      </c:catAx>
      <c:valAx>
        <c:axId val="219984744"/>
        <c:scaling>
          <c:orientation val="minMax"/>
          <c:max val="1.1000000000000001"/>
          <c:min val="0"/>
        </c:scaling>
        <c:delete val="1"/>
        <c:axPos val="t"/>
        <c:numFmt formatCode="0%" sourceLinked="1"/>
        <c:majorTickMark val="out"/>
        <c:minorTickMark val="none"/>
        <c:tickLblPos val="nextTo"/>
        <c:crossAx val="219980040"/>
        <c:crosses val="autoZero"/>
        <c:crossBetween val="between"/>
      </c:valAx>
      <c:spPr>
        <a:noFill/>
        <a:ln w="25400">
          <a:noFill/>
        </a:ln>
      </c:spPr>
    </c:plotArea>
    <c:legend>
      <c:legendPos val="t"/>
      <c:legendEntry>
        <c:idx val="1"/>
        <c:delete val="1"/>
      </c:legendEntry>
      <c:legendEntry>
        <c:idx val="3"/>
        <c:delete val="1"/>
      </c:legendEntry>
      <c:legendEntry>
        <c:idx val="5"/>
        <c:delete val="1"/>
      </c:legendEntry>
      <c:layout>
        <c:manualLayout>
          <c:xMode val="edge"/>
          <c:yMode val="edge"/>
          <c:x val="0.11433220419261926"/>
          <c:y val="0"/>
          <c:w val="0.81151883316388795"/>
          <c:h val="7.47547729789899E-2"/>
        </c:manualLayout>
      </c:layout>
      <c:overlay val="0"/>
      <c:txPr>
        <a:bodyPr/>
        <a:lstStyle/>
        <a:p>
          <a:pPr>
            <a:defRPr sz="1600" spc="0" baseline="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4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5692679849553024E-3"/>
          <c:y val="4.6190214773613632E-2"/>
          <c:w val="0.97330503385719402"/>
          <c:h val="0.85512764102093441"/>
        </c:manualLayout>
      </c:layout>
      <c:lineChart>
        <c:grouping val="standard"/>
        <c:varyColors val="0"/>
        <c:ser>
          <c:idx val="0"/>
          <c:order val="0"/>
          <c:tx>
            <c:strRef>
              <c:f>Sheet1!$A$2</c:f>
              <c:strCache>
                <c:ptCount val="1"/>
                <c:pt idx="0">
                  <c:v>A</c:v>
                </c:pt>
              </c:strCache>
            </c:strRef>
          </c:tx>
          <c:spPr>
            <a:ln w="38100" cap="rnd">
              <a:solidFill>
                <a:schemeClr val="accent1"/>
              </a:solidFill>
              <a:round/>
            </a:ln>
            <a:effectLst/>
          </c:spPr>
          <c:marker>
            <c:symbol val="circle"/>
            <c:size val="8"/>
            <c:spPr>
              <a:solidFill>
                <a:schemeClr val="accent1"/>
              </a:solidFill>
              <a:ln w="9525">
                <a:solidFill>
                  <a:schemeClr val="accent1"/>
                </a:solidFill>
              </a:ln>
              <a:effectLst/>
            </c:spPr>
          </c:marker>
          <c:dLbls>
            <c:dLbl>
              <c:idx val="4"/>
              <c:layout>
                <c:manualLayout>
                  <c:x val="-3.3561765090281803E-2"/>
                  <c:y val="-5.617251049821637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CC7A-4775-810A-873F5160C472}"/>
                </c:ext>
              </c:extLst>
            </c:dLbl>
            <c:dLbl>
              <c:idx val="5"/>
              <c:spPr>
                <a:noFill/>
                <a:ln>
                  <a:noFill/>
                </a:ln>
                <a:effectLst/>
              </c:spPr>
              <c:txPr>
                <a:bodyPr rot="0" spcFirstLastPara="1" vertOverflow="ellipsis" vert="horz" wrap="square" lIns="38100" tIns="19050" rIns="38100" bIns="19050" anchor="ctr" anchorCtr="1">
                  <a:noAutofit/>
                </a:bodyPr>
                <a:lstStyle/>
                <a:p>
                  <a:pPr>
                    <a:defRPr sz="1600" b="1" i="0" u="none" strike="noStrike" kern="1200" baseline="0">
                      <a:solidFill>
                        <a:schemeClr val="accent1"/>
                      </a:solidFill>
                      <a:latin typeface="+mn-lt"/>
                      <a:ea typeface="+mn-ea"/>
                      <a:cs typeface="+mn-cs"/>
                    </a:defRPr>
                  </a:pPr>
                  <a:endParaRPr lang="en-US"/>
                </a:p>
              </c:txPr>
              <c:dLblPos val="t"/>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7D79-42F4-AE48-8ABA58C2C48F}"/>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1"/>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Sheet1!$B$1:$D$1</c:f>
              <c:strCache>
                <c:ptCount val="3"/>
                <c:pt idx="0">
                  <c:v>2015</c:v>
                </c:pt>
                <c:pt idx="1">
                  <c:v>2016 </c:v>
                </c:pt>
                <c:pt idx="2">
                  <c:v>2017 </c:v>
                </c:pt>
              </c:strCache>
            </c:strRef>
          </c:cat>
          <c:val>
            <c:numRef>
              <c:f>Sheet1!$B$2:$D$2</c:f>
              <c:numCache>
                <c:formatCode>###0%</c:formatCode>
                <c:ptCount val="3"/>
                <c:pt idx="0">
                  <c:v>0.52065523506682443</c:v>
                </c:pt>
                <c:pt idx="1">
                  <c:v>0.48169232586096222</c:v>
                </c:pt>
                <c:pt idx="2">
                  <c:v>0.51384909829474856</c:v>
                </c:pt>
              </c:numCache>
            </c:numRef>
          </c:val>
          <c:smooth val="0"/>
          <c:extLst>
            <c:ext xmlns:c16="http://schemas.microsoft.com/office/drawing/2014/chart" uri="{C3380CC4-5D6E-409C-BE32-E72D297353CC}">
              <c16:uniqueId val="{00000001-CC7A-4775-810A-873F5160C472}"/>
            </c:ext>
          </c:extLst>
        </c:ser>
        <c:ser>
          <c:idx val="1"/>
          <c:order val="1"/>
          <c:tx>
            <c:strRef>
              <c:f>Sheet1!$A$3</c:f>
              <c:strCache>
                <c:ptCount val="1"/>
                <c:pt idx="0">
                  <c:v>B</c:v>
                </c:pt>
              </c:strCache>
            </c:strRef>
          </c:tx>
          <c:spPr>
            <a:ln w="38100" cap="rnd">
              <a:solidFill>
                <a:schemeClr val="accent2"/>
              </a:solidFill>
              <a:round/>
            </a:ln>
            <a:effectLst/>
          </c:spPr>
          <c:marker>
            <c:symbol val="circle"/>
            <c:size val="8"/>
            <c:spPr>
              <a:solidFill>
                <a:schemeClr val="accent2"/>
              </a:solidFill>
              <a:ln w="9525">
                <a:solidFill>
                  <a:schemeClr val="accent2"/>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Sheet1!$B$1:$D$1</c:f>
              <c:strCache>
                <c:ptCount val="3"/>
                <c:pt idx="0">
                  <c:v>2015</c:v>
                </c:pt>
                <c:pt idx="1">
                  <c:v>2016 </c:v>
                </c:pt>
                <c:pt idx="2">
                  <c:v>2017 </c:v>
                </c:pt>
              </c:strCache>
            </c:strRef>
          </c:cat>
          <c:val>
            <c:numRef>
              <c:f>Sheet1!$B$3:$D$3</c:f>
              <c:numCache>
                <c:formatCode>###0%</c:formatCode>
                <c:ptCount val="3"/>
                <c:pt idx="0">
                  <c:v>0.31329544667381876</c:v>
                </c:pt>
                <c:pt idx="1">
                  <c:v>0.38105463186744876</c:v>
                </c:pt>
                <c:pt idx="2">
                  <c:v>0.32305245656983944</c:v>
                </c:pt>
              </c:numCache>
            </c:numRef>
          </c:val>
          <c:smooth val="0"/>
          <c:extLst>
            <c:ext xmlns:c16="http://schemas.microsoft.com/office/drawing/2014/chart" uri="{C3380CC4-5D6E-409C-BE32-E72D297353CC}">
              <c16:uniqueId val="{00000002-CC7A-4775-810A-873F5160C472}"/>
            </c:ext>
          </c:extLst>
        </c:ser>
        <c:ser>
          <c:idx val="2"/>
          <c:order val="2"/>
          <c:tx>
            <c:strRef>
              <c:f>Sheet1!$A$4</c:f>
              <c:strCache>
                <c:ptCount val="1"/>
                <c:pt idx="0">
                  <c:v>C or lower/DK</c:v>
                </c:pt>
              </c:strCache>
            </c:strRef>
          </c:tx>
          <c:spPr>
            <a:ln w="38100" cap="rnd">
              <a:solidFill>
                <a:schemeClr val="accent5"/>
              </a:solidFill>
              <a:round/>
            </a:ln>
            <a:effectLst/>
          </c:spPr>
          <c:marker>
            <c:symbol val="circle"/>
            <c:size val="5"/>
            <c:spPr>
              <a:solidFill>
                <a:schemeClr val="accent5"/>
              </a:solidFill>
              <a:ln w="38100">
                <a:solidFill>
                  <a:schemeClr val="accent5"/>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5"/>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Sheet1!$B$1:$D$1</c:f>
              <c:strCache>
                <c:ptCount val="3"/>
                <c:pt idx="0">
                  <c:v>2015</c:v>
                </c:pt>
                <c:pt idx="1">
                  <c:v>2016 </c:v>
                </c:pt>
                <c:pt idx="2">
                  <c:v>2017 </c:v>
                </c:pt>
              </c:strCache>
            </c:strRef>
          </c:cat>
          <c:val>
            <c:numRef>
              <c:f>Sheet1!$B$4:$D$4</c:f>
              <c:numCache>
                <c:formatCode>###0%</c:formatCode>
                <c:ptCount val="3"/>
                <c:pt idx="0">
                  <c:v>0.16604931825935981</c:v>
                </c:pt>
                <c:pt idx="1">
                  <c:v>0.13725304227160201</c:v>
                </c:pt>
                <c:pt idx="2">
                  <c:v>0.16309844513539787</c:v>
                </c:pt>
              </c:numCache>
            </c:numRef>
          </c:val>
          <c:smooth val="0"/>
          <c:extLst>
            <c:ext xmlns:c16="http://schemas.microsoft.com/office/drawing/2014/chart" uri="{C3380CC4-5D6E-409C-BE32-E72D297353CC}">
              <c16:uniqueId val="{00000003-CC7A-4775-810A-873F5160C472}"/>
            </c:ext>
          </c:extLst>
        </c:ser>
        <c:dLbls>
          <c:showLegendKey val="0"/>
          <c:showVal val="0"/>
          <c:showCatName val="0"/>
          <c:showSerName val="0"/>
          <c:showPercent val="0"/>
          <c:showBubbleSize val="0"/>
        </c:dLbls>
        <c:marker val="1"/>
        <c:smooth val="0"/>
        <c:axId val="119839296"/>
        <c:axId val="119839688"/>
      </c:lineChart>
      <c:catAx>
        <c:axId val="119839296"/>
        <c:scaling>
          <c:orientation val="minMax"/>
        </c:scaling>
        <c:delete val="0"/>
        <c:axPos val="b"/>
        <c:numFmt formatCode="General" sourceLinked="1"/>
        <c:majorTickMark val="out"/>
        <c:minorTickMark val="none"/>
        <c:tickLblPos val="nextTo"/>
        <c:spPr>
          <a:noFill/>
          <a:ln w="12700" cap="flat" cmpd="sng" algn="ctr">
            <a:solidFill>
              <a:schemeClr val="tx2"/>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crossAx val="119839688"/>
        <c:crosses val="autoZero"/>
        <c:auto val="1"/>
        <c:lblAlgn val="ctr"/>
        <c:lblOffset val="100"/>
        <c:noMultiLvlLbl val="0"/>
      </c:catAx>
      <c:valAx>
        <c:axId val="119839688"/>
        <c:scaling>
          <c:orientation val="minMax"/>
          <c:max val="0.85000000000000009"/>
          <c:min val="0"/>
        </c:scaling>
        <c:delete val="1"/>
        <c:axPos val="l"/>
        <c:numFmt formatCode="###0%" sourceLinked="1"/>
        <c:majorTickMark val="out"/>
        <c:minorTickMark val="none"/>
        <c:tickLblPos val="nextTo"/>
        <c:crossAx val="1198392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userShapes r:id="rId2"/>
</c:chartSpace>
</file>

<file path=ppt/charts/chart4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5692679849553024E-3"/>
          <c:y val="4.6190214773613632E-2"/>
          <c:w val="0.97330503385719402"/>
          <c:h val="0.85512764102093441"/>
        </c:manualLayout>
      </c:layout>
      <c:lineChart>
        <c:grouping val="standard"/>
        <c:varyColors val="0"/>
        <c:ser>
          <c:idx val="0"/>
          <c:order val="0"/>
          <c:tx>
            <c:strRef>
              <c:f>Sheet1!$A$2</c:f>
              <c:strCache>
                <c:ptCount val="1"/>
                <c:pt idx="0">
                  <c:v>A</c:v>
                </c:pt>
              </c:strCache>
            </c:strRef>
          </c:tx>
          <c:spPr>
            <a:ln w="38100" cap="rnd">
              <a:solidFill>
                <a:schemeClr val="accent1"/>
              </a:solidFill>
              <a:round/>
            </a:ln>
            <a:effectLst/>
          </c:spPr>
          <c:marker>
            <c:symbol val="circle"/>
            <c:size val="8"/>
            <c:spPr>
              <a:solidFill>
                <a:schemeClr val="accent1"/>
              </a:solidFill>
              <a:ln w="9525">
                <a:solidFill>
                  <a:schemeClr val="accent1"/>
                </a:solidFill>
              </a:ln>
              <a:effectLst/>
            </c:spPr>
          </c:marker>
          <c:dLbls>
            <c:dLbl>
              <c:idx val="4"/>
              <c:layout>
                <c:manualLayout>
                  <c:x val="-3.3561765090281803E-2"/>
                  <c:y val="-5.617251049821637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199C-43FF-8A60-7D3BFECF02CD}"/>
                </c:ext>
              </c:extLst>
            </c:dLbl>
            <c:dLbl>
              <c:idx val="5"/>
              <c:spPr>
                <a:noFill/>
                <a:ln>
                  <a:noFill/>
                </a:ln>
                <a:effectLst/>
              </c:spPr>
              <c:txPr>
                <a:bodyPr rot="0" spcFirstLastPara="1" vertOverflow="ellipsis" vert="horz" wrap="square" lIns="38100" tIns="19050" rIns="38100" bIns="19050" anchor="ctr" anchorCtr="1">
                  <a:noAutofit/>
                </a:bodyPr>
                <a:lstStyle/>
                <a:p>
                  <a:pPr>
                    <a:defRPr sz="1600" b="1" i="0" u="none" strike="noStrike" kern="1200" baseline="0">
                      <a:solidFill>
                        <a:schemeClr val="accent1"/>
                      </a:solidFill>
                      <a:latin typeface="+mn-lt"/>
                      <a:ea typeface="+mn-ea"/>
                      <a:cs typeface="+mn-cs"/>
                    </a:defRPr>
                  </a:pPr>
                  <a:endParaRPr lang="en-US"/>
                </a:p>
              </c:txPr>
              <c:dLblPos val="t"/>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199C-43FF-8A60-7D3BFECF02CD}"/>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1"/>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Sheet1!$B$1:$E$1</c:f>
              <c:strCache>
                <c:ptCount val="4"/>
                <c:pt idx="0">
                  <c:v>2014</c:v>
                </c:pt>
                <c:pt idx="1">
                  <c:v>2015 </c:v>
                </c:pt>
                <c:pt idx="2">
                  <c:v>2016 </c:v>
                </c:pt>
                <c:pt idx="3">
                  <c:v>2017 </c:v>
                </c:pt>
              </c:strCache>
            </c:strRef>
          </c:cat>
          <c:val>
            <c:numRef>
              <c:f>Sheet1!$B$2:$E$2</c:f>
              <c:numCache>
                <c:formatCode>###0%</c:formatCode>
                <c:ptCount val="4"/>
                <c:pt idx="0">
                  <c:v>0.5394496464287003</c:v>
                </c:pt>
                <c:pt idx="1">
                  <c:v>0.64537012512207492</c:v>
                </c:pt>
                <c:pt idx="2">
                  <c:v>0.52952912098116556</c:v>
                </c:pt>
                <c:pt idx="3">
                  <c:v>0.55976557511446523</c:v>
                </c:pt>
              </c:numCache>
            </c:numRef>
          </c:val>
          <c:smooth val="0"/>
          <c:extLst>
            <c:ext xmlns:c16="http://schemas.microsoft.com/office/drawing/2014/chart" uri="{C3380CC4-5D6E-409C-BE32-E72D297353CC}">
              <c16:uniqueId val="{00000002-199C-43FF-8A60-7D3BFECF02CD}"/>
            </c:ext>
          </c:extLst>
        </c:ser>
        <c:ser>
          <c:idx val="1"/>
          <c:order val="1"/>
          <c:tx>
            <c:strRef>
              <c:f>Sheet1!$A$3</c:f>
              <c:strCache>
                <c:ptCount val="1"/>
                <c:pt idx="0">
                  <c:v>B</c:v>
                </c:pt>
              </c:strCache>
            </c:strRef>
          </c:tx>
          <c:spPr>
            <a:ln w="38100" cap="rnd">
              <a:solidFill>
                <a:schemeClr val="accent2"/>
              </a:solidFill>
              <a:round/>
            </a:ln>
            <a:effectLst/>
          </c:spPr>
          <c:marker>
            <c:symbol val="circle"/>
            <c:size val="8"/>
            <c:spPr>
              <a:solidFill>
                <a:schemeClr val="accent2"/>
              </a:solidFill>
              <a:ln w="9525">
                <a:solidFill>
                  <a:schemeClr val="accent2"/>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Sheet1!$B$1:$E$1</c:f>
              <c:strCache>
                <c:ptCount val="4"/>
                <c:pt idx="0">
                  <c:v>2014</c:v>
                </c:pt>
                <c:pt idx="1">
                  <c:v>2015 </c:v>
                </c:pt>
                <c:pt idx="2">
                  <c:v>2016 </c:v>
                </c:pt>
                <c:pt idx="3">
                  <c:v>2017 </c:v>
                </c:pt>
              </c:strCache>
            </c:strRef>
          </c:cat>
          <c:val>
            <c:numRef>
              <c:f>Sheet1!$B$3:$E$3</c:f>
              <c:numCache>
                <c:formatCode>###0%</c:formatCode>
                <c:ptCount val="4"/>
                <c:pt idx="0">
                  <c:v>0.34065380836187614</c:v>
                </c:pt>
                <c:pt idx="1">
                  <c:v>0.2923902581831736</c:v>
                </c:pt>
                <c:pt idx="2">
                  <c:v>0.36856446673454712</c:v>
                </c:pt>
                <c:pt idx="3">
                  <c:v>0.2981670216659279</c:v>
                </c:pt>
              </c:numCache>
            </c:numRef>
          </c:val>
          <c:smooth val="0"/>
          <c:extLst>
            <c:ext xmlns:c16="http://schemas.microsoft.com/office/drawing/2014/chart" uri="{C3380CC4-5D6E-409C-BE32-E72D297353CC}">
              <c16:uniqueId val="{00000003-199C-43FF-8A60-7D3BFECF02CD}"/>
            </c:ext>
          </c:extLst>
        </c:ser>
        <c:ser>
          <c:idx val="2"/>
          <c:order val="2"/>
          <c:tx>
            <c:strRef>
              <c:f>Sheet1!$A$4</c:f>
              <c:strCache>
                <c:ptCount val="1"/>
                <c:pt idx="0">
                  <c:v>C or lower/DK</c:v>
                </c:pt>
              </c:strCache>
            </c:strRef>
          </c:tx>
          <c:spPr>
            <a:ln w="38100" cap="rnd">
              <a:solidFill>
                <a:schemeClr val="accent5"/>
              </a:solidFill>
              <a:round/>
            </a:ln>
            <a:effectLst/>
          </c:spPr>
          <c:marker>
            <c:symbol val="circle"/>
            <c:size val="5"/>
            <c:spPr>
              <a:solidFill>
                <a:schemeClr val="accent5"/>
              </a:solidFill>
              <a:ln w="38100">
                <a:solidFill>
                  <a:schemeClr val="accent5"/>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5"/>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Sheet1!$B$1:$E$1</c:f>
              <c:strCache>
                <c:ptCount val="4"/>
                <c:pt idx="0">
                  <c:v>2014</c:v>
                </c:pt>
                <c:pt idx="1">
                  <c:v>2015 </c:v>
                </c:pt>
                <c:pt idx="2">
                  <c:v>2016 </c:v>
                </c:pt>
                <c:pt idx="3">
                  <c:v>2017 </c:v>
                </c:pt>
              </c:strCache>
            </c:strRef>
          </c:cat>
          <c:val>
            <c:numRef>
              <c:f>Sheet1!$B$4:$E$4</c:f>
              <c:numCache>
                <c:formatCode>#,##0%</c:formatCode>
                <c:ptCount val="4"/>
                <c:pt idx="0">
                  <c:v>0.11989654520942361</c:v>
                </c:pt>
                <c:pt idx="1">
                  <c:v>6.2239616694751053E-2</c:v>
                </c:pt>
                <c:pt idx="2" formatCode="###0%">
                  <c:v>0.10190641228429936</c:v>
                </c:pt>
                <c:pt idx="3" formatCode="###0%">
                  <c:v>0.14206740321959185</c:v>
                </c:pt>
              </c:numCache>
            </c:numRef>
          </c:val>
          <c:smooth val="0"/>
          <c:extLst>
            <c:ext xmlns:c16="http://schemas.microsoft.com/office/drawing/2014/chart" uri="{C3380CC4-5D6E-409C-BE32-E72D297353CC}">
              <c16:uniqueId val="{00000004-199C-43FF-8A60-7D3BFECF02CD}"/>
            </c:ext>
          </c:extLst>
        </c:ser>
        <c:dLbls>
          <c:showLegendKey val="0"/>
          <c:showVal val="0"/>
          <c:showCatName val="0"/>
          <c:showSerName val="0"/>
          <c:showPercent val="0"/>
          <c:showBubbleSize val="0"/>
        </c:dLbls>
        <c:marker val="1"/>
        <c:smooth val="0"/>
        <c:axId val="119839296"/>
        <c:axId val="119839688"/>
      </c:lineChart>
      <c:catAx>
        <c:axId val="119839296"/>
        <c:scaling>
          <c:orientation val="minMax"/>
        </c:scaling>
        <c:delete val="0"/>
        <c:axPos val="b"/>
        <c:numFmt formatCode="General" sourceLinked="1"/>
        <c:majorTickMark val="out"/>
        <c:minorTickMark val="none"/>
        <c:tickLblPos val="nextTo"/>
        <c:spPr>
          <a:noFill/>
          <a:ln w="12700" cap="flat" cmpd="sng" algn="ctr">
            <a:solidFill>
              <a:schemeClr val="tx2"/>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crossAx val="119839688"/>
        <c:crosses val="autoZero"/>
        <c:auto val="1"/>
        <c:lblAlgn val="ctr"/>
        <c:lblOffset val="100"/>
        <c:noMultiLvlLbl val="0"/>
      </c:catAx>
      <c:valAx>
        <c:axId val="119839688"/>
        <c:scaling>
          <c:orientation val="minMax"/>
          <c:max val="0.85000000000000009"/>
          <c:min val="0"/>
        </c:scaling>
        <c:delete val="1"/>
        <c:axPos val="l"/>
        <c:numFmt formatCode="###0%" sourceLinked="1"/>
        <c:majorTickMark val="out"/>
        <c:minorTickMark val="none"/>
        <c:tickLblPos val="nextTo"/>
        <c:crossAx val="1198392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userShapes r:id="rId2"/>
</c:chartSpace>
</file>

<file path=ppt/charts/chart4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5692679849553024E-3"/>
          <c:y val="4.6190214773613632E-2"/>
          <c:w val="0.97330503385719402"/>
          <c:h val="0.85512764102093441"/>
        </c:manualLayout>
      </c:layout>
      <c:lineChart>
        <c:grouping val="standard"/>
        <c:varyColors val="0"/>
        <c:ser>
          <c:idx val="0"/>
          <c:order val="0"/>
          <c:tx>
            <c:strRef>
              <c:f>Sheet1!$A$2</c:f>
              <c:strCache>
                <c:ptCount val="1"/>
                <c:pt idx="0">
                  <c:v>A</c:v>
                </c:pt>
              </c:strCache>
            </c:strRef>
          </c:tx>
          <c:spPr>
            <a:ln w="38100" cap="rnd">
              <a:solidFill>
                <a:schemeClr val="accent1"/>
              </a:solidFill>
              <a:round/>
            </a:ln>
            <a:effectLst/>
          </c:spPr>
          <c:marker>
            <c:symbol val="circle"/>
            <c:size val="8"/>
            <c:spPr>
              <a:solidFill>
                <a:schemeClr val="accent1"/>
              </a:solidFill>
              <a:ln w="9525">
                <a:solidFill>
                  <a:schemeClr val="accent1"/>
                </a:solidFill>
              </a:ln>
              <a:effectLst/>
            </c:spPr>
          </c:marker>
          <c:dLbls>
            <c:dLbl>
              <c:idx val="1"/>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2205-45A4-85B0-629A1B1068FB}"/>
                </c:ext>
              </c:extLst>
            </c:dLbl>
            <c:dLbl>
              <c:idx val="2"/>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3BAF-484C-9075-B8B3F57BC1C2}"/>
                </c:ext>
              </c:extLst>
            </c:dLbl>
            <c:dLbl>
              <c:idx val="5"/>
              <c:spPr>
                <a:noFill/>
                <a:ln>
                  <a:noFill/>
                </a:ln>
                <a:effectLst/>
              </c:spPr>
              <c:txPr>
                <a:bodyPr rot="0" spcFirstLastPara="1" vertOverflow="ellipsis" vert="horz" wrap="square" lIns="38100" tIns="19050" rIns="38100" bIns="19050" anchor="ctr" anchorCtr="1">
                  <a:noAutofit/>
                </a:bodyPr>
                <a:lstStyle/>
                <a:p>
                  <a:pPr>
                    <a:defRPr sz="1600" b="1" i="0" u="none" strike="noStrike" kern="1200" baseline="0">
                      <a:solidFill>
                        <a:schemeClr val="accent1"/>
                      </a:solidFill>
                      <a:latin typeface="+mn-lt"/>
                      <a:ea typeface="+mn-ea"/>
                      <a:cs typeface="+mn-cs"/>
                    </a:defRPr>
                  </a:pPr>
                  <a:endParaRPr lang="en-US"/>
                </a:p>
              </c:txPr>
              <c:dLblPos val="t"/>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7D79-42F4-AE48-8ABA58C2C48F}"/>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1"/>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Sheet1!$B$1:$D$1</c:f>
              <c:strCache>
                <c:ptCount val="3"/>
                <c:pt idx="0">
                  <c:v>2015</c:v>
                </c:pt>
                <c:pt idx="1">
                  <c:v>2016 </c:v>
                </c:pt>
                <c:pt idx="2">
                  <c:v>2017 </c:v>
                </c:pt>
              </c:strCache>
            </c:strRef>
          </c:cat>
          <c:val>
            <c:numRef>
              <c:f>Sheet1!$B$2:$D$2</c:f>
              <c:numCache>
                <c:formatCode>###0%</c:formatCode>
                <c:ptCount val="3"/>
                <c:pt idx="0">
                  <c:v>0.43884254792777178</c:v>
                </c:pt>
                <c:pt idx="1">
                  <c:v>0.32456957349100934</c:v>
                </c:pt>
                <c:pt idx="2">
                  <c:v>0.36027332708939858</c:v>
                </c:pt>
              </c:numCache>
            </c:numRef>
          </c:val>
          <c:smooth val="0"/>
          <c:extLst>
            <c:ext xmlns:c16="http://schemas.microsoft.com/office/drawing/2014/chart" uri="{C3380CC4-5D6E-409C-BE32-E72D297353CC}">
              <c16:uniqueId val="{00000001-CC7A-4775-810A-873F5160C472}"/>
            </c:ext>
          </c:extLst>
        </c:ser>
        <c:ser>
          <c:idx val="1"/>
          <c:order val="1"/>
          <c:tx>
            <c:strRef>
              <c:f>Sheet1!$A$3</c:f>
              <c:strCache>
                <c:ptCount val="1"/>
                <c:pt idx="0">
                  <c:v>B</c:v>
                </c:pt>
              </c:strCache>
            </c:strRef>
          </c:tx>
          <c:spPr>
            <a:ln w="38100" cap="rnd">
              <a:solidFill>
                <a:schemeClr val="accent2"/>
              </a:solidFill>
              <a:round/>
            </a:ln>
            <a:effectLst/>
          </c:spPr>
          <c:marker>
            <c:symbol val="circle"/>
            <c:size val="8"/>
            <c:spPr>
              <a:solidFill>
                <a:schemeClr val="accent2"/>
              </a:solidFill>
              <a:ln w="9525">
                <a:solidFill>
                  <a:schemeClr val="accent2"/>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Sheet1!$B$1:$D$1</c:f>
              <c:strCache>
                <c:ptCount val="3"/>
                <c:pt idx="0">
                  <c:v>2015</c:v>
                </c:pt>
                <c:pt idx="1">
                  <c:v>2016 </c:v>
                </c:pt>
                <c:pt idx="2">
                  <c:v>2017 </c:v>
                </c:pt>
              </c:strCache>
            </c:strRef>
          </c:cat>
          <c:val>
            <c:numRef>
              <c:f>Sheet1!$B$3:$D$3</c:f>
              <c:numCache>
                <c:formatCode>###0%</c:formatCode>
                <c:ptCount val="3"/>
                <c:pt idx="0">
                  <c:v>0.34364909788816556</c:v>
                </c:pt>
                <c:pt idx="1">
                  <c:v>0.44237531794518198</c:v>
                </c:pt>
                <c:pt idx="2">
                  <c:v>0.3925168396231023</c:v>
                </c:pt>
              </c:numCache>
            </c:numRef>
          </c:val>
          <c:smooth val="0"/>
          <c:extLst>
            <c:ext xmlns:c16="http://schemas.microsoft.com/office/drawing/2014/chart" uri="{C3380CC4-5D6E-409C-BE32-E72D297353CC}">
              <c16:uniqueId val="{00000002-CC7A-4775-810A-873F5160C472}"/>
            </c:ext>
          </c:extLst>
        </c:ser>
        <c:ser>
          <c:idx val="2"/>
          <c:order val="2"/>
          <c:tx>
            <c:strRef>
              <c:f>Sheet1!$A$4</c:f>
              <c:strCache>
                <c:ptCount val="1"/>
                <c:pt idx="0">
                  <c:v>C or lower/DK</c:v>
                </c:pt>
              </c:strCache>
            </c:strRef>
          </c:tx>
          <c:spPr>
            <a:ln w="38100" cap="rnd">
              <a:solidFill>
                <a:schemeClr val="accent5"/>
              </a:solidFill>
              <a:round/>
            </a:ln>
            <a:effectLst/>
          </c:spPr>
          <c:marker>
            <c:symbol val="circle"/>
            <c:size val="5"/>
            <c:spPr>
              <a:solidFill>
                <a:schemeClr val="accent5"/>
              </a:solidFill>
              <a:ln w="38100">
                <a:solidFill>
                  <a:schemeClr val="accent5"/>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5"/>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Sheet1!$B$1:$D$1</c:f>
              <c:strCache>
                <c:ptCount val="3"/>
                <c:pt idx="0">
                  <c:v>2015</c:v>
                </c:pt>
                <c:pt idx="1">
                  <c:v>2016 </c:v>
                </c:pt>
                <c:pt idx="2">
                  <c:v>2017 </c:v>
                </c:pt>
              </c:strCache>
            </c:strRef>
          </c:cat>
          <c:val>
            <c:numRef>
              <c:f>Sheet1!$B$4:$D$4</c:f>
              <c:numCache>
                <c:formatCode>###0%</c:formatCode>
                <c:ptCount val="3"/>
                <c:pt idx="0">
                  <c:v>0.21750835418406211</c:v>
                </c:pt>
                <c:pt idx="1">
                  <c:v>0.2330551085638107</c:v>
                </c:pt>
                <c:pt idx="2">
                  <c:v>0.2472098332874991</c:v>
                </c:pt>
              </c:numCache>
            </c:numRef>
          </c:val>
          <c:smooth val="0"/>
          <c:extLst>
            <c:ext xmlns:c16="http://schemas.microsoft.com/office/drawing/2014/chart" uri="{C3380CC4-5D6E-409C-BE32-E72D297353CC}">
              <c16:uniqueId val="{00000003-CC7A-4775-810A-873F5160C472}"/>
            </c:ext>
          </c:extLst>
        </c:ser>
        <c:dLbls>
          <c:showLegendKey val="0"/>
          <c:showVal val="0"/>
          <c:showCatName val="0"/>
          <c:showSerName val="0"/>
          <c:showPercent val="0"/>
          <c:showBubbleSize val="0"/>
        </c:dLbls>
        <c:marker val="1"/>
        <c:smooth val="0"/>
        <c:axId val="119839296"/>
        <c:axId val="119839688"/>
      </c:lineChart>
      <c:catAx>
        <c:axId val="119839296"/>
        <c:scaling>
          <c:orientation val="minMax"/>
        </c:scaling>
        <c:delete val="0"/>
        <c:axPos val="b"/>
        <c:numFmt formatCode="General" sourceLinked="1"/>
        <c:majorTickMark val="out"/>
        <c:minorTickMark val="none"/>
        <c:tickLblPos val="nextTo"/>
        <c:spPr>
          <a:noFill/>
          <a:ln w="12700" cap="flat" cmpd="sng" algn="ctr">
            <a:solidFill>
              <a:schemeClr val="tx2"/>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crossAx val="119839688"/>
        <c:crosses val="autoZero"/>
        <c:auto val="1"/>
        <c:lblAlgn val="ctr"/>
        <c:lblOffset val="100"/>
        <c:noMultiLvlLbl val="0"/>
      </c:catAx>
      <c:valAx>
        <c:axId val="119839688"/>
        <c:scaling>
          <c:orientation val="minMax"/>
          <c:max val="0.85000000000000009"/>
          <c:min val="0"/>
        </c:scaling>
        <c:delete val="1"/>
        <c:axPos val="l"/>
        <c:numFmt formatCode="###0%" sourceLinked="1"/>
        <c:majorTickMark val="out"/>
        <c:minorTickMark val="none"/>
        <c:tickLblPos val="nextTo"/>
        <c:crossAx val="1198392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4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5692679849553024E-3"/>
          <c:y val="4.6190214773613632E-2"/>
          <c:w val="0.97330503385719402"/>
          <c:h val="0.85512764102093441"/>
        </c:manualLayout>
      </c:layout>
      <c:lineChart>
        <c:grouping val="standard"/>
        <c:varyColors val="0"/>
        <c:ser>
          <c:idx val="0"/>
          <c:order val="0"/>
          <c:tx>
            <c:strRef>
              <c:f>Sheet1!$A$2</c:f>
              <c:strCache>
                <c:ptCount val="1"/>
                <c:pt idx="0">
                  <c:v>A</c:v>
                </c:pt>
              </c:strCache>
            </c:strRef>
          </c:tx>
          <c:spPr>
            <a:ln w="38100" cap="rnd">
              <a:solidFill>
                <a:schemeClr val="accent1"/>
              </a:solidFill>
              <a:round/>
            </a:ln>
            <a:effectLst/>
          </c:spPr>
          <c:marker>
            <c:symbol val="circle"/>
            <c:size val="8"/>
            <c:spPr>
              <a:solidFill>
                <a:schemeClr val="accent1"/>
              </a:solidFill>
              <a:ln w="9525">
                <a:solidFill>
                  <a:schemeClr val="accent1"/>
                </a:solidFill>
              </a:ln>
              <a:effectLst/>
            </c:spPr>
          </c:marker>
          <c:dLbls>
            <c:dLbl>
              <c:idx val="4"/>
              <c:layout>
                <c:manualLayout>
                  <c:x val="-3.3561765090281803E-2"/>
                  <c:y val="-5.617251049821637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199C-43FF-8A60-7D3BFECF02CD}"/>
                </c:ext>
              </c:extLst>
            </c:dLbl>
            <c:dLbl>
              <c:idx val="5"/>
              <c:spPr>
                <a:noFill/>
                <a:ln>
                  <a:noFill/>
                </a:ln>
                <a:effectLst/>
              </c:spPr>
              <c:txPr>
                <a:bodyPr rot="0" spcFirstLastPara="1" vertOverflow="ellipsis" vert="horz" wrap="square" lIns="38100" tIns="19050" rIns="38100" bIns="19050" anchor="ctr" anchorCtr="1">
                  <a:noAutofit/>
                </a:bodyPr>
                <a:lstStyle/>
                <a:p>
                  <a:pPr>
                    <a:defRPr sz="1600" b="1" i="0" u="none" strike="noStrike" kern="1200" baseline="0">
                      <a:solidFill>
                        <a:schemeClr val="accent1"/>
                      </a:solidFill>
                      <a:latin typeface="+mn-lt"/>
                      <a:ea typeface="+mn-ea"/>
                      <a:cs typeface="+mn-cs"/>
                    </a:defRPr>
                  </a:pPr>
                  <a:endParaRPr lang="en-US"/>
                </a:p>
              </c:txPr>
              <c:dLblPos val="t"/>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199C-43FF-8A60-7D3BFECF02CD}"/>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1"/>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Sheet1!$B$1:$E$1</c:f>
              <c:strCache>
                <c:ptCount val="4"/>
                <c:pt idx="0">
                  <c:v>2014</c:v>
                </c:pt>
                <c:pt idx="1">
                  <c:v>2015 </c:v>
                </c:pt>
                <c:pt idx="2">
                  <c:v>2016 </c:v>
                </c:pt>
                <c:pt idx="3">
                  <c:v>2017 </c:v>
                </c:pt>
              </c:strCache>
            </c:strRef>
          </c:cat>
          <c:val>
            <c:numRef>
              <c:f>Sheet1!$B$2:$E$2</c:f>
              <c:numCache>
                <c:formatCode>#,##0%</c:formatCode>
                <c:ptCount val="4"/>
                <c:pt idx="0" formatCode="###0%">
                  <c:v>0.46544630393716774</c:v>
                </c:pt>
                <c:pt idx="1">
                  <c:v>0.62186541114812988</c:v>
                </c:pt>
                <c:pt idx="2" formatCode="###0%">
                  <c:v>0.44763436109146093</c:v>
                </c:pt>
                <c:pt idx="3" formatCode="###0%">
                  <c:v>0.45655740055616328</c:v>
                </c:pt>
              </c:numCache>
            </c:numRef>
          </c:val>
          <c:smooth val="0"/>
          <c:extLst>
            <c:ext xmlns:c16="http://schemas.microsoft.com/office/drawing/2014/chart" uri="{C3380CC4-5D6E-409C-BE32-E72D297353CC}">
              <c16:uniqueId val="{00000002-199C-43FF-8A60-7D3BFECF02CD}"/>
            </c:ext>
          </c:extLst>
        </c:ser>
        <c:ser>
          <c:idx val="1"/>
          <c:order val="1"/>
          <c:tx>
            <c:strRef>
              <c:f>Sheet1!$A$3</c:f>
              <c:strCache>
                <c:ptCount val="1"/>
                <c:pt idx="0">
                  <c:v>B</c:v>
                </c:pt>
              </c:strCache>
            </c:strRef>
          </c:tx>
          <c:spPr>
            <a:ln w="38100" cap="rnd">
              <a:solidFill>
                <a:schemeClr val="accent2"/>
              </a:solidFill>
              <a:round/>
            </a:ln>
            <a:effectLst/>
          </c:spPr>
          <c:marker>
            <c:symbol val="circle"/>
            <c:size val="8"/>
            <c:spPr>
              <a:solidFill>
                <a:schemeClr val="accent2"/>
              </a:solidFill>
              <a:ln w="9525">
                <a:solidFill>
                  <a:schemeClr val="accent2"/>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2"/>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Sheet1!$B$1:$E$1</c:f>
              <c:strCache>
                <c:ptCount val="4"/>
                <c:pt idx="0">
                  <c:v>2014</c:v>
                </c:pt>
                <c:pt idx="1">
                  <c:v>2015 </c:v>
                </c:pt>
                <c:pt idx="2">
                  <c:v>2016 </c:v>
                </c:pt>
                <c:pt idx="3">
                  <c:v>2017 </c:v>
                </c:pt>
              </c:strCache>
            </c:strRef>
          </c:cat>
          <c:val>
            <c:numRef>
              <c:f>Sheet1!$B$3:$E$3</c:f>
              <c:numCache>
                <c:formatCode>#,##0%</c:formatCode>
                <c:ptCount val="4"/>
                <c:pt idx="0" formatCode="###0%">
                  <c:v>0.39325145073652862</c:v>
                </c:pt>
                <c:pt idx="1">
                  <c:v>0.31765523779220817</c:v>
                </c:pt>
                <c:pt idx="2" formatCode="###0%">
                  <c:v>0.41276349803295553</c:v>
                </c:pt>
                <c:pt idx="3" formatCode="###0%">
                  <c:v>0.35058791349095969</c:v>
                </c:pt>
              </c:numCache>
            </c:numRef>
          </c:val>
          <c:smooth val="0"/>
          <c:extLst>
            <c:ext xmlns:c16="http://schemas.microsoft.com/office/drawing/2014/chart" uri="{C3380CC4-5D6E-409C-BE32-E72D297353CC}">
              <c16:uniqueId val="{00000003-199C-43FF-8A60-7D3BFECF02CD}"/>
            </c:ext>
          </c:extLst>
        </c:ser>
        <c:ser>
          <c:idx val="2"/>
          <c:order val="2"/>
          <c:tx>
            <c:strRef>
              <c:f>Sheet1!$A$4</c:f>
              <c:strCache>
                <c:ptCount val="1"/>
                <c:pt idx="0">
                  <c:v>C or lower/DK</c:v>
                </c:pt>
              </c:strCache>
            </c:strRef>
          </c:tx>
          <c:spPr>
            <a:ln w="38100" cap="rnd">
              <a:solidFill>
                <a:schemeClr val="accent5"/>
              </a:solidFill>
              <a:round/>
            </a:ln>
            <a:effectLst/>
          </c:spPr>
          <c:marker>
            <c:symbol val="circle"/>
            <c:size val="5"/>
            <c:spPr>
              <a:solidFill>
                <a:schemeClr val="accent5"/>
              </a:solidFill>
              <a:ln w="38100">
                <a:solidFill>
                  <a:schemeClr val="accent5"/>
                </a:solidFill>
              </a:ln>
              <a:effectLst/>
            </c:spPr>
          </c:marker>
          <c:dLbls>
            <c:dLbl>
              <c:idx val="3"/>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17A8-44B7-8538-F5F48A9AF109}"/>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5"/>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Sheet1!$B$1:$E$1</c:f>
              <c:strCache>
                <c:ptCount val="4"/>
                <c:pt idx="0">
                  <c:v>2014</c:v>
                </c:pt>
                <c:pt idx="1">
                  <c:v>2015 </c:v>
                </c:pt>
                <c:pt idx="2">
                  <c:v>2016 </c:v>
                </c:pt>
                <c:pt idx="3">
                  <c:v>2017 </c:v>
                </c:pt>
              </c:strCache>
            </c:strRef>
          </c:cat>
          <c:val>
            <c:numRef>
              <c:f>Sheet1!$B$4:$E$4</c:f>
              <c:numCache>
                <c:formatCode>#,##0%</c:formatCode>
                <c:ptCount val="4"/>
                <c:pt idx="0">
                  <c:v>0.14130224532630364</c:v>
                </c:pt>
                <c:pt idx="1">
                  <c:v>6.0479351059662831E-2</c:v>
                </c:pt>
                <c:pt idx="2" formatCode="###0%">
                  <c:v>0.13960214087558487</c:v>
                </c:pt>
                <c:pt idx="3" formatCode="###0%">
                  <c:v>0.1928546859528765</c:v>
                </c:pt>
              </c:numCache>
            </c:numRef>
          </c:val>
          <c:smooth val="0"/>
          <c:extLst>
            <c:ext xmlns:c16="http://schemas.microsoft.com/office/drawing/2014/chart" uri="{C3380CC4-5D6E-409C-BE32-E72D297353CC}">
              <c16:uniqueId val="{00000004-199C-43FF-8A60-7D3BFECF02CD}"/>
            </c:ext>
          </c:extLst>
        </c:ser>
        <c:dLbls>
          <c:showLegendKey val="0"/>
          <c:showVal val="0"/>
          <c:showCatName val="0"/>
          <c:showSerName val="0"/>
          <c:showPercent val="0"/>
          <c:showBubbleSize val="0"/>
        </c:dLbls>
        <c:marker val="1"/>
        <c:smooth val="0"/>
        <c:axId val="119839296"/>
        <c:axId val="119839688"/>
      </c:lineChart>
      <c:catAx>
        <c:axId val="119839296"/>
        <c:scaling>
          <c:orientation val="minMax"/>
        </c:scaling>
        <c:delete val="0"/>
        <c:axPos val="b"/>
        <c:numFmt formatCode="General" sourceLinked="1"/>
        <c:majorTickMark val="out"/>
        <c:minorTickMark val="none"/>
        <c:tickLblPos val="nextTo"/>
        <c:spPr>
          <a:noFill/>
          <a:ln w="12700" cap="flat" cmpd="sng" algn="ctr">
            <a:solidFill>
              <a:schemeClr val="tx2"/>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crossAx val="119839688"/>
        <c:crosses val="autoZero"/>
        <c:auto val="1"/>
        <c:lblAlgn val="ctr"/>
        <c:lblOffset val="100"/>
        <c:noMultiLvlLbl val="0"/>
      </c:catAx>
      <c:valAx>
        <c:axId val="119839688"/>
        <c:scaling>
          <c:orientation val="minMax"/>
          <c:max val="0.85000000000000009"/>
          <c:min val="0"/>
        </c:scaling>
        <c:delete val="1"/>
        <c:axPos val="l"/>
        <c:numFmt formatCode="###0%" sourceLinked="1"/>
        <c:majorTickMark val="out"/>
        <c:minorTickMark val="none"/>
        <c:tickLblPos val="nextTo"/>
        <c:crossAx val="1198392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userShapes r:id="rId2"/>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1815252416756176E-2"/>
          <c:y val="0"/>
          <c:w val="0.97636949516648763"/>
          <c:h val="0.89339245686612412"/>
        </c:manualLayout>
      </c:layout>
      <c:lineChart>
        <c:grouping val="standard"/>
        <c:varyColors val="0"/>
        <c:ser>
          <c:idx val="0"/>
          <c:order val="0"/>
          <c:tx>
            <c:strRef>
              <c:f>Sheet1!$A$2</c:f>
              <c:strCache>
                <c:ptCount val="1"/>
                <c:pt idx="0">
                  <c:v>A</c:v>
                </c:pt>
              </c:strCache>
            </c:strRef>
          </c:tx>
          <c:spPr>
            <a:ln w="38100" cap="rnd">
              <a:solidFill>
                <a:schemeClr val="accent1"/>
              </a:solidFill>
              <a:round/>
            </a:ln>
            <a:effectLst/>
          </c:spPr>
          <c:marker>
            <c:symbol val="circle"/>
            <c:size val="8"/>
            <c:spPr>
              <a:solidFill>
                <a:schemeClr val="accent1"/>
              </a:solidFill>
              <a:ln w="9525">
                <a:solidFill>
                  <a:schemeClr val="accent1"/>
                </a:solidFill>
              </a:ln>
              <a:effectLst/>
            </c:spPr>
          </c:marker>
          <c:dLbls>
            <c:dLbl>
              <c:idx val="4"/>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6CB3-492E-AD97-51ADDF0ACE84}"/>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1"/>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c:v>
                </c:pt>
                <c:pt idx="1">
                  <c:v>2013</c:v>
                </c:pt>
                <c:pt idx="2">
                  <c:v>2014</c:v>
                </c:pt>
                <c:pt idx="3">
                  <c:v>2015</c:v>
                </c:pt>
                <c:pt idx="4">
                  <c:v>2016</c:v>
                </c:pt>
                <c:pt idx="5">
                  <c:v>2017</c:v>
                </c:pt>
              </c:strCache>
            </c:strRef>
          </c:cat>
          <c:val>
            <c:numRef>
              <c:f>Sheet1!$B$2:$G$2</c:f>
              <c:numCache>
                <c:formatCode>###0%</c:formatCode>
                <c:ptCount val="6"/>
                <c:pt idx="0">
                  <c:v>0.46042417611044573</c:v>
                </c:pt>
                <c:pt idx="1">
                  <c:v>0.45307510931155776</c:v>
                </c:pt>
                <c:pt idx="2">
                  <c:v>0.45667945920546271</c:v>
                </c:pt>
                <c:pt idx="3">
                  <c:v>0.48329601561849683</c:v>
                </c:pt>
                <c:pt idx="4">
                  <c:v>0.41769906690584996</c:v>
                </c:pt>
                <c:pt idx="5">
                  <c:v>0.48281629173772617</c:v>
                </c:pt>
              </c:numCache>
            </c:numRef>
          </c:val>
          <c:smooth val="0"/>
          <c:extLst>
            <c:ext xmlns:c16="http://schemas.microsoft.com/office/drawing/2014/chart" uri="{C3380CC4-5D6E-409C-BE32-E72D297353CC}">
              <c16:uniqueId val="{00000000-1F26-4AAC-A8F7-E42C2E866EA0}"/>
            </c:ext>
          </c:extLst>
        </c:ser>
        <c:ser>
          <c:idx val="1"/>
          <c:order val="1"/>
          <c:tx>
            <c:strRef>
              <c:f>Sheet1!$A$3</c:f>
              <c:strCache>
                <c:ptCount val="1"/>
                <c:pt idx="0">
                  <c:v>B</c:v>
                </c:pt>
              </c:strCache>
            </c:strRef>
          </c:tx>
          <c:spPr>
            <a:ln w="38100" cap="rnd">
              <a:solidFill>
                <a:schemeClr val="accent2"/>
              </a:solidFill>
              <a:round/>
            </a:ln>
            <a:effectLst/>
          </c:spPr>
          <c:marker>
            <c:symbol val="circle"/>
            <c:size val="8"/>
            <c:spPr>
              <a:solidFill>
                <a:schemeClr val="accent2"/>
              </a:solidFill>
              <a:ln w="9525">
                <a:solidFill>
                  <a:schemeClr val="accent2"/>
                </a:solidFill>
              </a:ln>
              <a:effectLst/>
            </c:spPr>
          </c:marker>
          <c:dLbls>
            <c:dLbl>
              <c:idx val="4"/>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6CB3-492E-AD97-51ADDF0ACE84}"/>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2"/>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c:v>
                </c:pt>
                <c:pt idx="1">
                  <c:v>2013</c:v>
                </c:pt>
                <c:pt idx="2">
                  <c:v>2014</c:v>
                </c:pt>
                <c:pt idx="3">
                  <c:v>2015</c:v>
                </c:pt>
                <c:pt idx="4">
                  <c:v>2016</c:v>
                </c:pt>
                <c:pt idx="5">
                  <c:v>2017</c:v>
                </c:pt>
              </c:strCache>
            </c:strRef>
          </c:cat>
          <c:val>
            <c:numRef>
              <c:f>Sheet1!$B$3:$G$3</c:f>
              <c:numCache>
                <c:formatCode>###0%</c:formatCode>
                <c:ptCount val="6"/>
                <c:pt idx="0">
                  <c:v>0.40954417281293365</c:v>
                </c:pt>
                <c:pt idx="1">
                  <c:v>0.42814645854761835</c:v>
                </c:pt>
                <c:pt idx="2">
                  <c:v>0.43340955206479015</c:v>
                </c:pt>
                <c:pt idx="3">
                  <c:v>0.40577762984943222</c:v>
                </c:pt>
                <c:pt idx="4">
                  <c:v>0.45304202812806182</c:v>
                </c:pt>
                <c:pt idx="5">
                  <c:v>0.39450530012159801</c:v>
                </c:pt>
              </c:numCache>
            </c:numRef>
          </c:val>
          <c:smooth val="0"/>
          <c:extLst>
            <c:ext xmlns:c16="http://schemas.microsoft.com/office/drawing/2014/chart" uri="{C3380CC4-5D6E-409C-BE32-E72D297353CC}">
              <c16:uniqueId val="{00000001-1F26-4AAC-A8F7-E42C2E866EA0}"/>
            </c:ext>
          </c:extLst>
        </c:ser>
        <c:ser>
          <c:idx val="2"/>
          <c:order val="2"/>
          <c:tx>
            <c:strRef>
              <c:f>Sheet1!$A$4</c:f>
              <c:strCache>
                <c:ptCount val="1"/>
                <c:pt idx="0">
                  <c:v>C or lower/DK</c:v>
                </c:pt>
              </c:strCache>
            </c:strRef>
          </c:tx>
          <c:spPr>
            <a:ln w="38100" cap="rnd">
              <a:solidFill>
                <a:schemeClr val="accent5"/>
              </a:solidFill>
              <a:round/>
            </a:ln>
            <a:effectLst/>
          </c:spPr>
          <c:marker>
            <c:symbol val="circle"/>
            <c:size val="8"/>
            <c:spPr>
              <a:solidFill>
                <a:schemeClr val="accent5"/>
              </a:solidFill>
              <a:ln w="9525">
                <a:solidFill>
                  <a:schemeClr val="accent5"/>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5"/>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c:v>
                </c:pt>
                <c:pt idx="1">
                  <c:v>2013</c:v>
                </c:pt>
                <c:pt idx="2">
                  <c:v>2014</c:v>
                </c:pt>
                <c:pt idx="3">
                  <c:v>2015</c:v>
                </c:pt>
                <c:pt idx="4">
                  <c:v>2016</c:v>
                </c:pt>
                <c:pt idx="5">
                  <c:v>2017</c:v>
                </c:pt>
              </c:strCache>
            </c:strRef>
          </c:cat>
          <c:val>
            <c:numRef>
              <c:f>Sheet1!$B$4:$G$4</c:f>
              <c:numCache>
                <c:formatCode>###0%</c:formatCode>
                <c:ptCount val="6"/>
                <c:pt idx="0">
                  <c:v>0.13003165107661782</c:v>
                </c:pt>
                <c:pt idx="1">
                  <c:v>0.11877843214082107</c:v>
                </c:pt>
                <c:pt idx="2">
                  <c:v>0.10991098872973411</c:v>
                </c:pt>
                <c:pt idx="3">
                  <c:v>0.11092635453205556</c:v>
                </c:pt>
                <c:pt idx="4">
                  <c:v>0.1292589049661011</c:v>
                </c:pt>
                <c:pt idx="5">
                  <c:v>0.12267840814066139</c:v>
                </c:pt>
              </c:numCache>
            </c:numRef>
          </c:val>
          <c:smooth val="0"/>
          <c:extLst>
            <c:ext xmlns:c16="http://schemas.microsoft.com/office/drawing/2014/chart" uri="{C3380CC4-5D6E-409C-BE32-E72D297353CC}">
              <c16:uniqueId val="{00000002-1F26-4AAC-A8F7-E42C2E866EA0}"/>
            </c:ext>
          </c:extLst>
        </c:ser>
        <c:dLbls>
          <c:showLegendKey val="0"/>
          <c:showVal val="0"/>
          <c:showCatName val="0"/>
          <c:showSerName val="0"/>
          <c:showPercent val="0"/>
          <c:showBubbleSize val="0"/>
        </c:dLbls>
        <c:marker val="1"/>
        <c:smooth val="0"/>
        <c:axId val="119839296"/>
        <c:axId val="119839688"/>
      </c:lineChart>
      <c:catAx>
        <c:axId val="119839296"/>
        <c:scaling>
          <c:orientation val="minMax"/>
        </c:scaling>
        <c:delete val="0"/>
        <c:axPos val="b"/>
        <c:numFmt formatCode="General" sourceLinked="1"/>
        <c:majorTickMark val="none"/>
        <c:minorTickMark val="none"/>
        <c:tickLblPos val="nextTo"/>
        <c:spPr>
          <a:noFill/>
          <a:ln w="12700" cap="flat" cmpd="sng" algn="ctr">
            <a:solidFill>
              <a:schemeClr val="tx2"/>
            </a:solidFill>
            <a:round/>
          </a:ln>
          <a:effectLst/>
        </c:spPr>
        <c:txPr>
          <a:bodyPr rot="-60000000" spcFirstLastPara="1" vertOverflow="ellipsis" vert="horz" wrap="square" anchor="ctr" anchorCtr="1"/>
          <a:lstStyle/>
          <a:p>
            <a:pPr>
              <a:defRPr sz="1800" b="0" i="0" u="none" strike="noStrike" kern="1200" baseline="0">
                <a:solidFill>
                  <a:schemeClr val="tx1"/>
                </a:solidFill>
                <a:latin typeface="+mn-lt"/>
                <a:ea typeface="+mn-ea"/>
                <a:cs typeface="+mn-cs"/>
              </a:defRPr>
            </a:pPr>
            <a:endParaRPr lang="en-US"/>
          </a:p>
        </c:txPr>
        <c:crossAx val="119839688"/>
        <c:crosses val="autoZero"/>
        <c:auto val="1"/>
        <c:lblAlgn val="ctr"/>
        <c:lblOffset val="100"/>
        <c:noMultiLvlLbl val="0"/>
      </c:catAx>
      <c:valAx>
        <c:axId val="119839688"/>
        <c:scaling>
          <c:orientation val="minMax"/>
          <c:max val="0.70000000000000007"/>
          <c:min val="0"/>
        </c:scaling>
        <c:delete val="1"/>
        <c:axPos val="l"/>
        <c:numFmt formatCode="###0%" sourceLinked="1"/>
        <c:majorTickMark val="out"/>
        <c:minorTickMark val="none"/>
        <c:tickLblPos val="nextTo"/>
        <c:crossAx val="1198392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hart5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5692679849553024E-3"/>
          <c:y val="4.6190214773613632E-2"/>
          <c:w val="0.97330503385719402"/>
          <c:h val="0.85512764102093441"/>
        </c:manualLayout>
      </c:layout>
      <c:lineChart>
        <c:grouping val="standard"/>
        <c:varyColors val="0"/>
        <c:ser>
          <c:idx val="0"/>
          <c:order val="0"/>
          <c:tx>
            <c:strRef>
              <c:f>Sheet1!$A$2</c:f>
              <c:strCache>
                <c:ptCount val="1"/>
                <c:pt idx="0">
                  <c:v>A</c:v>
                </c:pt>
              </c:strCache>
            </c:strRef>
          </c:tx>
          <c:spPr>
            <a:ln w="38100" cap="rnd">
              <a:solidFill>
                <a:schemeClr val="accent1"/>
              </a:solidFill>
              <a:round/>
            </a:ln>
            <a:effectLst/>
          </c:spPr>
          <c:marker>
            <c:symbol val="circle"/>
            <c:size val="8"/>
            <c:spPr>
              <a:solidFill>
                <a:schemeClr val="accent1"/>
              </a:solidFill>
              <a:ln w="9525">
                <a:solidFill>
                  <a:schemeClr val="accent1"/>
                </a:solidFill>
              </a:ln>
              <a:effectLst/>
            </c:spPr>
          </c:marker>
          <c:dLbls>
            <c:dLbl>
              <c:idx val="4"/>
              <c:layout>
                <c:manualLayout>
                  <c:x val="-3.3561765090281803E-2"/>
                  <c:y val="-5.617251049821637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CC7A-4775-810A-873F5160C472}"/>
                </c:ext>
              </c:extLst>
            </c:dLbl>
            <c:dLbl>
              <c:idx val="5"/>
              <c:spPr>
                <a:noFill/>
                <a:ln>
                  <a:noFill/>
                </a:ln>
                <a:effectLst/>
              </c:spPr>
              <c:txPr>
                <a:bodyPr rot="0" spcFirstLastPara="1" vertOverflow="ellipsis" vert="horz" wrap="square" lIns="38100" tIns="19050" rIns="38100" bIns="19050" anchor="ctr" anchorCtr="1">
                  <a:noAutofit/>
                </a:bodyPr>
                <a:lstStyle/>
                <a:p>
                  <a:pPr>
                    <a:defRPr sz="1600" b="1" i="0" u="none" strike="noStrike" kern="1200" baseline="0">
                      <a:solidFill>
                        <a:schemeClr val="accent1"/>
                      </a:solidFill>
                      <a:latin typeface="+mn-lt"/>
                      <a:ea typeface="+mn-ea"/>
                      <a:cs typeface="+mn-cs"/>
                    </a:defRPr>
                  </a:pPr>
                  <a:endParaRPr lang="en-US"/>
                </a:p>
              </c:txPr>
              <c:dLblPos val="t"/>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7D79-42F4-AE48-8ABA58C2C48F}"/>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1"/>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Sheet1!$B$1:$D$1</c:f>
              <c:strCache>
                <c:ptCount val="3"/>
                <c:pt idx="0">
                  <c:v>2015</c:v>
                </c:pt>
                <c:pt idx="1">
                  <c:v>2016 </c:v>
                </c:pt>
                <c:pt idx="2">
                  <c:v>2017 </c:v>
                </c:pt>
              </c:strCache>
            </c:strRef>
          </c:cat>
          <c:val>
            <c:numRef>
              <c:f>Sheet1!$B$2:$D$2</c:f>
              <c:numCache>
                <c:formatCode>###0%</c:formatCode>
                <c:ptCount val="3"/>
                <c:pt idx="0">
                  <c:v>0.60520320848279729</c:v>
                </c:pt>
                <c:pt idx="1">
                  <c:v>0.59315871751366611</c:v>
                </c:pt>
                <c:pt idx="2">
                  <c:v>0.63227136464634859</c:v>
                </c:pt>
              </c:numCache>
            </c:numRef>
          </c:val>
          <c:smooth val="0"/>
          <c:extLst>
            <c:ext xmlns:c16="http://schemas.microsoft.com/office/drawing/2014/chart" uri="{C3380CC4-5D6E-409C-BE32-E72D297353CC}">
              <c16:uniqueId val="{00000001-CC7A-4775-810A-873F5160C472}"/>
            </c:ext>
          </c:extLst>
        </c:ser>
        <c:ser>
          <c:idx val="1"/>
          <c:order val="1"/>
          <c:tx>
            <c:strRef>
              <c:f>Sheet1!$A$3</c:f>
              <c:strCache>
                <c:ptCount val="1"/>
                <c:pt idx="0">
                  <c:v>B</c:v>
                </c:pt>
              </c:strCache>
            </c:strRef>
          </c:tx>
          <c:spPr>
            <a:ln w="38100" cap="rnd">
              <a:solidFill>
                <a:schemeClr val="accent2"/>
              </a:solidFill>
              <a:round/>
            </a:ln>
            <a:effectLst/>
          </c:spPr>
          <c:marker>
            <c:symbol val="circle"/>
            <c:size val="8"/>
            <c:spPr>
              <a:solidFill>
                <a:schemeClr val="accent2"/>
              </a:solidFill>
              <a:ln w="9525">
                <a:solidFill>
                  <a:schemeClr val="accent2"/>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Sheet1!$B$1:$D$1</c:f>
              <c:strCache>
                <c:ptCount val="3"/>
                <c:pt idx="0">
                  <c:v>2015</c:v>
                </c:pt>
                <c:pt idx="1">
                  <c:v>2016 </c:v>
                </c:pt>
                <c:pt idx="2">
                  <c:v>2017 </c:v>
                </c:pt>
              </c:strCache>
            </c:strRef>
          </c:cat>
          <c:val>
            <c:numRef>
              <c:f>Sheet1!$B$3:$D$3</c:f>
              <c:numCache>
                <c:formatCode>###0%</c:formatCode>
                <c:ptCount val="3"/>
                <c:pt idx="0">
                  <c:v>0.2923322845845383</c:v>
                </c:pt>
                <c:pt idx="1">
                  <c:v>0.3415122071719322</c:v>
                </c:pt>
                <c:pt idx="2">
                  <c:v>0.2615327600572479</c:v>
                </c:pt>
              </c:numCache>
            </c:numRef>
          </c:val>
          <c:smooth val="0"/>
          <c:extLst>
            <c:ext xmlns:c16="http://schemas.microsoft.com/office/drawing/2014/chart" uri="{C3380CC4-5D6E-409C-BE32-E72D297353CC}">
              <c16:uniqueId val="{00000002-CC7A-4775-810A-873F5160C472}"/>
            </c:ext>
          </c:extLst>
        </c:ser>
        <c:ser>
          <c:idx val="2"/>
          <c:order val="2"/>
          <c:tx>
            <c:strRef>
              <c:f>Sheet1!$A$4</c:f>
              <c:strCache>
                <c:ptCount val="1"/>
                <c:pt idx="0">
                  <c:v>C or lower/DK</c:v>
                </c:pt>
              </c:strCache>
            </c:strRef>
          </c:tx>
          <c:spPr>
            <a:ln w="38100" cap="rnd">
              <a:solidFill>
                <a:schemeClr val="accent5"/>
              </a:solidFill>
              <a:round/>
            </a:ln>
            <a:effectLst/>
          </c:spPr>
          <c:marker>
            <c:symbol val="circle"/>
            <c:size val="5"/>
            <c:spPr>
              <a:solidFill>
                <a:schemeClr val="accent5"/>
              </a:solidFill>
              <a:ln w="38100">
                <a:solidFill>
                  <a:schemeClr val="accent5"/>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5"/>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Sheet1!$B$1:$D$1</c:f>
              <c:strCache>
                <c:ptCount val="3"/>
                <c:pt idx="0">
                  <c:v>2015</c:v>
                </c:pt>
                <c:pt idx="1">
                  <c:v>2016 </c:v>
                </c:pt>
                <c:pt idx="2">
                  <c:v>2017 </c:v>
                </c:pt>
              </c:strCache>
            </c:strRef>
          </c:cat>
          <c:val>
            <c:numRef>
              <c:f>Sheet1!$B$4:$D$4</c:f>
              <c:numCache>
                <c:formatCode>###0%</c:formatCode>
                <c:ptCount val="3"/>
                <c:pt idx="0">
                  <c:v>0.10246450693266275</c:v>
                </c:pt>
                <c:pt idx="1">
                  <c:v>6.5329075314402227E-2</c:v>
                </c:pt>
                <c:pt idx="2">
                  <c:v>0.10619587529640558</c:v>
                </c:pt>
              </c:numCache>
            </c:numRef>
          </c:val>
          <c:smooth val="0"/>
          <c:extLst>
            <c:ext xmlns:c16="http://schemas.microsoft.com/office/drawing/2014/chart" uri="{C3380CC4-5D6E-409C-BE32-E72D297353CC}">
              <c16:uniqueId val="{00000003-CC7A-4775-810A-873F5160C472}"/>
            </c:ext>
          </c:extLst>
        </c:ser>
        <c:dLbls>
          <c:showLegendKey val="0"/>
          <c:showVal val="0"/>
          <c:showCatName val="0"/>
          <c:showSerName val="0"/>
          <c:showPercent val="0"/>
          <c:showBubbleSize val="0"/>
        </c:dLbls>
        <c:marker val="1"/>
        <c:smooth val="0"/>
        <c:axId val="119839296"/>
        <c:axId val="119839688"/>
      </c:lineChart>
      <c:catAx>
        <c:axId val="119839296"/>
        <c:scaling>
          <c:orientation val="minMax"/>
        </c:scaling>
        <c:delete val="0"/>
        <c:axPos val="b"/>
        <c:numFmt formatCode="General" sourceLinked="1"/>
        <c:majorTickMark val="out"/>
        <c:minorTickMark val="none"/>
        <c:tickLblPos val="nextTo"/>
        <c:spPr>
          <a:noFill/>
          <a:ln w="12700" cap="flat" cmpd="sng" algn="ctr">
            <a:solidFill>
              <a:schemeClr val="tx2"/>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crossAx val="119839688"/>
        <c:crosses val="autoZero"/>
        <c:auto val="1"/>
        <c:lblAlgn val="ctr"/>
        <c:lblOffset val="100"/>
        <c:noMultiLvlLbl val="0"/>
      </c:catAx>
      <c:valAx>
        <c:axId val="119839688"/>
        <c:scaling>
          <c:orientation val="minMax"/>
          <c:max val="0.85000000000000009"/>
          <c:min val="0"/>
        </c:scaling>
        <c:delete val="1"/>
        <c:axPos val="l"/>
        <c:numFmt formatCode="###0%" sourceLinked="1"/>
        <c:majorTickMark val="out"/>
        <c:minorTickMark val="none"/>
        <c:tickLblPos val="nextTo"/>
        <c:crossAx val="119839296"/>
        <c:crosses val="autoZero"/>
        <c:crossBetween val="between"/>
      </c:valAx>
      <c:spPr>
        <a:noFill/>
        <a:ln w="25400">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5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5692679849553024E-3"/>
          <c:y val="4.6190214773613632E-2"/>
          <c:w val="0.97330503385719402"/>
          <c:h val="0.85512764102093441"/>
        </c:manualLayout>
      </c:layout>
      <c:lineChart>
        <c:grouping val="standard"/>
        <c:varyColors val="0"/>
        <c:ser>
          <c:idx val="0"/>
          <c:order val="0"/>
          <c:tx>
            <c:strRef>
              <c:f>Sheet1!$A$2</c:f>
              <c:strCache>
                <c:ptCount val="1"/>
                <c:pt idx="0">
                  <c:v>A</c:v>
                </c:pt>
              </c:strCache>
            </c:strRef>
          </c:tx>
          <c:spPr>
            <a:ln w="38100" cap="rnd">
              <a:solidFill>
                <a:schemeClr val="accent1"/>
              </a:solidFill>
              <a:round/>
            </a:ln>
            <a:effectLst/>
          </c:spPr>
          <c:marker>
            <c:symbol val="circle"/>
            <c:size val="8"/>
            <c:spPr>
              <a:solidFill>
                <a:schemeClr val="accent1"/>
              </a:solidFill>
              <a:ln w="9525">
                <a:solidFill>
                  <a:schemeClr val="accent1"/>
                </a:solidFill>
              </a:ln>
              <a:effectLst/>
            </c:spPr>
          </c:marker>
          <c:dLbls>
            <c:dLbl>
              <c:idx val="4"/>
              <c:layout>
                <c:manualLayout>
                  <c:x val="-3.3561765090281803E-2"/>
                  <c:y val="-5.617251049821637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199C-43FF-8A60-7D3BFECF02CD}"/>
                </c:ext>
              </c:extLst>
            </c:dLbl>
            <c:dLbl>
              <c:idx val="5"/>
              <c:spPr>
                <a:noFill/>
                <a:ln>
                  <a:noFill/>
                </a:ln>
                <a:effectLst/>
              </c:spPr>
              <c:txPr>
                <a:bodyPr rot="0" spcFirstLastPara="1" vertOverflow="ellipsis" vert="horz" wrap="square" lIns="38100" tIns="19050" rIns="38100" bIns="19050" anchor="ctr" anchorCtr="1">
                  <a:noAutofit/>
                </a:bodyPr>
                <a:lstStyle/>
                <a:p>
                  <a:pPr>
                    <a:defRPr sz="1600" b="1" i="0" u="none" strike="noStrike" kern="1200" baseline="0">
                      <a:solidFill>
                        <a:schemeClr val="accent1"/>
                      </a:solidFill>
                      <a:latin typeface="+mn-lt"/>
                      <a:ea typeface="+mn-ea"/>
                      <a:cs typeface="+mn-cs"/>
                    </a:defRPr>
                  </a:pPr>
                  <a:endParaRPr lang="en-US"/>
                </a:p>
              </c:txPr>
              <c:dLblPos val="t"/>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199C-43FF-8A60-7D3BFECF02CD}"/>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1"/>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Sheet1!$B$1:$E$1</c:f>
              <c:strCache>
                <c:ptCount val="4"/>
                <c:pt idx="0">
                  <c:v>2014</c:v>
                </c:pt>
                <c:pt idx="1">
                  <c:v>2015 </c:v>
                </c:pt>
                <c:pt idx="2">
                  <c:v>2016 </c:v>
                </c:pt>
                <c:pt idx="3">
                  <c:v>2017 </c:v>
                </c:pt>
              </c:strCache>
            </c:strRef>
          </c:cat>
          <c:val>
            <c:numRef>
              <c:f>Sheet1!$B$2:$E$2</c:f>
              <c:numCache>
                <c:formatCode>#,##0%</c:formatCode>
                <c:ptCount val="4"/>
                <c:pt idx="0" formatCode="###0%">
                  <c:v>0.59527584329234895</c:v>
                </c:pt>
                <c:pt idx="1">
                  <c:v>0.65820987365592787</c:v>
                </c:pt>
                <c:pt idx="2" formatCode="###0%">
                  <c:v>0.55278190987966591</c:v>
                </c:pt>
                <c:pt idx="3" formatCode="###0%">
                  <c:v>0.6101800106740205</c:v>
                </c:pt>
              </c:numCache>
            </c:numRef>
          </c:val>
          <c:smooth val="0"/>
          <c:extLst>
            <c:ext xmlns:c16="http://schemas.microsoft.com/office/drawing/2014/chart" uri="{C3380CC4-5D6E-409C-BE32-E72D297353CC}">
              <c16:uniqueId val="{00000002-199C-43FF-8A60-7D3BFECF02CD}"/>
            </c:ext>
          </c:extLst>
        </c:ser>
        <c:ser>
          <c:idx val="1"/>
          <c:order val="1"/>
          <c:tx>
            <c:strRef>
              <c:f>Sheet1!$A$3</c:f>
              <c:strCache>
                <c:ptCount val="1"/>
                <c:pt idx="0">
                  <c:v>B</c:v>
                </c:pt>
              </c:strCache>
            </c:strRef>
          </c:tx>
          <c:spPr>
            <a:ln w="38100" cap="rnd">
              <a:solidFill>
                <a:schemeClr val="accent2"/>
              </a:solidFill>
              <a:round/>
            </a:ln>
            <a:effectLst/>
          </c:spPr>
          <c:marker>
            <c:symbol val="circle"/>
            <c:size val="8"/>
            <c:spPr>
              <a:solidFill>
                <a:schemeClr val="accent2"/>
              </a:solidFill>
              <a:ln w="9525">
                <a:solidFill>
                  <a:schemeClr val="accent2"/>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Sheet1!$B$1:$E$1</c:f>
              <c:strCache>
                <c:ptCount val="4"/>
                <c:pt idx="0">
                  <c:v>2014</c:v>
                </c:pt>
                <c:pt idx="1">
                  <c:v>2015 </c:v>
                </c:pt>
                <c:pt idx="2">
                  <c:v>2016 </c:v>
                </c:pt>
                <c:pt idx="3">
                  <c:v>2017 </c:v>
                </c:pt>
              </c:strCache>
            </c:strRef>
          </c:cat>
          <c:val>
            <c:numRef>
              <c:f>Sheet1!$B$3:$E$3</c:f>
              <c:numCache>
                <c:formatCode>#,##0%</c:formatCode>
                <c:ptCount val="4"/>
                <c:pt idx="0" formatCode="###0%">
                  <c:v>0.29472043103201162</c:v>
                </c:pt>
                <c:pt idx="1">
                  <c:v>0.27090958758865502</c:v>
                </c:pt>
                <c:pt idx="2" formatCode="###0%">
                  <c:v>0.3676517735816624</c:v>
                </c:pt>
                <c:pt idx="3" formatCode="###0%">
                  <c:v>0.26836580600428822</c:v>
                </c:pt>
              </c:numCache>
            </c:numRef>
          </c:val>
          <c:smooth val="0"/>
          <c:extLst>
            <c:ext xmlns:c16="http://schemas.microsoft.com/office/drawing/2014/chart" uri="{C3380CC4-5D6E-409C-BE32-E72D297353CC}">
              <c16:uniqueId val="{00000003-199C-43FF-8A60-7D3BFECF02CD}"/>
            </c:ext>
          </c:extLst>
        </c:ser>
        <c:ser>
          <c:idx val="2"/>
          <c:order val="2"/>
          <c:tx>
            <c:strRef>
              <c:f>Sheet1!$A$4</c:f>
              <c:strCache>
                <c:ptCount val="1"/>
                <c:pt idx="0">
                  <c:v>C or lower/DK</c:v>
                </c:pt>
              </c:strCache>
            </c:strRef>
          </c:tx>
          <c:spPr>
            <a:ln w="38100" cap="rnd">
              <a:solidFill>
                <a:schemeClr val="accent5"/>
              </a:solidFill>
              <a:round/>
            </a:ln>
            <a:effectLst/>
          </c:spPr>
          <c:marker>
            <c:symbol val="circle"/>
            <c:size val="5"/>
            <c:spPr>
              <a:solidFill>
                <a:schemeClr val="accent5"/>
              </a:solidFill>
              <a:ln w="38100">
                <a:solidFill>
                  <a:schemeClr val="accent5"/>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5"/>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Sheet1!$B$1:$E$1</c:f>
              <c:strCache>
                <c:ptCount val="4"/>
                <c:pt idx="0">
                  <c:v>2014</c:v>
                </c:pt>
                <c:pt idx="1">
                  <c:v>2015 </c:v>
                </c:pt>
                <c:pt idx="2">
                  <c:v>2016 </c:v>
                </c:pt>
                <c:pt idx="3">
                  <c:v>2017 </c:v>
                </c:pt>
              </c:strCache>
            </c:strRef>
          </c:cat>
          <c:val>
            <c:numRef>
              <c:f>Sheet1!$B$4:$E$4</c:f>
              <c:numCache>
                <c:formatCode>#,##0%</c:formatCode>
                <c:ptCount val="4"/>
                <c:pt idx="0">
                  <c:v>0.11000372567563943</c:v>
                </c:pt>
                <c:pt idx="1">
                  <c:v>7.0880538755415043E-2</c:v>
                </c:pt>
                <c:pt idx="2" formatCode="###0%">
                  <c:v>7.9566316538671633E-2</c:v>
                </c:pt>
                <c:pt idx="3" formatCode="###0%">
                  <c:v>0.12145418332169372</c:v>
                </c:pt>
              </c:numCache>
            </c:numRef>
          </c:val>
          <c:smooth val="0"/>
          <c:extLst>
            <c:ext xmlns:c16="http://schemas.microsoft.com/office/drawing/2014/chart" uri="{C3380CC4-5D6E-409C-BE32-E72D297353CC}">
              <c16:uniqueId val="{00000004-199C-43FF-8A60-7D3BFECF02CD}"/>
            </c:ext>
          </c:extLst>
        </c:ser>
        <c:dLbls>
          <c:showLegendKey val="0"/>
          <c:showVal val="0"/>
          <c:showCatName val="0"/>
          <c:showSerName val="0"/>
          <c:showPercent val="0"/>
          <c:showBubbleSize val="0"/>
        </c:dLbls>
        <c:marker val="1"/>
        <c:smooth val="0"/>
        <c:axId val="119839296"/>
        <c:axId val="119839688"/>
      </c:lineChart>
      <c:catAx>
        <c:axId val="119839296"/>
        <c:scaling>
          <c:orientation val="minMax"/>
        </c:scaling>
        <c:delete val="0"/>
        <c:axPos val="b"/>
        <c:numFmt formatCode="General" sourceLinked="1"/>
        <c:majorTickMark val="out"/>
        <c:minorTickMark val="none"/>
        <c:tickLblPos val="nextTo"/>
        <c:spPr>
          <a:noFill/>
          <a:ln w="12700" cap="flat" cmpd="sng" algn="ctr">
            <a:solidFill>
              <a:schemeClr val="tx2"/>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crossAx val="119839688"/>
        <c:crosses val="autoZero"/>
        <c:auto val="1"/>
        <c:lblAlgn val="ctr"/>
        <c:lblOffset val="100"/>
        <c:noMultiLvlLbl val="0"/>
      </c:catAx>
      <c:valAx>
        <c:axId val="119839688"/>
        <c:scaling>
          <c:orientation val="minMax"/>
          <c:max val="0.85000000000000009"/>
          <c:min val="0"/>
        </c:scaling>
        <c:delete val="1"/>
        <c:axPos val="l"/>
        <c:numFmt formatCode="###0%" sourceLinked="1"/>
        <c:majorTickMark val="out"/>
        <c:minorTickMark val="none"/>
        <c:tickLblPos val="nextTo"/>
        <c:crossAx val="1198392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userShapes r:id="rId2"/>
</c:chartSpace>
</file>

<file path=ppt/charts/chart5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5692679849553024E-3"/>
          <c:y val="4.6190214773613632E-2"/>
          <c:w val="0.97330503385719402"/>
          <c:h val="0.85512764102093441"/>
        </c:manualLayout>
      </c:layout>
      <c:lineChart>
        <c:grouping val="standard"/>
        <c:varyColors val="0"/>
        <c:ser>
          <c:idx val="0"/>
          <c:order val="0"/>
          <c:tx>
            <c:strRef>
              <c:f>Sheet1!$A$2</c:f>
              <c:strCache>
                <c:ptCount val="1"/>
                <c:pt idx="0">
                  <c:v>A</c:v>
                </c:pt>
              </c:strCache>
            </c:strRef>
          </c:tx>
          <c:spPr>
            <a:ln w="38100" cap="rnd">
              <a:solidFill>
                <a:schemeClr val="accent1"/>
              </a:solidFill>
              <a:round/>
            </a:ln>
            <a:effectLst/>
          </c:spPr>
          <c:marker>
            <c:symbol val="circle"/>
            <c:size val="8"/>
            <c:spPr>
              <a:solidFill>
                <a:schemeClr val="accent1"/>
              </a:solidFill>
              <a:ln w="9525">
                <a:solidFill>
                  <a:schemeClr val="accent1"/>
                </a:solidFill>
              </a:ln>
              <a:effectLst/>
            </c:spPr>
          </c:marker>
          <c:dLbls>
            <c:dLbl>
              <c:idx val="4"/>
              <c:layout>
                <c:manualLayout>
                  <c:x val="-3.3561765090281803E-2"/>
                  <c:y val="-5.617251049821637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CC7A-4775-810A-873F5160C472}"/>
                </c:ext>
              </c:extLst>
            </c:dLbl>
            <c:dLbl>
              <c:idx val="5"/>
              <c:spPr>
                <a:noFill/>
                <a:ln>
                  <a:noFill/>
                </a:ln>
                <a:effectLst/>
              </c:spPr>
              <c:txPr>
                <a:bodyPr rot="0" spcFirstLastPara="1" vertOverflow="ellipsis" vert="horz" wrap="square" lIns="38100" tIns="19050" rIns="38100" bIns="19050" anchor="ctr" anchorCtr="1">
                  <a:noAutofit/>
                </a:bodyPr>
                <a:lstStyle/>
                <a:p>
                  <a:pPr>
                    <a:defRPr sz="1600" b="1" i="0" u="none" strike="noStrike" kern="1200" baseline="0">
                      <a:solidFill>
                        <a:schemeClr val="accent1"/>
                      </a:solidFill>
                      <a:latin typeface="+mn-lt"/>
                      <a:ea typeface="+mn-ea"/>
                      <a:cs typeface="+mn-cs"/>
                    </a:defRPr>
                  </a:pPr>
                  <a:endParaRPr lang="en-US"/>
                </a:p>
              </c:txPr>
              <c:dLblPos val="t"/>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7D79-42F4-AE48-8ABA58C2C48F}"/>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1"/>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Sheet1!$B$1:$E$1</c:f>
              <c:strCache>
                <c:ptCount val="3"/>
                <c:pt idx="0">
                  <c:v>2015</c:v>
                </c:pt>
                <c:pt idx="1">
                  <c:v>2016 </c:v>
                </c:pt>
                <c:pt idx="2">
                  <c:v>2017 </c:v>
                </c:pt>
              </c:strCache>
            </c:strRef>
          </c:cat>
          <c:val>
            <c:numRef>
              <c:f>Sheet1!$B$2:$E$2</c:f>
              <c:numCache>
                <c:formatCode>###0%</c:formatCode>
                <c:ptCount val="3"/>
                <c:pt idx="0">
                  <c:v>0.678848650050348</c:v>
                </c:pt>
                <c:pt idx="1">
                  <c:v>0.65818852539950912</c:v>
                </c:pt>
                <c:pt idx="2">
                  <c:v>0.58915904605005098</c:v>
                </c:pt>
              </c:numCache>
            </c:numRef>
          </c:val>
          <c:smooth val="0"/>
          <c:extLst>
            <c:ext xmlns:c16="http://schemas.microsoft.com/office/drawing/2014/chart" uri="{C3380CC4-5D6E-409C-BE32-E72D297353CC}">
              <c16:uniqueId val="{00000001-CC7A-4775-810A-873F5160C472}"/>
            </c:ext>
          </c:extLst>
        </c:ser>
        <c:ser>
          <c:idx val="1"/>
          <c:order val="1"/>
          <c:tx>
            <c:strRef>
              <c:f>Sheet1!$A$3</c:f>
              <c:strCache>
                <c:ptCount val="1"/>
                <c:pt idx="0">
                  <c:v>B</c:v>
                </c:pt>
              </c:strCache>
            </c:strRef>
          </c:tx>
          <c:spPr>
            <a:ln w="38100" cap="rnd">
              <a:solidFill>
                <a:schemeClr val="accent2"/>
              </a:solidFill>
              <a:round/>
            </a:ln>
            <a:effectLst/>
          </c:spPr>
          <c:marker>
            <c:symbol val="circle"/>
            <c:size val="8"/>
            <c:spPr>
              <a:solidFill>
                <a:schemeClr val="accent2"/>
              </a:solidFill>
              <a:ln w="9525">
                <a:solidFill>
                  <a:schemeClr val="accent2"/>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Sheet1!$B$1:$E$1</c:f>
              <c:strCache>
                <c:ptCount val="3"/>
                <c:pt idx="0">
                  <c:v>2015</c:v>
                </c:pt>
                <c:pt idx="1">
                  <c:v>2016 </c:v>
                </c:pt>
                <c:pt idx="2">
                  <c:v>2017 </c:v>
                </c:pt>
              </c:strCache>
            </c:strRef>
          </c:cat>
          <c:val>
            <c:numRef>
              <c:f>Sheet1!$B$3:$E$3</c:f>
              <c:numCache>
                <c:formatCode>###0%</c:formatCode>
                <c:ptCount val="3"/>
                <c:pt idx="0">
                  <c:v>0.22926198305113479</c:v>
                </c:pt>
                <c:pt idx="1">
                  <c:v>0.27952618480399349</c:v>
                </c:pt>
                <c:pt idx="2">
                  <c:v>0.32033626684865446</c:v>
                </c:pt>
              </c:numCache>
            </c:numRef>
          </c:val>
          <c:smooth val="0"/>
          <c:extLst>
            <c:ext xmlns:c16="http://schemas.microsoft.com/office/drawing/2014/chart" uri="{C3380CC4-5D6E-409C-BE32-E72D297353CC}">
              <c16:uniqueId val="{00000002-CC7A-4775-810A-873F5160C472}"/>
            </c:ext>
          </c:extLst>
        </c:ser>
        <c:ser>
          <c:idx val="2"/>
          <c:order val="2"/>
          <c:tx>
            <c:strRef>
              <c:f>Sheet1!$A$4</c:f>
              <c:strCache>
                <c:ptCount val="1"/>
                <c:pt idx="0">
                  <c:v>C or lower/DK</c:v>
                </c:pt>
              </c:strCache>
            </c:strRef>
          </c:tx>
          <c:spPr>
            <a:ln w="38100" cap="rnd">
              <a:solidFill>
                <a:schemeClr val="accent5"/>
              </a:solidFill>
              <a:round/>
            </a:ln>
            <a:effectLst/>
          </c:spPr>
          <c:marker>
            <c:symbol val="circle"/>
            <c:size val="5"/>
            <c:spPr>
              <a:solidFill>
                <a:schemeClr val="accent5"/>
              </a:solidFill>
              <a:ln w="38100">
                <a:solidFill>
                  <a:schemeClr val="accent5"/>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5"/>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Sheet1!$B$1:$E$1</c:f>
              <c:strCache>
                <c:ptCount val="3"/>
                <c:pt idx="0">
                  <c:v>2015</c:v>
                </c:pt>
                <c:pt idx="1">
                  <c:v>2016 </c:v>
                </c:pt>
                <c:pt idx="2">
                  <c:v>2017 </c:v>
                </c:pt>
              </c:strCache>
            </c:strRef>
          </c:cat>
          <c:val>
            <c:numRef>
              <c:f>Sheet1!$B$4:$E$4</c:f>
              <c:numCache>
                <c:formatCode>###0%</c:formatCode>
                <c:ptCount val="3"/>
                <c:pt idx="0">
                  <c:v>9.1889366898517039E-2</c:v>
                </c:pt>
                <c:pt idx="1">
                  <c:v>6.2285289796503607E-2</c:v>
                </c:pt>
                <c:pt idx="2">
                  <c:v>9.0504687101295944E-2</c:v>
                </c:pt>
              </c:numCache>
            </c:numRef>
          </c:val>
          <c:smooth val="0"/>
          <c:extLst>
            <c:ext xmlns:c16="http://schemas.microsoft.com/office/drawing/2014/chart" uri="{C3380CC4-5D6E-409C-BE32-E72D297353CC}">
              <c16:uniqueId val="{00000003-CC7A-4775-810A-873F5160C472}"/>
            </c:ext>
          </c:extLst>
        </c:ser>
        <c:dLbls>
          <c:showLegendKey val="0"/>
          <c:showVal val="0"/>
          <c:showCatName val="0"/>
          <c:showSerName val="0"/>
          <c:showPercent val="0"/>
          <c:showBubbleSize val="0"/>
        </c:dLbls>
        <c:marker val="1"/>
        <c:smooth val="0"/>
        <c:axId val="119839296"/>
        <c:axId val="119839688"/>
      </c:lineChart>
      <c:catAx>
        <c:axId val="119839296"/>
        <c:scaling>
          <c:orientation val="minMax"/>
        </c:scaling>
        <c:delete val="0"/>
        <c:axPos val="b"/>
        <c:numFmt formatCode="General" sourceLinked="1"/>
        <c:majorTickMark val="out"/>
        <c:minorTickMark val="none"/>
        <c:tickLblPos val="nextTo"/>
        <c:spPr>
          <a:noFill/>
          <a:ln w="12700" cap="flat" cmpd="sng" algn="ctr">
            <a:solidFill>
              <a:schemeClr val="tx2"/>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crossAx val="119839688"/>
        <c:crosses val="autoZero"/>
        <c:auto val="1"/>
        <c:lblAlgn val="ctr"/>
        <c:lblOffset val="100"/>
        <c:noMultiLvlLbl val="0"/>
      </c:catAx>
      <c:valAx>
        <c:axId val="119839688"/>
        <c:scaling>
          <c:orientation val="minMax"/>
          <c:max val="0.85000000000000009"/>
          <c:min val="0"/>
        </c:scaling>
        <c:delete val="1"/>
        <c:axPos val="l"/>
        <c:numFmt formatCode="###0%" sourceLinked="1"/>
        <c:majorTickMark val="out"/>
        <c:minorTickMark val="none"/>
        <c:tickLblPos val="nextTo"/>
        <c:crossAx val="1198392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5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5692679849553024E-3"/>
          <c:y val="4.6190214773613632E-2"/>
          <c:w val="0.97330503385719402"/>
          <c:h val="0.85512764102093441"/>
        </c:manualLayout>
      </c:layout>
      <c:lineChart>
        <c:grouping val="standard"/>
        <c:varyColors val="0"/>
        <c:ser>
          <c:idx val="0"/>
          <c:order val="0"/>
          <c:tx>
            <c:strRef>
              <c:f>Sheet1!$A$2</c:f>
              <c:strCache>
                <c:ptCount val="1"/>
                <c:pt idx="0">
                  <c:v>A</c:v>
                </c:pt>
              </c:strCache>
            </c:strRef>
          </c:tx>
          <c:spPr>
            <a:ln w="38100" cap="rnd">
              <a:solidFill>
                <a:schemeClr val="accent1"/>
              </a:solidFill>
              <a:round/>
            </a:ln>
            <a:effectLst/>
          </c:spPr>
          <c:marker>
            <c:symbol val="circle"/>
            <c:size val="8"/>
            <c:spPr>
              <a:solidFill>
                <a:schemeClr val="accent1"/>
              </a:solidFill>
              <a:ln w="9525">
                <a:solidFill>
                  <a:schemeClr val="accent1"/>
                </a:solidFill>
              </a:ln>
              <a:effectLst/>
            </c:spPr>
          </c:marker>
          <c:dLbls>
            <c:dLbl>
              <c:idx val="4"/>
              <c:layout>
                <c:manualLayout>
                  <c:x val="-3.3561765090281803E-2"/>
                  <c:y val="-5.617251049821637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199C-43FF-8A60-7D3BFECF02CD}"/>
                </c:ext>
              </c:extLst>
            </c:dLbl>
            <c:dLbl>
              <c:idx val="5"/>
              <c:spPr>
                <a:noFill/>
                <a:ln>
                  <a:noFill/>
                </a:ln>
                <a:effectLst/>
              </c:spPr>
              <c:txPr>
                <a:bodyPr rot="0" spcFirstLastPara="1" vertOverflow="ellipsis" vert="horz" wrap="square" lIns="38100" tIns="19050" rIns="38100" bIns="19050" anchor="ctr" anchorCtr="1">
                  <a:noAutofit/>
                </a:bodyPr>
                <a:lstStyle/>
                <a:p>
                  <a:pPr>
                    <a:defRPr sz="1600" b="1" i="0" u="none" strike="noStrike" kern="1200" baseline="0">
                      <a:solidFill>
                        <a:schemeClr val="accent1"/>
                      </a:solidFill>
                      <a:latin typeface="+mn-lt"/>
                      <a:ea typeface="+mn-ea"/>
                      <a:cs typeface="+mn-cs"/>
                    </a:defRPr>
                  </a:pPr>
                  <a:endParaRPr lang="en-US"/>
                </a:p>
              </c:txPr>
              <c:dLblPos val="t"/>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199C-43FF-8A60-7D3BFECF02CD}"/>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1"/>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Sheet1!$B$1:$E$1</c:f>
              <c:strCache>
                <c:ptCount val="4"/>
                <c:pt idx="0">
                  <c:v>2014</c:v>
                </c:pt>
                <c:pt idx="1">
                  <c:v>2015 </c:v>
                </c:pt>
                <c:pt idx="2">
                  <c:v>2016 </c:v>
                </c:pt>
                <c:pt idx="3">
                  <c:v>2017 </c:v>
                </c:pt>
              </c:strCache>
            </c:strRef>
          </c:cat>
          <c:val>
            <c:numRef>
              <c:f>Sheet1!$B$2:$E$2</c:f>
              <c:numCache>
                <c:formatCode>#,##0%</c:formatCode>
                <c:ptCount val="4"/>
                <c:pt idx="0" formatCode="###0%">
                  <c:v>0.72704526518326518</c:v>
                </c:pt>
                <c:pt idx="1">
                  <c:v>0.7278562820518012</c:v>
                </c:pt>
                <c:pt idx="2" formatCode="###0%">
                  <c:v>0.7881016219910647</c:v>
                </c:pt>
                <c:pt idx="3" formatCode="###0%">
                  <c:v>0.72486588564243704</c:v>
                </c:pt>
              </c:numCache>
            </c:numRef>
          </c:val>
          <c:smooth val="0"/>
          <c:extLst>
            <c:ext xmlns:c16="http://schemas.microsoft.com/office/drawing/2014/chart" uri="{C3380CC4-5D6E-409C-BE32-E72D297353CC}">
              <c16:uniqueId val="{00000002-199C-43FF-8A60-7D3BFECF02CD}"/>
            </c:ext>
          </c:extLst>
        </c:ser>
        <c:ser>
          <c:idx val="1"/>
          <c:order val="1"/>
          <c:tx>
            <c:strRef>
              <c:f>Sheet1!$A$3</c:f>
              <c:strCache>
                <c:ptCount val="1"/>
                <c:pt idx="0">
                  <c:v>B</c:v>
                </c:pt>
              </c:strCache>
            </c:strRef>
          </c:tx>
          <c:spPr>
            <a:ln w="38100" cap="rnd">
              <a:solidFill>
                <a:schemeClr val="accent2"/>
              </a:solidFill>
              <a:round/>
            </a:ln>
            <a:effectLst/>
          </c:spPr>
          <c:marker>
            <c:symbol val="circle"/>
            <c:size val="8"/>
            <c:spPr>
              <a:solidFill>
                <a:schemeClr val="accent2"/>
              </a:solidFill>
              <a:ln w="9525">
                <a:solidFill>
                  <a:schemeClr val="accent2"/>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Sheet1!$B$1:$E$1</c:f>
              <c:strCache>
                <c:ptCount val="4"/>
                <c:pt idx="0">
                  <c:v>2014</c:v>
                </c:pt>
                <c:pt idx="1">
                  <c:v>2015 </c:v>
                </c:pt>
                <c:pt idx="2">
                  <c:v>2016 </c:v>
                </c:pt>
                <c:pt idx="3">
                  <c:v>2017 </c:v>
                </c:pt>
              </c:strCache>
            </c:strRef>
          </c:cat>
          <c:val>
            <c:numRef>
              <c:f>Sheet1!$B$3:$E$3</c:f>
              <c:numCache>
                <c:formatCode>#,##0%</c:formatCode>
                <c:ptCount val="4"/>
                <c:pt idx="0" formatCode="###0%">
                  <c:v>0.23301898830776607</c:v>
                </c:pt>
                <c:pt idx="1">
                  <c:v>0.23031096609296134</c:v>
                </c:pt>
                <c:pt idx="2" formatCode="###0%">
                  <c:v>0.17372648154603662</c:v>
                </c:pt>
                <c:pt idx="3" formatCode="###0%">
                  <c:v>0.23825691853173897</c:v>
                </c:pt>
              </c:numCache>
            </c:numRef>
          </c:val>
          <c:smooth val="0"/>
          <c:extLst>
            <c:ext xmlns:c16="http://schemas.microsoft.com/office/drawing/2014/chart" uri="{C3380CC4-5D6E-409C-BE32-E72D297353CC}">
              <c16:uniqueId val="{00000003-199C-43FF-8A60-7D3BFECF02CD}"/>
            </c:ext>
          </c:extLst>
        </c:ser>
        <c:ser>
          <c:idx val="2"/>
          <c:order val="2"/>
          <c:tx>
            <c:strRef>
              <c:f>Sheet1!$A$4</c:f>
              <c:strCache>
                <c:ptCount val="1"/>
                <c:pt idx="0">
                  <c:v>C or lower/DK</c:v>
                </c:pt>
              </c:strCache>
            </c:strRef>
          </c:tx>
          <c:spPr>
            <a:ln w="38100" cap="rnd">
              <a:solidFill>
                <a:schemeClr val="accent5"/>
              </a:solidFill>
              <a:round/>
            </a:ln>
            <a:effectLst/>
          </c:spPr>
          <c:marker>
            <c:symbol val="circle"/>
            <c:size val="5"/>
            <c:spPr>
              <a:solidFill>
                <a:schemeClr val="accent5"/>
              </a:solidFill>
              <a:ln w="38100">
                <a:solidFill>
                  <a:schemeClr val="accent5"/>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5"/>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Sheet1!$B$1:$E$1</c:f>
              <c:strCache>
                <c:ptCount val="4"/>
                <c:pt idx="0">
                  <c:v>2014</c:v>
                </c:pt>
                <c:pt idx="1">
                  <c:v>2015 </c:v>
                </c:pt>
                <c:pt idx="2">
                  <c:v>2016 </c:v>
                </c:pt>
                <c:pt idx="3">
                  <c:v>2017 </c:v>
                </c:pt>
              </c:strCache>
            </c:strRef>
          </c:cat>
          <c:val>
            <c:numRef>
              <c:f>Sheet1!$B$4:$E$4</c:f>
              <c:numCache>
                <c:formatCode>#,##0%</c:formatCode>
                <c:ptCount val="4"/>
                <c:pt idx="0">
                  <c:v>3.9935746508968695E-2</c:v>
                </c:pt>
                <c:pt idx="1">
                  <c:v>4.1832751855236314E-2</c:v>
                </c:pt>
                <c:pt idx="2" formatCode="###0%">
                  <c:v>3.8171896462903726E-2</c:v>
                </c:pt>
                <c:pt idx="3" formatCode="###0%">
                  <c:v>3.6877195825825097E-2</c:v>
                </c:pt>
              </c:numCache>
            </c:numRef>
          </c:val>
          <c:smooth val="0"/>
          <c:extLst>
            <c:ext xmlns:c16="http://schemas.microsoft.com/office/drawing/2014/chart" uri="{C3380CC4-5D6E-409C-BE32-E72D297353CC}">
              <c16:uniqueId val="{00000004-199C-43FF-8A60-7D3BFECF02CD}"/>
            </c:ext>
          </c:extLst>
        </c:ser>
        <c:dLbls>
          <c:showLegendKey val="0"/>
          <c:showVal val="0"/>
          <c:showCatName val="0"/>
          <c:showSerName val="0"/>
          <c:showPercent val="0"/>
          <c:showBubbleSize val="0"/>
        </c:dLbls>
        <c:marker val="1"/>
        <c:smooth val="0"/>
        <c:axId val="119839296"/>
        <c:axId val="119839688"/>
      </c:lineChart>
      <c:catAx>
        <c:axId val="119839296"/>
        <c:scaling>
          <c:orientation val="minMax"/>
        </c:scaling>
        <c:delete val="0"/>
        <c:axPos val="b"/>
        <c:numFmt formatCode="General" sourceLinked="1"/>
        <c:majorTickMark val="out"/>
        <c:minorTickMark val="none"/>
        <c:tickLblPos val="nextTo"/>
        <c:spPr>
          <a:noFill/>
          <a:ln w="12700" cap="flat" cmpd="sng" algn="ctr">
            <a:solidFill>
              <a:schemeClr val="tx2"/>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crossAx val="119839688"/>
        <c:crosses val="autoZero"/>
        <c:auto val="1"/>
        <c:lblAlgn val="ctr"/>
        <c:lblOffset val="100"/>
        <c:noMultiLvlLbl val="0"/>
      </c:catAx>
      <c:valAx>
        <c:axId val="119839688"/>
        <c:scaling>
          <c:orientation val="minMax"/>
          <c:max val="0.85000000000000009"/>
          <c:min val="0"/>
        </c:scaling>
        <c:delete val="1"/>
        <c:axPos val="l"/>
        <c:numFmt formatCode="###0%" sourceLinked="1"/>
        <c:majorTickMark val="out"/>
        <c:minorTickMark val="none"/>
        <c:tickLblPos val="nextTo"/>
        <c:crossAx val="1198392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userShapes r:id="rId2"/>
</c:chartSpace>
</file>

<file path=ppt/charts/chart5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856983823491351"/>
          <c:y val="8.5699672450120237E-2"/>
          <c:w val="0.80570833904949879"/>
          <c:h val="0.91430032754987978"/>
        </c:manualLayout>
      </c:layout>
      <c:barChart>
        <c:barDir val="bar"/>
        <c:grouping val="stacked"/>
        <c:varyColors val="0"/>
        <c:ser>
          <c:idx val="0"/>
          <c:order val="0"/>
          <c:tx>
            <c:strRef>
              <c:f>Sheet1!$B$1</c:f>
              <c:strCache>
                <c:ptCount val="1"/>
                <c:pt idx="0">
                  <c:v>A</c:v>
                </c:pt>
              </c:strCache>
            </c:strRef>
          </c:tx>
          <c:spPr>
            <a:solidFill>
              <a:schemeClr val="accent1"/>
            </a:solidFill>
            <a:ln w="10795" cap="flat" cmpd="sng" algn="ctr">
              <a:noFill/>
              <a:prstDash val="solid"/>
            </a:ln>
            <a:effectLst/>
          </c:spPr>
          <c:invertIfNegative val="0"/>
          <c:dLbls>
            <c:spPr>
              <a:noFill/>
              <a:ln>
                <a:noFill/>
              </a:ln>
              <a:effectLst/>
            </c:spPr>
            <c:txPr>
              <a:bodyPr wrap="square" lIns="38100" tIns="19050" rIns="38100" bIns="19050" anchor="ctr">
                <a:spAutoFit/>
              </a:bodyPr>
              <a:lstStyle/>
              <a:p>
                <a:pPr>
                  <a:defRPr sz="1600">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Sheet1!$A$2:$A$20</c:f>
              <c:strCache>
                <c:ptCount val="19"/>
                <c:pt idx="0">
                  <c:v>Overall 2017</c:v>
                </c:pt>
                <c:pt idx="1">
                  <c:v>Overall 2016</c:v>
                </c:pt>
                <c:pt idx="2">
                  <c:v>Overall 2015</c:v>
                </c:pt>
                <c:pt idx="4">
                  <c:v>Link 2017</c:v>
                </c:pt>
                <c:pt idx="5">
                  <c:v>Link 2016</c:v>
                </c:pt>
                <c:pt idx="6">
                  <c:v> Link 2015</c:v>
                </c:pt>
                <c:pt idx="8">
                  <c:v>Sounder 2017</c:v>
                </c:pt>
                <c:pt idx="9">
                  <c:v>Sounder 2016</c:v>
                </c:pt>
                <c:pt idx="10">
                  <c:v>Sounder 2015</c:v>
                </c:pt>
                <c:pt idx="12">
                  <c:v>Tacoma Link 2017</c:v>
                </c:pt>
                <c:pt idx="13">
                  <c:v>Tacoma Link 2016</c:v>
                </c:pt>
                <c:pt idx="14">
                  <c:v>Tacoma Link 2015</c:v>
                </c:pt>
                <c:pt idx="16">
                  <c:v>Express bus 2017</c:v>
                </c:pt>
                <c:pt idx="17">
                  <c:v>Express bus 2016</c:v>
                </c:pt>
                <c:pt idx="18">
                  <c:v>Express bus 2015</c:v>
                </c:pt>
              </c:strCache>
            </c:strRef>
          </c:cat>
          <c:val>
            <c:numRef>
              <c:f>Sheet1!$B$2:$B$20</c:f>
              <c:numCache>
                <c:formatCode>###0%</c:formatCode>
                <c:ptCount val="19"/>
                <c:pt idx="0">
                  <c:v>0.57066606265908681</c:v>
                </c:pt>
                <c:pt idx="1">
                  <c:v>0.54840013359983797</c:v>
                </c:pt>
                <c:pt idx="2">
                  <c:v>0.66340586712856775</c:v>
                </c:pt>
                <c:pt idx="4">
                  <c:v>0.71263155126359323</c:v>
                </c:pt>
                <c:pt idx="5">
                  <c:v>0.69203032275924503</c:v>
                </c:pt>
                <c:pt idx="6">
                  <c:v>0.78559225221096129</c:v>
                </c:pt>
                <c:pt idx="8">
                  <c:v>0.61009583114072563</c:v>
                </c:pt>
                <c:pt idx="9">
                  <c:v>0.66455587174121977</c:v>
                </c:pt>
                <c:pt idx="10">
                  <c:v>0.76754918132832473</c:v>
                </c:pt>
                <c:pt idx="12">
                  <c:v>0.55053014654759269</c:v>
                </c:pt>
                <c:pt idx="13">
                  <c:v>0.52637102234258593</c:v>
                </c:pt>
                <c:pt idx="14">
                  <c:v>0.59999999999999931</c:v>
                </c:pt>
                <c:pt idx="16">
                  <c:v>0.39067816257279975</c:v>
                </c:pt>
                <c:pt idx="17">
                  <c:v>0.36805247674687147</c:v>
                </c:pt>
                <c:pt idx="18">
                  <c:v>0.56612459214610245</c:v>
                </c:pt>
              </c:numCache>
            </c:numRef>
          </c:val>
          <c:extLst>
            <c:ext xmlns:c16="http://schemas.microsoft.com/office/drawing/2014/chart" uri="{C3380CC4-5D6E-409C-BE32-E72D297353CC}">
              <c16:uniqueId val="{00000000-5F7A-4951-91B9-C2D8FEF2CACF}"/>
            </c:ext>
          </c:extLst>
        </c:ser>
        <c:ser>
          <c:idx val="1"/>
          <c:order val="1"/>
          <c:tx>
            <c:strRef>
              <c:f>Sheet1!$C$1</c:f>
              <c:strCache>
                <c:ptCount val="1"/>
                <c:pt idx="0">
                  <c:v>B</c:v>
                </c:pt>
              </c:strCache>
            </c:strRef>
          </c:tx>
          <c:spPr>
            <a:solidFill>
              <a:schemeClr val="accent2"/>
            </a:solidFill>
            <a:ln w="10795" cap="flat" cmpd="sng" algn="ctr">
              <a:noFill/>
              <a:prstDash val="solid"/>
            </a:ln>
            <a:effectLst/>
          </c:spPr>
          <c:invertIfNegative val="0"/>
          <c:dLbls>
            <c:spPr>
              <a:noFill/>
              <a:ln>
                <a:noFill/>
              </a:ln>
              <a:effectLst/>
            </c:spPr>
            <c:txPr>
              <a:bodyPr wrap="square" lIns="38100" tIns="19050" rIns="38100" bIns="19050" anchor="ctr">
                <a:spAutoFit/>
              </a:bodyPr>
              <a:lstStyle/>
              <a:p>
                <a:pPr>
                  <a:defRPr sz="160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Sheet1!$A$2:$A$20</c:f>
              <c:strCache>
                <c:ptCount val="19"/>
                <c:pt idx="0">
                  <c:v>Overall 2017</c:v>
                </c:pt>
                <c:pt idx="1">
                  <c:v>Overall 2016</c:v>
                </c:pt>
                <c:pt idx="2">
                  <c:v>Overall 2015</c:v>
                </c:pt>
                <c:pt idx="4">
                  <c:v>Link 2017</c:v>
                </c:pt>
                <c:pt idx="5">
                  <c:v>Link 2016</c:v>
                </c:pt>
                <c:pt idx="6">
                  <c:v> Link 2015</c:v>
                </c:pt>
                <c:pt idx="8">
                  <c:v>Sounder 2017</c:v>
                </c:pt>
                <c:pt idx="9">
                  <c:v>Sounder 2016</c:v>
                </c:pt>
                <c:pt idx="10">
                  <c:v>Sounder 2015</c:v>
                </c:pt>
                <c:pt idx="12">
                  <c:v>Tacoma Link 2017</c:v>
                </c:pt>
                <c:pt idx="13">
                  <c:v>Tacoma Link 2016</c:v>
                </c:pt>
                <c:pt idx="14">
                  <c:v>Tacoma Link 2015</c:v>
                </c:pt>
                <c:pt idx="16">
                  <c:v>Express bus 2017</c:v>
                </c:pt>
                <c:pt idx="17">
                  <c:v>Express bus 2016</c:v>
                </c:pt>
                <c:pt idx="18">
                  <c:v>Express bus 2015</c:v>
                </c:pt>
              </c:strCache>
            </c:strRef>
          </c:cat>
          <c:val>
            <c:numRef>
              <c:f>Sheet1!$C$2:$C$20</c:f>
              <c:numCache>
                <c:formatCode>###0%</c:formatCode>
                <c:ptCount val="19"/>
                <c:pt idx="0">
                  <c:v>0.31751504280705767</c:v>
                </c:pt>
                <c:pt idx="1">
                  <c:v>0.3358893670591977</c:v>
                </c:pt>
                <c:pt idx="2">
                  <c:v>0.23405304300290358</c:v>
                </c:pt>
                <c:pt idx="4">
                  <c:v>0.22127159672765362</c:v>
                </c:pt>
                <c:pt idx="5">
                  <c:v>0.24597060988216632</c:v>
                </c:pt>
                <c:pt idx="6">
                  <c:v>0.16682419329940298</c:v>
                </c:pt>
                <c:pt idx="8">
                  <c:v>0.32660491364826461</c:v>
                </c:pt>
                <c:pt idx="9">
                  <c:v>0.27508324950876611</c:v>
                </c:pt>
                <c:pt idx="10">
                  <c:v>0.1575127264226307</c:v>
                </c:pt>
                <c:pt idx="12">
                  <c:v>0.33164421121722243</c:v>
                </c:pt>
                <c:pt idx="13">
                  <c:v>0.38820807944030661</c:v>
                </c:pt>
                <c:pt idx="14">
                  <c:v>0.27777777777777712</c:v>
                </c:pt>
                <c:pt idx="16">
                  <c:v>0.43105266522529395</c:v>
                </c:pt>
                <c:pt idx="17">
                  <c:v>0.44428619124287111</c:v>
                </c:pt>
                <c:pt idx="18">
                  <c:v>0.29139423966486444</c:v>
                </c:pt>
              </c:numCache>
            </c:numRef>
          </c:val>
          <c:extLst>
            <c:ext xmlns:c16="http://schemas.microsoft.com/office/drawing/2014/chart" uri="{C3380CC4-5D6E-409C-BE32-E72D297353CC}">
              <c16:uniqueId val="{00000001-5F7A-4951-91B9-C2D8FEF2CACF}"/>
            </c:ext>
          </c:extLst>
        </c:ser>
        <c:ser>
          <c:idx val="2"/>
          <c:order val="2"/>
          <c:tx>
            <c:strRef>
              <c:f>Sheet1!$D$1</c:f>
              <c:strCache>
                <c:ptCount val="1"/>
                <c:pt idx="0">
                  <c:v>C or lower/DK</c:v>
                </c:pt>
              </c:strCache>
            </c:strRef>
          </c:tx>
          <c:spPr>
            <a:solidFill>
              <a:schemeClr val="accent5"/>
            </a:solidFill>
            <a:ln w="10795" cap="flat" cmpd="sng" algn="ctr">
              <a:noFill/>
              <a:prstDash val="solid"/>
            </a:ln>
            <a:effectLst/>
          </c:spPr>
          <c:invertIfNegative val="0"/>
          <c:dLbls>
            <c:spPr>
              <a:noFill/>
              <a:ln>
                <a:noFill/>
              </a:ln>
              <a:effectLst/>
            </c:spPr>
            <c:txPr>
              <a:bodyPr wrap="square" lIns="38100" tIns="19050" rIns="38100" bIns="19050" anchor="ctr">
                <a:spAutoFit/>
              </a:bodyPr>
              <a:lstStyle/>
              <a:p>
                <a:pPr>
                  <a:defRPr sz="1600">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Sheet1!$A$2:$A$20</c:f>
              <c:strCache>
                <c:ptCount val="19"/>
                <c:pt idx="0">
                  <c:v>Overall 2017</c:v>
                </c:pt>
                <c:pt idx="1">
                  <c:v>Overall 2016</c:v>
                </c:pt>
                <c:pt idx="2">
                  <c:v>Overall 2015</c:v>
                </c:pt>
                <c:pt idx="4">
                  <c:v>Link 2017</c:v>
                </c:pt>
                <c:pt idx="5">
                  <c:v>Link 2016</c:v>
                </c:pt>
                <c:pt idx="6">
                  <c:v> Link 2015</c:v>
                </c:pt>
                <c:pt idx="8">
                  <c:v>Sounder 2017</c:v>
                </c:pt>
                <c:pt idx="9">
                  <c:v>Sounder 2016</c:v>
                </c:pt>
                <c:pt idx="10">
                  <c:v>Sounder 2015</c:v>
                </c:pt>
                <c:pt idx="12">
                  <c:v>Tacoma Link 2017</c:v>
                </c:pt>
                <c:pt idx="13">
                  <c:v>Tacoma Link 2016</c:v>
                </c:pt>
                <c:pt idx="14">
                  <c:v>Tacoma Link 2015</c:v>
                </c:pt>
                <c:pt idx="16">
                  <c:v>Express bus 2017</c:v>
                </c:pt>
                <c:pt idx="17">
                  <c:v>Express bus 2016</c:v>
                </c:pt>
                <c:pt idx="18">
                  <c:v>Express bus 2015</c:v>
                </c:pt>
              </c:strCache>
            </c:strRef>
          </c:cat>
          <c:val>
            <c:numRef>
              <c:f>Sheet1!$D$2:$D$20</c:f>
              <c:numCache>
                <c:formatCode>###0%</c:formatCode>
                <c:ptCount val="19"/>
                <c:pt idx="0">
                  <c:v>0.11181889453384004</c:v>
                </c:pt>
                <c:pt idx="1">
                  <c:v>0.11571049934097631</c:v>
                </c:pt>
                <c:pt idx="2">
                  <c:v>0.10254108986852867</c:v>
                </c:pt>
                <c:pt idx="4">
                  <c:v>6.6096852008754869E-2</c:v>
                </c:pt>
                <c:pt idx="5">
                  <c:v>6.1999067358588865E-2</c:v>
                </c:pt>
                <c:pt idx="6">
                  <c:v>4.7583554489635721E-2</c:v>
                </c:pt>
                <c:pt idx="8">
                  <c:v>6.3299255211011193E-2</c:v>
                </c:pt>
                <c:pt idx="9">
                  <c:v>6.0360878750020365E-2</c:v>
                </c:pt>
                <c:pt idx="10">
                  <c:v>7.4938092249044574E-2</c:v>
                </c:pt>
                <c:pt idx="12">
                  <c:v>0.11782564223518541</c:v>
                </c:pt>
                <c:pt idx="13">
                  <c:v>8.5420898217106689E-2</c:v>
                </c:pt>
                <c:pt idx="14">
                  <c:v>0.12222222222222356</c:v>
                </c:pt>
                <c:pt idx="16">
                  <c:v>0.17826917220190619</c:v>
                </c:pt>
                <c:pt idx="17">
                  <c:v>0.18766133201025903</c:v>
                </c:pt>
                <c:pt idx="18">
                  <c:v>0.14248116818903311</c:v>
                </c:pt>
              </c:numCache>
            </c:numRef>
          </c:val>
          <c:extLst>
            <c:ext xmlns:c16="http://schemas.microsoft.com/office/drawing/2014/chart" uri="{C3380CC4-5D6E-409C-BE32-E72D297353CC}">
              <c16:uniqueId val="{00000002-5F7A-4951-91B9-C2D8FEF2CACF}"/>
            </c:ext>
          </c:extLst>
        </c:ser>
        <c:ser>
          <c:idx val="3"/>
          <c:order val="3"/>
          <c:tx>
            <c:strRef>
              <c:f>Sheet1!$E$1</c:f>
              <c:strCache>
                <c:ptCount val="1"/>
                <c:pt idx="0">
                  <c:v>Mean</c:v>
                </c:pt>
              </c:strCache>
            </c:strRef>
          </c:tx>
          <c:spPr>
            <a:noFill/>
          </c:spPr>
          <c:invertIfNegative val="0"/>
          <c:dLbls>
            <c:spPr>
              <a:noFill/>
              <a:ln>
                <a:noFill/>
              </a:ln>
              <a:effectLst/>
            </c:spPr>
            <c:txPr>
              <a:bodyPr wrap="square" lIns="38100" tIns="19050" rIns="38100" bIns="19050" anchor="ctr">
                <a:spAutoFit/>
              </a:bodyPr>
              <a:lstStyle/>
              <a:p>
                <a:pPr>
                  <a:defRPr sz="1600" b="1"/>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Sheet1!$A$2:$A$20</c:f>
              <c:strCache>
                <c:ptCount val="19"/>
                <c:pt idx="0">
                  <c:v>Overall 2017</c:v>
                </c:pt>
                <c:pt idx="1">
                  <c:v>Overall 2016</c:v>
                </c:pt>
                <c:pt idx="2">
                  <c:v>Overall 2015</c:v>
                </c:pt>
                <c:pt idx="4">
                  <c:v>Link 2017</c:v>
                </c:pt>
                <c:pt idx="5">
                  <c:v>Link 2016</c:v>
                </c:pt>
                <c:pt idx="6">
                  <c:v> Link 2015</c:v>
                </c:pt>
                <c:pt idx="8">
                  <c:v>Sounder 2017</c:v>
                </c:pt>
                <c:pt idx="9">
                  <c:v>Sounder 2016</c:v>
                </c:pt>
                <c:pt idx="10">
                  <c:v>Sounder 2015</c:v>
                </c:pt>
                <c:pt idx="12">
                  <c:v>Tacoma Link 2017</c:v>
                </c:pt>
                <c:pt idx="13">
                  <c:v>Tacoma Link 2016</c:v>
                </c:pt>
                <c:pt idx="14">
                  <c:v>Tacoma Link 2015</c:v>
                </c:pt>
                <c:pt idx="16">
                  <c:v>Express bus 2017</c:v>
                </c:pt>
                <c:pt idx="17">
                  <c:v>Express bus 2016</c:v>
                </c:pt>
                <c:pt idx="18">
                  <c:v>Express bus 2015</c:v>
                </c:pt>
              </c:strCache>
            </c:strRef>
          </c:cat>
          <c:val>
            <c:numRef>
              <c:f>Sheet1!$E$2:$E$20</c:f>
              <c:numCache>
                <c:formatCode>###0.0</c:formatCode>
                <c:ptCount val="19"/>
                <c:pt idx="0">
                  <c:v>3.4745610300040681</c:v>
                </c:pt>
                <c:pt idx="1">
                  <c:v>3.4270676866706062</c:v>
                </c:pt>
                <c:pt idx="2">
                  <c:v>3.5588440148530207</c:v>
                </c:pt>
                <c:pt idx="4">
                  <c:v>3.6782140272405455</c:v>
                </c:pt>
                <c:pt idx="5">
                  <c:v>3.6433220657783885</c:v>
                </c:pt>
                <c:pt idx="6">
                  <c:v>3.7278951546886216</c:v>
                </c:pt>
                <c:pt idx="8">
                  <c:v>3.5354066514437155</c:v>
                </c:pt>
                <c:pt idx="9">
                  <c:v>3.5932140174579335</c:v>
                </c:pt>
                <c:pt idx="10">
                  <c:v>3.7196781795978517</c:v>
                </c:pt>
                <c:pt idx="12">
                  <c:v>3.4451319510323013</c:v>
                </c:pt>
                <c:pt idx="13">
                  <c:v>3.4561325488049635</c:v>
                </c:pt>
                <c:pt idx="14">
                  <c:v>3.5000000000000004</c:v>
                </c:pt>
                <c:pt idx="16">
                  <c:v>3.2162111202883965</c:v>
                </c:pt>
                <c:pt idx="17">
                  <c:v>3.1542140729829997</c:v>
                </c:pt>
                <c:pt idx="18">
                  <c:v>3.4177257178234348</c:v>
                </c:pt>
              </c:numCache>
            </c:numRef>
          </c:val>
          <c:extLst>
            <c:ext xmlns:c16="http://schemas.microsoft.com/office/drawing/2014/chart" uri="{C3380CC4-5D6E-409C-BE32-E72D297353CC}">
              <c16:uniqueId val="{00000003-5F7A-4951-91B9-C2D8FEF2CACF}"/>
            </c:ext>
          </c:extLst>
        </c:ser>
        <c:dLbls>
          <c:showLegendKey val="0"/>
          <c:showVal val="0"/>
          <c:showCatName val="0"/>
          <c:showSerName val="0"/>
          <c:showPercent val="0"/>
          <c:showBubbleSize val="0"/>
        </c:dLbls>
        <c:gapWidth val="20"/>
        <c:overlap val="100"/>
        <c:axId val="541855240"/>
        <c:axId val="541852888"/>
      </c:barChart>
      <c:catAx>
        <c:axId val="541855240"/>
        <c:scaling>
          <c:orientation val="maxMin"/>
        </c:scaling>
        <c:delete val="0"/>
        <c:axPos val="l"/>
        <c:numFmt formatCode="General" sourceLinked="0"/>
        <c:majorTickMark val="out"/>
        <c:minorTickMark val="none"/>
        <c:tickLblPos val="nextTo"/>
        <c:txPr>
          <a:bodyPr/>
          <a:lstStyle/>
          <a:p>
            <a:pPr>
              <a:defRPr sz="1400"/>
            </a:pPr>
            <a:endParaRPr lang="en-US"/>
          </a:p>
        </c:txPr>
        <c:crossAx val="541852888"/>
        <c:crosses val="autoZero"/>
        <c:auto val="1"/>
        <c:lblAlgn val="ctr"/>
        <c:lblOffset val="100"/>
        <c:noMultiLvlLbl val="0"/>
      </c:catAx>
      <c:valAx>
        <c:axId val="541852888"/>
        <c:scaling>
          <c:orientation val="minMax"/>
          <c:max val="1.1000000000000001"/>
          <c:min val="0"/>
        </c:scaling>
        <c:delete val="1"/>
        <c:axPos val="t"/>
        <c:numFmt formatCode="###0%" sourceLinked="1"/>
        <c:majorTickMark val="out"/>
        <c:minorTickMark val="none"/>
        <c:tickLblPos val="nextTo"/>
        <c:crossAx val="541855240"/>
        <c:crosses val="autoZero"/>
        <c:crossBetween val="between"/>
      </c:valAx>
    </c:plotArea>
    <c:legend>
      <c:legendPos val="b"/>
      <c:legendEntry>
        <c:idx val="3"/>
        <c:delete val="1"/>
      </c:legendEntry>
      <c:layout>
        <c:manualLayout>
          <c:xMode val="edge"/>
          <c:yMode val="edge"/>
          <c:x val="0.1808617874323977"/>
          <c:y val="1.4821347330494455E-2"/>
          <c:w val="0.73825651511765766"/>
          <c:h val="6.637288627885235E-2"/>
        </c:manualLayout>
      </c:layout>
      <c:overlay val="0"/>
      <c:txPr>
        <a:bodyPr/>
        <a:lstStyle/>
        <a:p>
          <a:pPr>
            <a:defRPr sz="16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5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19096599446816148"/>
          <c:y val="0.10071086246040414"/>
          <c:w val="0.80903400553183857"/>
          <c:h val="0.89928913753959583"/>
        </c:manualLayout>
      </c:layout>
      <c:barChart>
        <c:barDir val="bar"/>
        <c:grouping val="stacked"/>
        <c:varyColors val="0"/>
        <c:ser>
          <c:idx val="0"/>
          <c:order val="0"/>
          <c:tx>
            <c:strRef>
              <c:f>Sheet1!$B$1</c:f>
              <c:strCache>
                <c:ptCount val="1"/>
                <c:pt idx="0">
                  <c:v>Gotten better </c:v>
                </c:pt>
              </c:strCache>
            </c:strRef>
          </c:tx>
          <c:spPr>
            <a:solidFill>
              <a:schemeClr val="accent1"/>
            </a:solidFill>
          </c:spPr>
          <c:invertIfNegative val="0"/>
          <c:dLbls>
            <c:spPr>
              <a:noFill/>
              <a:ln>
                <a:noFill/>
              </a:ln>
              <a:effectLst/>
            </c:spPr>
            <c:txPr>
              <a:bodyPr/>
              <a:lstStyle/>
              <a:p>
                <a:pPr>
                  <a:defRPr sz="1800">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Sheet1!$A$2:$A$7</c:f>
              <c:strCache>
                <c:ptCount val="6"/>
                <c:pt idx="0">
                  <c:v>Overall</c:v>
                </c:pt>
                <c:pt idx="2">
                  <c:v>Tacoma Link</c:v>
                </c:pt>
                <c:pt idx="3">
                  <c:v>Express Bus</c:v>
                </c:pt>
                <c:pt idx="4">
                  <c:v>Sounder Rail</c:v>
                </c:pt>
                <c:pt idx="5">
                  <c:v>Link</c:v>
                </c:pt>
              </c:strCache>
            </c:strRef>
          </c:cat>
          <c:val>
            <c:numRef>
              <c:f>Sheet1!$B$2:$B$7</c:f>
              <c:numCache>
                <c:formatCode>General</c:formatCode>
                <c:ptCount val="6"/>
                <c:pt idx="0" formatCode="###0%">
                  <c:v>0.15691140692047614</c:v>
                </c:pt>
                <c:pt idx="2" formatCode="###0%">
                  <c:v>0.21586964504199899</c:v>
                </c:pt>
                <c:pt idx="3" formatCode="###0%">
                  <c:v>0.18665540957281007</c:v>
                </c:pt>
                <c:pt idx="4" formatCode="###0%">
                  <c:v>0.15960829513937999</c:v>
                </c:pt>
                <c:pt idx="5" formatCode="###0%">
                  <c:v>0.12839250727896973</c:v>
                </c:pt>
              </c:numCache>
            </c:numRef>
          </c:val>
          <c:extLst>
            <c:ext xmlns:c16="http://schemas.microsoft.com/office/drawing/2014/chart" uri="{C3380CC4-5D6E-409C-BE32-E72D297353CC}">
              <c16:uniqueId val="{00000000-B67E-4D6B-92E3-1D2BD70FB98B}"/>
            </c:ext>
          </c:extLst>
        </c:ser>
        <c:ser>
          <c:idx val="1"/>
          <c:order val="1"/>
          <c:tx>
            <c:strRef>
              <c:f>Sheet1!$C$1</c:f>
              <c:strCache>
                <c:ptCount val="1"/>
                <c:pt idx="0">
                  <c:v>No change/(DK)</c:v>
                </c:pt>
              </c:strCache>
            </c:strRef>
          </c:tx>
          <c:spPr>
            <a:solidFill>
              <a:schemeClr val="accent3"/>
            </a:solidFill>
          </c:spPr>
          <c:invertIfNegative val="0"/>
          <c:dLbls>
            <c:spPr>
              <a:noFill/>
              <a:ln>
                <a:noFill/>
              </a:ln>
              <a:effectLst/>
            </c:spPr>
            <c:txPr>
              <a:bodyPr wrap="square" lIns="38100" tIns="19050" rIns="38100" bIns="19050" anchor="ctr">
                <a:spAutoFit/>
              </a:bodyPr>
              <a:lstStyle/>
              <a:p>
                <a:pPr>
                  <a:defRPr sz="180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Sheet1!$A$2:$A$7</c:f>
              <c:strCache>
                <c:ptCount val="6"/>
                <c:pt idx="0">
                  <c:v>Overall</c:v>
                </c:pt>
                <c:pt idx="2">
                  <c:v>Tacoma Link</c:v>
                </c:pt>
                <c:pt idx="3">
                  <c:v>Express Bus</c:v>
                </c:pt>
                <c:pt idx="4">
                  <c:v>Sounder Rail</c:v>
                </c:pt>
                <c:pt idx="5">
                  <c:v>Link</c:v>
                </c:pt>
              </c:strCache>
            </c:strRef>
          </c:cat>
          <c:val>
            <c:numRef>
              <c:f>Sheet1!$C$2:$C$7</c:f>
              <c:numCache>
                <c:formatCode>General</c:formatCode>
                <c:ptCount val="6"/>
                <c:pt idx="0" formatCode="###0%">
                  <c:v>0.74833684855413873</c:v>
                </c:pt>
                <c:pt idx="2" formatCode="###0%">
                  <c:v>0.72800541911655503</c:v>
                </c:pt>
                <c:pt idx="3" formatCode="###0%">
                  <c:v>0.72844882388217758</c:v>
                </c:pt>
                <c:pt idx="4" formatCode="###0%">
                  <c:v>0.81114700138596674</c:v>
                </c:pt>
                <c:pt idx="5" formatCode="###0%">
                  <c:v>0.75409349393959513</c:v>
                </c:pt>
              </c:numCache>
            </c:numRef>
          </c:val>
          <c:extLst>
            <c:ext xmlns:c16="http://schemas.microsoft.com/office/drawing/2014/chart" uri="{C3380CC4-5D6E-409C-BE32-E72D297353CC}">
              <c16:uniqueId val="{00000001-B67E-4D6B-92E3-1D2BD70FB98B}"/>
            </c:ext>
          </c:extLst>
        </c:ser>
        <c:ser>
          <c:idx val="2"/>
          <c:order val="2"/>
          <c:tx>
            <c:strRef>
              <c:f>Sheet1!$D$1</c:f>
              <c:strCache>
                <c:ptCount val="1"/>
                <c:pt idx="0">
                  <c:v>Gotten worse</c:v>
                </c:pt>
              </c:strCache>
            </c:strRef>
          </c:tx>
          <c:spPr>
            <a:solidFill>
              <a:schemeClr val="accent5"/>
            </a:solidFill>
            <a:ln w="17145" cap="flat" cmpd="sng" algn="ctr">
              <a:noFill/>
              <a:prstDash val="solid"/>
            </a:ln>
            <a:effectLst/>
          </c:spPr>
          <c:invertIfNegative val="0"/>
          <c:dLbls>
            <c:spPr>
              <a:noFill/>
              <a:ln>
                <a:noFill/>
              </a:ln>
              <a:effectLst/>
            </c:spPr>
            <c:txPr>
              <a:bodyPr/>
              <a:lstStyle/>
              <a:p>
                <a:pPr>
                  <a:defRPr sz="1800">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Sheet1!$A$2:$A$7</c:f>
              <c:strCache>
                <c:ptCount val="6"/>
                <c:pt idx="0">
                  <c:v>Overall</c:v>
                </c:pt>
                <c:pt idx="2">
                  <c:v>Tacoma Link</c:v>
                </c:pt>
                <c:pt idx="3">
                  <c:v>Express Bus</c:v>
                </c:pt>
                <c:pt idx="4">
                  <c:v>Sounder Rail</c:v>
                </c:pt>
                <c:pt idx="5">
                  <c:v>Link</c:v>
                </c:pt>
              </c:strCache>
            </c:strRef>
          </c:cat>
          <c:val>
            <c:numRef>
              <c:f>Sheet1!$D$2:$D$7</c:f>
              <c:numCache>
                <c:formatCode>General</c:formatCode>
                <c:ptCount val="6"/>
                <c:pt idx="0" formatCode="###0%">
                  <c:v>9.4751744525378434E-2</c:v>
                </c:pt>
                <c:pt idx="2" formatCode="###0%">
                  <c:v>5.6124935841445948E-2</c:v>
                </c:pt>
                <c:pt idx="3" formatCode="###0%">
                  <c:v>8.4895766545014198E-2</c:v>
                </c:pt>
                <c:pt idx="4" formatCode="###0%">
                  <c:v>2.9244703474653938E-2</c:v>
                </c:pt>
                <c:pt idx="5" formatCode="###0%">
                  <c:v>0.11751399878143647</c:v>
                </c:pt>
              </c:numCache>
            </c:numRef>
          </c:val>
          <c:extLst>
            <c:ext xmlns:c16="http://schemas.microsoft.com/office/drawing/2014/chart" uri="{C3380CC4-5D6E-409C-BE32-E72D297353CC}">
              <c16:uniqueId val="{00000002-B67E-4D6B-92E3-1D2BD70FB98B}"/>
            </c:ext>
          </c:extLst>
        </c:ser>
        <c:ser>
          <c:idx val="3"/>
          <c:order val="3"/>
          <c:tx>
            <c:strRef>
              <c:f>Sheet1!$E$1</c:f>
              <c:strCache>
                <c:ptCount val="1"/>
                <c:pt idx="0">
                  <c:v>Net Change</c:v>
                </c:pt>
              </c:strCache>
            </c:strRef>
          </c:tx>
          <c:spPr>
            <a:solidFill>
              <a:schemeClr val="bg1"/>
            </a:solidFill>
          </c:spPr>
          <c:invertIfNegative val="0"/>
          <c:dLbls>
            <c:dLbl>
              <c:idx val="0"/>
              <c:tx>
                <c:rich>
                  <a:bodyPr/>
                  <a:lstStyle/>
                  <a:p>
                    <a:fld id="{F94A5948-D951-4F0E-9076-C0BEEC746314}" type="CELLRANGE">
                      <a:rPr lang="en-US"/>
                      <a:pPr/>
                      <a:t>[CELLRANGE]</a:t>
                    </a:fld>
                    <a:endParaRPr lang="en-US"/>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1-AEF1-45A9-AE91-7A65E097655F}"/>
                </c:ext>
              </c:extLst>
            </c:dLbl>
            <c:dLbl>
              <c:idx val="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AEF1-45A9-AE91-7A65E097655F}"/>
                </c:ext>
              </c:extLst>
            </c:dLbl>
            <c:dLbl>
              <c:idx val="2"/>
              <c:tx>
                <c:rich>
                  <a:bodyPr/>
                  <a:lstStyle/>
                  <a:p>
                    <a:fld id="{17BEEB5D-CBE8-4AC5-9A00-F0003A71983C}" type="CELLRANGE">
                      <a:rPr lang="en-US"/>
                      <a:pPr/>
                      <a:t>[CELLRANGE]</a:t>
                    </a:fld>
                    <a:endParaRPr lang="en-US"/>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3-AEF1-45A9-AE91-7A65E097655F}"/>
                </c:ext>
              </c:extLst>
            </c:dLbl>
            <c:dLbl>
              <c:idx val="3"/>
              <c:tx>
                <c:rich>
                  <a:bodyPr/>
                  <a:lstStyle/>
                  <a:p>
                    <a:fld id="{42573D85-5DDE-4E72-B054-FDB05FC82881}" type="CELLRANGE">
                      <a:rPr lang="en-US"/>
                      <a:pPr/>
                      <a:t>[CELLRANGE]</a:t>
                    </a:fld>
                    <a:endParaRPr lang="en-US"/>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4-AEF1-45A9-AE91-7A65E097655F}"/>
                </c:ext>
              </c:extLst>
            </c:dLbl>
            <c:dLbl>
              <c:idx val="4"/>
              <c:tx>
                <c:rich>
                  <a:bodyPr/>
                  <a:lstStyle/>
                  <a:p>
                    <a:fld id="{98894F01-5A13-4ADD-9D1B-484909341A02}" type="CELLRANGE">
                      <a:rPr lang="en-US"/>
                      <a:pPr/>
                      <a:t>[CELLRANGE]</a:t>
                    </a:fld>
                    <a:endParaRPr lang="en-US"/>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5-AEF1-45A9-AE91-7A65E097655F}"/>
                </c:ext>
              </c:extLst>
            </c:dLbl>
            <c:dLbl>
              <c:idx val="5"/>
              <c:tx>
                <c:rich>
                  <a:bodyPr/>
                  <a:lstStyle/>
                  <a:p>
                    <a:fld id="{169646DA-3448-4418-A389-C84673D15AC7}" type="CELLRANGE">
                      <a:rPr lang="en-US"/>
                      <a:pPr/>
                      <a:t>[CELLRANGE]</a:t>
                    </a:fld>
                    <a:endParaRPr lang="en-US"/>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6-AEF1-45A9-AE91-7A65E097655F}"/>
                </c:ext>
              </c:extLst>
            </c:dLbl>
            <c:spPr>
              <a:noFill/>
              <a:ln>
                <a:noFill/>
              </a:ln>
              <a:effectLst/>
            </c:spPr>
            <c:txPr>
              <a:bodyPr wrap="square" lIns="38100" tIns="19050" rIns="38100" bIns="19050" anchor="ctr">
                <a:spAutoFit/>
              </a:bodyPr>
              <a:lstStyle/>
              <a:p>
                <a:pPr>
                  <a:defRPr b="1"/>
                </a:pPr>
                <a:endParaRPr lang="en-US"/>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Sheet1!$A$2:$A$7</c:f>
              <c:strCache>
                <c:ptCount val="6"/>
                <c:pt idx="0">
                  <c:v>Overall</c:v>
                </c:pt>
                <c:pt idx="2">
                  <c:v>Tacoma Link</c:v>
                </c:pt>
                <c:pt idx="3">
                  <c:v>Express Bus</c:v>
                </c:pt>
                <c:pt idx="4">
                  <c:v>Sounder Rail</c:v>
                </c:pt>
                <c:pt idx="5">
                  <c:v>Link</c:v>
                </c:pt>
              </c:strCache>
            </c:strRef>
          </c:cat>
          <c:val>
            <c:numRef>
              <c:f>Sheet1!$E$2:$E$7</c:f>
              <c:numCache>
                <c:formatCode>General</c:formatCode>
                <c:ptCount val="6"/>
                <c:pt idx="0" formatCode="###0%">
                  <c:v>0.08</c:v>
                </c:pt>
                <c:pt idx="2" formatCode="###0%">
                  <c:v>0.08</c:v>
                </c:pt>
                <c:pt idx="3" formatCode="###0%">
                  <c:v>0.08</c:v>
                </c:pt>
                <c:pt idx="4" formatCode="###0%">
                  <c:v>0.08</c:v>
                </c:pt>
                <c:pt idx="5" formatCode="###0%">
                  <c:v>0.08</c:v>
                </c:pt>
              </c:numCache>
            </c:numRef>
          </c:val>
          <c:extLst>
            <c:ext xmlns:c15="http://schemas.microsoft.com/office/drawing/2012/chart" uri="{02D57815-91ED-43cb-92C2-25804820EDAC}">
              <c15:datalabelsRange>
                <c15:f>Sheet1!$G$2:$G$7</c15:f>
                <c15:dlblRangeCache>
                  <c:ptCount val="6"/>
                  <c:pt idx="0">
                    <c:v>+6%</c:v>
                  </c:pt>
                  <c:pt idx="2">
                    <c:v>+16%</c:v>
                  </c:pt>
                  <c:pt idx="3">
                    <c:v>+10%</c:v>
                  </c:pt>
                  <c:pt idx="4">
                    <c:v>+13%</c:v>
                  </c:pt>
                  <c:pt idx="5">
                    <c:v>+1%</c:v>
                  </c:pt>
                </c15:dlblRangeCache>
              </c15:datalabelsRange>
            </c:ext>
            <c:ext xmlns:c16="http://schemas.microsoft.com/office/drawing/2014/chart" uri="{C3380CC4-5D6E-409C-BE32-E72D297353CC}">
              <c16:uniqueId val="{00000000-AEF1-45A9-AE91-7A65E097655F}"/>
            </c:ext>
          </c:extLst>
        </c:ser>
        <c:dLbls>
          <c:showLegendKey val="0"/>
          <c:showVal val="0"/>
          <c:showCatName val="0"/>
          <c:showSerName val="0"/>
          <c:showPercent val="0"/>
          <c:showBubbleSize val="0"/>
        </c:dLbls>
        <c:gapWidth val="18"/>
        <c:overlap val="100"/>
        <c:axId val="541200560"/>
        <c:axId val="541202128"/>
      </c:barChart>
      <c:catAx>
        <c:axId val="541200560"/>
        <c:scaling>
          <c:orientation val="maxMin"/>
        </c:scaling>
        <c:delete val="0"/>
        <c:axPos val="l"/>
        <c:numFmt formatCode="General" sourceLinked="1"/>
        <c:majorTickMark val="out"/>
        <c:minorTickMark val="none"/>
        <c:tickLblPos val="nextTo"/>
        <c:txPr>
          <a:bodyPr/>
          <a:lstStyle/>
          <a:p>
            <a:pPr>
              <a:defRPr sz="1800"/>
            </a:pPr>
            <a:endParaRPr lang="en-US"/>
          </a:p>
        </c:txPr>
        <c:crossAx val="541202128"/>
        <c:crosses val="autoZero"/>
        <c:auto val="1"/>
        <c:lblAlgn val="ctr"/>
        <c:lblOffset val="100"/>
        <c:noMultiLvlLbl val="0"/>
      </c:catAx>
      <c:valAx>
        <c:axId val="541202128"/>
        <c:scaling>
          <c:orientation val="minMax"/>
          <c:max val="1.1000000000000001"/>
          <c:min val="0"/>
        </c:scaling>
        <c:delete val="1"/>
        <c:axPos val="t"/>
        <c:numFmt formatCode="###0%" sourceLinked="1"/>
        <c:majorTickMark val="out"/>
        <c:minorTickMark val="none"/>
        <c:tickLblPos val="nextTo"/>
        <c:crossAx val="541200560"/>
        <c:crosses val="autoZero"/>
        <c:crossBetween val="between"/>
      </c:valAx>
      <c:spPr>
        <a:noFill/>
        <a:ln w="25400">
          <a:noFill/>
        </a:ln>
      </c:spPr>
    </c:plotArea>
    <c:legend>
      <c:legendPos val="t"/>
      <c:legendEntry>
        <c:idx val="3"/>
        <c:txPr>
          <a:bodyPr/>
          <a:lstStyle/>
          <a:p>
            <a:pPr>
              <a:defRPr sz="1600" b="1" u="sng"/>
            </a:pPr>
            <a:endParaRPr lang="en-US"/>
          </a:p>
        </c:txPr>
      </c:legendEntry>
      <c:layout>
        <c:manualLayout>
          <c:xMode val="edge"/>
          <c:yMode val="edge"/>
          <c:x val="0.25219479609317075"/>
          <c:y val="1.9250051346101523E-2"/>
          <c:w val="0.74780520390682925"/>
          <c:h val="6.7635232627362346E-2"/>
        </c:manualLayout>
      </c:layout>
      <c:overlay val="0"/>
      <c:txPr>
        <a:bodyPr/>
        <a:lstStyle/>
        <a:p>
          <a:pPr>
            <a:defRPr sz="16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5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22694626119221"/>
          <c:y val="0.15081053500213157"/>
          <c:w val="0.78377001350110731"/>
          <c:h val="0.8363882307675049"/>
        </c:manualLayout>
      </c:layout>
      <c:barChart>
        <c:barDir val="bar"/>
        <c:grouping val="percentStacked"/>
        <c:varyColors val="0"/>
        <c:ser>
          <c:idx val="0"/>
          <c:order val="0"/>
          <c:tx>
            <c:strRef>
              <c:f>Sheet1!$A$2</c:f>
              <c:strCache>
                <c:ptCount val="1"/>
                <c:pt idx="0">
                  <c:v>No concerns</c:v>
                </c:pt>
              </c:strCache>
            </c:strRef>
          </c:tx>
          <c:spPr>
            <a:solidFill>
              <a:schemeClr val="accent1"/>
            </a:solidFill>
            <a:ln w="9525" cap="flat" cmpd="sng" algn="ctr">
              <a:noFill/>
              <a:prstDash val="solid"/>
            </a:ln>
            <a:effectLst/>
          </c:spPr>
          <c:invertIfNegative val="0"/>
          <c:dLbls>
            <c:spPr>
              <a:noFill/>
              <a:ln>
                <a:noFill/>
              </a:ln>
              <a:effectLst/>
            </c:spPr>
            <c:txPr>
              <a:bodyPr/>
              <a:lstStyle/>
              <a:p>
                <a:pPr>
                  <a:defRPr sz="1600">
                    <a:solidFill>
                      <a:schemeClr val="bg1"/>
                    </a:solidFill>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Sheet1!$B$1:$G$1</c:f>
              <c:strCache>
                <c:ptCount val="6"/>
                <c:pt idx="0">
                  <c:v>Sounder Seattle-Lakewood</c:v>
                </c:pt>
                <c:pt idx="1">
                  <c:v>Link</c:v>
                </c:pt>
                <c:pt idx="2">
                  <c:v>Overall</c:v>
                </c:pt>
                <c:pt idx="3">
                  <c:v>Sounder Seattle-Everett</c:v>
                </c:pt>
                <c:pt idx="4">
                  <c:v>Express Bus</c:v>
                </c:pt>
                <c:pt idx="5">
                  <c:v>Tacoma Link</c:v>
                </c:pt>
              </c:strCache>
            </c:strRef>
          </c:cat>
          <c:val>
            <c:numRef>
              <c:f>Sheet1!$B$2:$G$2</c:f>
              <c:numCache>
                <c:formatCode>###0%</c:formatCode>
                <c:ptCount val="6"/>
                <c:pt idx="0">
                  <c:v>0.85088853733085568</c:v>
                </c:pt>
                <c:pt idx="1">
                  <c:v>0.83150645650446253</c:v>
                </c:pt>
                <c:pt idx="2">
                  <c:v>0.76459286667103088</c:v>
                </c:pt>
                <c:pt idx="3">
                  <c:v>0.7574952561669831</c:v>
                </c:pt>
                <c:pt idx="4">
                  <c:v>0.67774258455594305</c:v>
                </c:pt>
                <c:pt idx="5">
                  <c:v>0.53523746531074334</c:v>
                </c:pt>
              </c:numCache>
            </c:numRef>
          </c:val>
          <c:extLst>
            <c:ext xmlns:c16="http://schemas.microsoft.com/office/drawing/2014/chart" uri="{C3380CC4-5D6E-409C-BE32-E72D297353CC}">
              <c16:uniqueId val="{00000000-C330-4D71-99B1-58C3A1D0E372}"/>
            </c:ext>
          </c:extLst>
        </c:ser>
        <c:ser>
          <c:idx val="1"/>
          <c:order val="1"/>
          <c:tx>
            <c:strRef>
              <c:f>Sheet1!$A$3</c:f>
              <c:strCache>
                <c:ptCount val="1"/>
                <c:pt idx="0">
                  <c:v>Occasional concerns</c:v>
                </c:pt>
              </c:strCache>
            </c:strRef>
          </c:tx>
          <c:spPr>
            <a:solidFill>
              <a:schemeClr val="accent2"/>
            </a:solidFill>
            <a:ln w="9525" cap="flat" cmpd="sng" algn="ctr">
              <a:noFill/>
              <a:prstDash val="solid"/>
            </a:ln>
            <a:effectLst/>
          </c:spPr>
          <c:invertIfNegative val="0"/>
          <c:dLbls>
            <c:spPr>
              <a:noFill/>
              <a:ln>
                <a:noFill/>
              </a:ln>
              <a:effectLst/>
            </c:spPr>
            <c:txPr>
              <a:bodyPr wrap="square" lIns="38100" tIns="19050" rIns="38100" bIns="19050" anchor="ctr">
                <a:spAutoFit/>
              </a:bodyPr>
              <a:lstStyle/>
              <a:p>
                <a:pPr>
                  <a:defRPr sz="160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Sheet1!$B$1:$G$1</c:f>
              <c:strCache>
                <c:ptCount val="6"/>
                <c:pt idx="0">
                  <c:v>Sounder Seattle-Lakewood</c:v>
                </c:pt>
                <c:pt idx="1">
                  <c:v>Link</c:v>
                </c:pt>
                <c:pt idx="2">
                  <c:v>Overall</c:v>
                </c:pt>
                <c:pt idx="3">
                  <c:v>Sounder Seattle-Everett</c:v>
                </c:pt>
                <c:pt idx="4">
                  <c:v>Express Bus</c:v>
                </c:pt>
                <c:pt idx="5">
                  <c:v>Tacoma Link</c:v>
                </c:pt>
              </c:strCache>
            </c:strRef>
          </c:cat>
          <c:val>
            <c:numRef>
              <c:f>Sheet1!$B$3:$G$3</c:f>
              <c:numCache>
                <c:formatCode>###0%</c:formatCode>
                <c:ptCount val="6"/>
                <c:pt idx="0">
                  <c:v>0.12548125948368125</c:v>
                </c:pt>
                <c:pt idx="1">
                  <c:v>0.14273215360321076</c:v>
                </c:pt>
                <c:pt idx="2">
                  <c:v>0.19115332388999506</c:v>
                </c:pt>
                <c:pt idx="3">
                  <c:v>0.21863377609108148</c:v>
                </c:pt>
                <c:pt idx="4">
                  <c:v>0.25240604732555072</c:v>
                </c:pt>
                <c:pt idx="5">
                  <c:v>0.3899636817526469</c:v>
                </c:pt>
              </c:numCache>
            </c:numRef>
          </c:val>
          <c:extLst>
            <c:ext xmlns:c16="http://schemas.microsoft.com/office/drawing/2014/chart" uri="{C3380CC4-5D6E-409C-BE32-E72D297353CC}">
              <c16:uniqueId val="{00000001-C330-4D71-99B1-58C3A1D0E372}"/>
            </c:ext>
          </c:extLst>
        </c:ser>
        <c:ser>
          <c:idx val="2"/>
          <c:order val="2"/>
          <c:tx>
            <c:strRef>
              <c:f>Sheet1!$A$4</c:f>
              <c:strCache>
                <c:ptCount val="1"/>
                <c:pt idx="0">
                  <c:v>Don't know</c:v>
                </c:pt>
              </c:strCache>
            </c:strRef>
          </c:tx>
          <c:spPr>
            <a:solidFill>
              <a:schemeClr val="accent3"/>
            </a:solidFill>
            <a:ln w="9525" cap="flat" cmpd="sng" algn="ctr">
              <a:noFill/>
              <a:prstDash val="solid"/>
            </a:ln>
            <a:effectLst/>
          </c:spPr>
          <c:invertIfNegative val="0"/>
          <c:dLbls>
            <c:dLbl>
              <c:idx val="0"/>
              <c:delete val="1"/>
              <c:extLst>
                <c:ext xmlns:c15="http://schemas.microsoft.com/office/drawing/2012/chart" uri="{CE6537A1-D6FC-4f65-9D91-7224C49458BB}"/>
                <c:ext xmlns:c16="http://schemas.microsoft.com/office/drawing/2014/chart" uri="{C3380CC4-5D6E-409C-BE32-E72D297353CC}">
                  <c16:uniqueId val="{00000000-1A46-4174-869B-D71F1139AF46}"/>
                </c:ext>
              </c:extLst>
            </c:dLbl>
            <c:dLbl>
              <c:idx val="1"/>
              <c:delete val="1"/>
              <c:extLst>
                <c:ext xmlns:c15="http://schemas.microsoft.com/office/drawing/2012/chart" uri="{CE6537A1-D6FC-4f65-9D91-7224C49458BB}"/>
                <c:ext xmlns:c16="http://schemas.microsoft.com/office/drawing/2014/chart" uri="{C3380CC4-5D6E-409C-BE32-E72D297353CC}">
                  <c16:uniqueId val="{00000001-1A46-4174-869B-D71F1139AF46}"/>
                </c:ext>
              </c:extLst>
            </c:dLbl>
            <c:dLbl>
              <c:idx val="2"/>
              <c:delete val="1"/>
              <c:extLst>
                <c:ext xmlns:c15="http://schemas.microsoft.com/office/drawing/2012/chart" uri="{CE6537A1-D6FC-4f65-9D91-7224C49458BB}"/>
                <c:ext xmlns:c16="http://schemas.microsoft.com/office/drawing/2014/chart" uri="{C3380CC4-5D6E-409C-BE32-E72D297353CC}">
                  <c16:uniqueId val="{00000001-01D2-4C6E-8249-AD442C7DB9F9}"/>
                </c:ext>
              </c:extLst>
            </c:dLbl>
            <c:dLbl>
              <c:idx val="3"/>
              <c:delete val="1"/>
              <c:extLst>
                <c:ext xmlns:c15="http://schemas.microsoft.com/office/drawing/2012/chart" uri="{CE6537A1-D6FC-4f65-9D91-7224C49458BB}"/>
                <c:ext xmlns:c16="http://schemas.microsoft.com/office/drawing/2014/chart" uri="{C3380CC4-5D6E-409C-BE32-E72D297353CC}">
                  <c16:uniqueId val="{00000002-01D2-4C6E-8249-AD442C7DB9F9}"/>
                </c:ext>
              </c:extLst>
            </c:dLbl>
            <c:spPr>
              <a:noFill/>
              <a:ln>
                <a:noFill/>
              </a:ln>
              <a:effectLst/>
            </c:spPr>
            <c:txPr>
              <a:bodyPr wrap="square" lIns="38100" tIns="19050" rIns="38100" bIns="19050" anchor="ctr">
                <a:spAutoFit/>
              </a:bodyPr>
              <a:lstStyle/>
              <a:p>
                <a:pPr>
                  <a:defRPr sz="1600">
                    <a:solidFill>
                      <a:schemeClr val="tx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Sheet1!$B$1:$G$1</c:f>
              <c:strCache>
                <c:ptCount val="6"/>
                <c:pt idx="0">
                  <c:v>Sounder Seattle-Lakewood</c:v>
                </c:pt>
                <c:pt idx="1">
                  <c:v>Link</c:v>
                </c:pt>
                <c:pt idx="2">
                  <c:v>Overall</c:v>
                </c:pt>
                <c:pt idx="3">
                  <c:v>Sounder Seattle-Everett</c:v>
                </c:pt>
                <c:pt idx="4">
                  <c:v>Express Bus</c:v>
                </c:pt>
                <c:pt idx="5">
                  <c:v>Tacoma Link</c:v>
                </c:pt>
              </c:strCache>
            </c:strRef>
          </c:cat>
          <c:val>
            <c:numRef>
              <c:f>Sheet1!$B$4:$G$4</c:f>
              <c:numCache>
                <c:formatCode>###0%</c:formatCode>
                <c:ptCount val="6"/>
                <c:pt idx="0">
                  <c:v>4.7260406370927552E-3</c:v>
                </c:pt>
                <c:pt idx="1">
                  <c:v>1.1204423486016957E-2</c:v>
                </c:pt>
                <c:pt idx="2">
                  <c:v>2.2181659738581078E-2</c:v>
                </c:pt>
                <c:pt idx="3">
                  <c:v>0</c:v>
                </c:pt>
                <c:pt idx="4">
                  <c:v>3.9160011461721024E-2</c:v>
                </c:pt>
                <c:pt idx="5">
                  <c:v>3.2124738577312656E-2</c:v>
                </c:pt>
              </c:numCache>
            </c:numRef>
          </c:val>
          <c:extLst>
            <c:ext xmlns:c16="http://schemas.microsoft.com/office/drawing/2014/chart" uri="{C3380CC4-5D6E-409C-BE32-E72D297353CC}">
              <c16:uniqueId val="{00000005-C330-4D71-99B1-58C3A1D0E372}"/>
            </c:ext>
          </c:extLst>
        </c:ser>
        <c:ser>
          <c:idx val="3"/>
          <c:order val="3"/>
          <c:tx>
            <c:strRef>
              <c:f>Sheet1!$A$5</c:f>
              <c:strCache>
                <c:ptCount val="1"/>
                <c:pt idx="0">
                  <c:v>Regularly concerned</c:v>
                </c:pt>
              </c:strCache>
            </c:strRef>
          </c:tx>
          <c:spPr>
            <a:solidFill>
              <a:schemeClr val="accent5"/>
            </a:solidFill>
          </c:spPr>
          <c:invertIfNegative val="0"/>
          <c:dLbls>
            <c:dLbl>
              <c:idx val="1"/>
              <c:layout>
                <c:manualLayout>
                  <c:x val="-2.2178768910674921E-3"/>
                  <c:y val="1.3194514273178728E-3"/>
                </c:manualLayout>
              </c:layout>
              <c:spPr>
                <a:noFill/>
                <a:ln>
                  <a:noFill/>
                </a:ln>
                <a:effectLst/>
              </c:spPr>
              <c:txPr>
                <a:bodyPr wrap="square" lIns="38100" tIns="19050" rIns="38100" bIns="19050" anchor="ctr">
                  <a:noAutofit/>
                </a:bodyPr>
                <a:lstStyle/>
                <a:p>
                  <a:pPr>
                    <a:defRPr sz="1600">
                      <a:solidFill>
                        <a:schemeClr val="bg1"/>
                      </a:solidFill>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3.1039187090489553E-2"/>
                      <c:h val="6.3257837969453376E-2"/>
                    </c:manualLayout>
                  </c15:layout>
                </c:ext>
                <c:ext xmlns:c16="http://schemas.microsoft.com/office/drawing/2014/chart" uri="{C3380CC4-5D6E-409C-BE32-E72D297353CC}">
                  <c16:uniqueId val="{00000000-0AF1-41A7-8A42-43600C044257}"/>
                </c:ext>
              </c:extLst>
            </c:dLbl>
            <c:spPr>
              <a:noFill/>
              <a:ln>
                <a:noFill/>
              </a:ln>
              <a:effectLst/>
            </c:spPr>
            <c:txPr>
              <a:bodyPr wrap="square" lIns="38100" tIns="19050" rIns="38100" bIns="19050" anchor="ctr">
                <a:spAutoFit/>
              </a:bodyPr>
              <a:lstStyle/>
              <a:p>
                <a:pPr>
                  <a:defRPr sz="1600">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Sheet1!$B$1:$G$1</c:f>
              <c:strCache>
                <c:ptCount val="6"/>
                <c:pt idx="0">
                  <c:v>Sounder Seattle-Lakewood</c:v>
                </c:pt>
                <c:pt idx="1">
                  <c:v>Link</c:v>
                </c:pt>
                <c:pt idx="2">
                  <c:v>Overall</c:v>
                </c:pt>
                <c:pt idx="3">
                  <c:v>Sounder Seattle-Everett</c:v>
                </c:pt>
                <c:pt idx="4">
                  <c:v>Express Bus</c:v>
                </c:pt>
                <c:pt idx="5">
                  <c:v>Tacoma Link</c:v>
                </c:pt>
              </c:strCache>
            </c:strRef>
          </c:cat>
          <c:val>
            <c:numRef>
              <c:f>Sheet1!$B$5:$G$5</c:f>
              <c:numCache>
                <c:formatCode>###0%</c:formatCode>
                <c:ptCount val="6"/>
                <c:pt idx="0">
                  <c:v>1.8904162548371021E-2</c:v>
                </c:pt>
                <c:pt idx="1">
                  <c:v>1.4556966406310972E-2</c:v>
                </c:pt>
                <c:pt idx="2">
                  <c:v>2.2072149700383424E-2</c:v>
                </c:pt>
                <c:pt idx="3">
                  <c:v>2.387096774193545E-2</c:v>
                </c:pt>
                <c:pt idx="4">
                  <c:v>3.0691356656784494E-2</c:v>
                </c:pt>
                <c:pt idx="5">
                  <c:v>4.267411435929757E-2</c:v>
                </c:pt>
              </c:numCache>
            </c:numRef>
          </c:val>
          <c:extLst>
            <c:ext xmlns:c16="http://schemas.microsoft.com/office/drawing/2014/chart" uri="{C3380CC4-5D6E-409C-BE32-E72D297353CC}">
              <c16:uniqueId val="{00000008-C330-4D71-99B1-58C3A1D0E372}"/>
            </c:ext>
          </c:extLst>
        </c:ser>
        <c:dLbls>
          <c:showLegendKey val="0"/>
          <c:showVal val="0"/>
          <c:showCatName val="0"/>
          <c:showSerName val="0"/>
          <c:showPercent val="0"/>
          <c:showBubbleSize val="0"/>
        </c:dLbls>
        <c:gapWidth val="58"/>
        <c:overlap val="100"/>
        <c:axId val="541853280"/>
        <c:axId val="541857984"/>
      </c:barChart>
      <c:catAx>
        <c:axId val="541853280"/>
        <c:scaling>
          <c:orientation val="maxMin"/>
        </c:scaling>
        <c:delete val="0"/>
        <c:axPos val="l"/>
        <c:numFmt formatCode="General" sourceLinked="0"/>
        <c:majorTickMark val="out"/>
        <c:minorTickMark val="none"/>
        <c:tickLblPos val="nextTo"/>
        <c:txPr>
          <a:bodyPr/>
          <a:lstStyle/>
          <a:p>
            <a:pPr>
              <a:defRPr sz="1600"/>
            </a:pPr>
            <a:endParaRPr lang="en-US"/>
          </a:p>
        </c:txPr>
        <c:crossAx val="541857984"/>
        <c:crosses val="autoZero"/>
        <c:auto val="1"/>
        <c:lblAlgn val="ctr"/>
        <c:lblOffset val="100"/>
        <c:noMultiLvlLbl val="0"/>
      </c:catAx>
      <c:valAx>
        <c:axId val="541857984"/>
        <c:scaling>
          <c:orientation val="minMax"/>
          <c:min val="0"/>
        </c:scaling>
        <c:delete val="1"/>
        <c:axPos val="t"/>
        <c:numFmt formatCode="0%" sourceLinked="1"/>
        <c:majorTickMark val="out"/>
        <c:minorTickMark val="none"/>
        <c:tickLblPos val="nextTo"/>
        <c:crossAx val="541853280"/>
        <c:crosses val="autoZero"/>
        <c:crossBetween val="between"/>
      </c:valAx>
    </c:plotArea>
    <c:legend>
      <c:legendPos val="t"/>
      <c:legendEntry>
        <c:idx val="0"/>
        <c:txPr>
          <a:bodyPr/>
          <a:lstStyle/>
          <a:p>
            <a:pPr>
              <a:defRPr sz="1600"/>
            </a:pPr>
            <a:endParaRPr lang="en-US"/>
          </a:p>
        </c:txPr>
      </c:legendEntry>
      <c:layout>
        <c:manualLayout>
          <c:xMode val="edge"/>
          <c:yMode val="edge"/>
          <c:x val="0.20047132364047676"/>
          <c:y val="7.5680985402526199E-2"/>
          <c:w val="0.79952867635952329"/>
          <c:h val="6.6480926431080722E-2"/>
        </c:manualLayout>
      </c:layout>
      <c:overlay val="0"/>
      <c:txPr>
        <a:bodyPr/>
        <a:lstStyle/>
        <a:p>
          <a:pPr>
            <a:defRPr sz="16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5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22694626119221"/>
          <c:y val="0.15081053500213157"/>
          <c:w val="0.78377001350110731"/>
          <c:h val="0.8363882307675049"/>
        </c:manualLayout>
      </c:layout>
      <c:barChart>
        <c:barDir val="bar"/>
        <c:grouping val="percentStacked"/>
        <c:varyColors val="0"/>
        <c:ser>
          <c:idx val="0"/>
          <c:order val="0"/>
          <c:tx>
            <c:strRef>
              <c:f>Sheet1!$A$2</c:f>
              <c:strCache>
                <c:ptCount val="1"/>
                <c:pt idx="0">
                  <c:v>No concerns</c:v>
                </c:pt>
              </c:strCache>
            </c:strRef>
          </c:tx>
          <c:spPr>
            <a:solidFill>
              <a:schemeClr val="accent1"/>
            </a:solidFill>
            <a:ln w="9525" cap="flat" cmpd="sng" algn="ctr">
              <a:noFill/>
              <a:prstDash val="solid"/>
            </a:ln>
            <a:effectLst/>
          </c:spPr>
          <c:invertIfNegative val="0"/>
          <c:dLbls>
            <c:spPr>
              <a:noFill/>
              <a:ln>
                <a:noFill/>
              </a:ln>
              <a:effectLst/>
            </c:spPr>
            <c:txPr>
              <a:bodyPr/>
              <a:lstStyle/>
              <a:p>
                <a:pPr>
                  <a:defRPr sz="1600">
                    <a:solidFill>
                      <a:schemeClr val="bg1"/>
                    </a:solidFill>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Sheet1!$B$1:$G$1</c:f>
              <c:strCache>
                <c:ptCount val="6"/>
                <c:pt idx="0">
                  <c:v>Sounder Seattle-Everett</c:v>
                </c:pt>
                <c:pt idx="1">
                  <c:v>Sounder Seattle-Lakewood</c:v>
                </c:pt>
                <c:pt idx="2">
                  <c:v>Link</c:v>
                </c:pt>
                <c:pt idx="3">
                  <c:v>Overall</c:v>
                </c:pt>
                <c:pt idx="4">
                  <c:v>Express Bus</c:v>
                </c:pt>
                <c:pt idx="5">
                  <c:v>Tacoma Link</c:v>
                </c:pt>
              </c:strCache>
            </c:strRef>
          </c:cat>
          <c:val>
            <c:numRef>
              <c:f>Sheet1!$B$2:$G$2</c:f>
              <c:numCache>
                <c:formatCode>###0%</c:formatCode>
                <c:ptCount val="6"/>
                <c:pt idx="0">
                  <c:v>0.9537381404174573</c:v>
                </c:pt>
                <c:pt idx="1">
                  <c:v>0.91563854777160547</c:v>
                </c:pt>
                <c:pt idx="2">
                  <c:v>0.85496275042974335</c:v>
                </c:pt>
                <c:pt idx="3">
                  <c:v>0.83883829432750812</c:v>
                </c:pt>
                <c:pt idx="4">
                  <c:v>0.80400022415653316</c:v>
                </c:pt>
                <c:pt idx="5">
                  <c:v>0.7701214317565187</c:v>
                </c:pt>
              </c:numCache>
            </c:numRef>
          </c:val>
          <c:extLst>
            <c:ext xmlns:c16="http://schemas.microsoft.com/office/drawing/2014/chart" uri="{C3380CC4-5D6E-409C-BE32-E72D297353CC}">
              <c16:uniqueId val="{00000000-C330-4D71-99B1-58C3A1D0E372}"/>
            </c:ext>
          </c:extLst>
        </c:ser>
        <c:ser>
          <c:idx val="1"/>
          <c:order val="1"/>
          <c:tx>
            <c:strRef>
              <c:f>Sheet1!$A$3</c:f>
              <c:strCache>
                <c:ptCount val="1"/>
                <c:pt idx="0">
                  <c:v>Occasional concerns</c:v>
                </c:pt>
              </c:strCache>
            </c:strRef>
          </c:tx>
          <c:spPr>
            <a:solidFill>
              <a:schemeClr val="accent2"/>
            </a:solidFill>
            <a:ln w="9525" cap="flat" cmpd="sng" algn="ctr">
              <a:noFill/>
              <a:prstDash val="solid"/>
            </a:ln>
            <a:effectLst/>
          </c:spPr>
          <c:invertIfNegative val="0"/>
          <c:dLbls>
            <c:spPr>
              <a:noFill/>
              <a:ln>
                <a:noFill/>
              </a:ln>
              <a:effectLst/>
            </c:spPr>
            <c:txPr>
              <a:bodyPr wrap="square" lIns="38100" tIns="19050" rIns="38100" bIns="19050" anchor="ctr">
                <a:spAutoFit/>
              </a:bodyPr>
              <a:lstStyle/>
              <a:p>
                <a:pPr>
                  <a:defRPr sz="160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Sheet1!$B$1:$G$1</c:f>
              <c:strCache>
                <c:ptCount val="6"/>
                <c:pt idx="0">
                  <c:v>Sounder Seattle-Everett</c:v>
                </c:pt>
                <c:pt idx="1">
                  <c:v>Sounder Seattle-Lakewood</c:v>
                </c:pt>
                <c:pt idx="2">
                  <c:v>Link</c:v>
                </c:pt>
                <c:pt idx="3">
                  <c:v>Overall</c:v>
                </c:pt>
                <c:pt idx="4">
                  <c:v>Express Bus</c:v>
                </c:pt>
                <c:pt idx="5">
                  <c:v>Tacoma Link</c:v>
                </c:pt>
              </c:strCache>
            </c:strRef>
          </c:cat>
          <c:val>
            <c:numRef>
              <c:f>Sheet1!$B$3:$G$3</c:f>
              <c:numCache>
                <c:formatCode>###0%</c:formatCode>
                <c:ptCount val="6"/>
                <c:pt idx="0">
                  <c:v>4.6261859582542676E-2</c:v>
                </c:pt>
                <c:pt idx="1">
                  <c:v>7.49093709542097E-2</c:v>
                </c:pt>
                <c:pt idx="2">
                  <c:v>0.12563484018424714</c:v>
                </c:pt>
                <c:pt idx="3">
                  <c:v>0.13310790170093129</c:v>
                </c:pt>
                <c:pt idx="4">
                  <c:v>0.15308599560354086</c:v>
                </c:pt>
                <c:pt idx="5">
                  <c:v>0.19775382966616933</c:v>
                </c:pt>
              </c:numCache>
            </c:numRef>
          </c:val>
          <c:extLst>
            <c:ext xmlns:c16="http://schemas.microsoft.com/office/drawing/2014/chart" uri="{C3380CC4-5D6E-409C-BE32-E72D297353CC}">
              <c16:uniqueId val="{00000001-C330-4D71-99B1-58C3A1D0E372}"/>
            </c:ext>
          </c:extLst>
        </c:ser>
        <c:ser>
          <c:idx val="2"/>
          <c:order val="2"/>
          <c:tx>
            <c:strRef>
              <c:f>Sheet1!$A$4</c:f>
              <c:strCache>
                <c:ptCount val="1"/>
                <c:pt idx="0">
                  <c:v>Don't know</c:v>
                </c:pt>
              </c:strCache>
            </c:strRef>
          </c:tx>
          <c:spPr>
            <a:solidFill>
              <a:schemeClr val="accent3"/>
            </a:solidFill>
            <a:ln w="9525" cap="flat" cmpd="sng" algn="ctr">
              <a:noFill/>
              <a:prstDash val="solid"/>
            </a:ln>
            <a:effectLst/>
          </c:spPr>
          <c:invertIfNegative val="0"/>
          <c:dLbls>
            <c:dLbl>
              <c:idx val="0"/>
              <c:delete val="1"/>
              <c:extLst>
                <c:ext xmlns:c15="http://schemas.microsoft.com/office/drawing/2012/chart" uri="{CE6537A1-D6FC-4f65-9D91-7224C49458BB}"/>
                <c:ext xmlns:c16="http://schemas.microsoft.com/office/drawing/2014/chart" uri="{C3380CC4-5D6E-409C-BE32-E72D297353CC}">
                  <c16:uniqueId val="{00000000-1A46-4174-869B-D71F1139AF46}"/>
                </c:ext>
              </c:extLst>
            </c:dLbl>
            <c:dLbl>
              <c:idx val="1"/>
              <c:delete val="1"/>
              <c:extLst>
                <c:ext xmlns:c15="http://schemas.microsoft.com/office/drawing/2012/chart" uri="{CE6537A1-D6FC-4f65-9D91-7224C49458BB}"/>
                <c:ext xmlns:c16="http://schemas.microsoft.com/office/drawing/2014/chart" uri="{C3380CC4-5D6E-409C-BE32-E72D297353CC}">
                  <c16:uniqueId val="{00000001-1A46-4174-869B-D71F1139AF46}"/>
                </c:ext>
              </c:extLst>
            </c:dLbl>
            <c:dLbl>
              <c:idx val="5"/>
              <c:delete val="1"/>
              <c:extLst>
                <c:ext xmlns:c15="http://schemas.microsoft.com/office/drawing/2012/chart" uri="{CE6537A1-D6FC-4f65-9D91-7224C49458BB}"/>
                <c:ext xmlns:c16="http://schemas.microsoft.com/office/drawing/2014/chart" uri="{C3380CC4-5D6E-409C-BE32-E72D297353CC}">
                  <c16:uniqueId val="{00000002-1A46-4174-869B-D71F1139AF46}"/>
                </c:ext>
              </c:extLst>
            </c:dLbl>
            <c:spPr>
              <a:noFill/>
              <a:ln>
                <a:noFill/>
              </a:ln>
              <a:effectLst/>
            </c:spPr>
            <c:txPr>
              <a:bodyPr wrap="square" lIns="38100" tIns="19050" rIns="38100" bIns="19050" anchor="ctr">
                <a:spAutoFit/>
              </a:bodyPr>
              <a:lstStyle/>
              <a:p>
                <a:pPr>
                  <a:defRPr>
                    <a:solidFill>
                      <a:schemeClr val="tx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Sheet1!$B$1:$G$1</c:f>
              <c:strCache>
                <c:ptCount val="6"/>
                <c:pt idx="0">
                  <c:v>Sounder Seattle-Everett</c:v>
                </c:pt>
                <c:pt idx="1">
                  <c:v>Sounder Seattle-Lakewood</c:v>
                </c:pt>
                <c:pt idx="2">
                  <c:v>Link</c:v>
                </c:pt>
                <c:pt idx="3">
                  <c:v>Overall</c:v>
                </c:pt>
                <c:pt idx="4">
                  <c:v>Express Bus</c:v>
                </c:pt>
                <c:pt idx="5">
                  <c:v>Tacoma Link</c:v>
                </c:pt>
              </c:strCache>
            </c:strRef>
          </c:cat>
          <c:val>
            <c:numRef>
              <c:f>Sheet1!$B$4:$G$4</c:f>
              <c:numCache>
                <c:formatCode>###0%</c:formatCode>
                <c:ptCount val="6"/>
                <c:pt idx="0">
                  <c:v>0</c:v>
                </c:pt>
                <c:pt idx="1">
                  <c:v>4.7260406370927552E-3</c:v>
                </c:pt>
                <c:pt idx="2">
                  <c:v>1.1167867984185599E-2</c:v>
                </c:pt>
                <c:pt idx="3">
                  <c:v>1.7418292771098107E-2</c:v>
                </c:pt>
                <c:pt idx="4">
                  <c:v>2.8445259995626353E-2</c:v>
                </c:pt>
                <c:pt idx="5">
                  <c:v>1.0740020274528079E-2</c:v>
                </c:pt>
              </c:numCache>
            </c:numRef>
          </c:val>
          <c:extLst>
            <c:ext xmlns:c16="http://schemas.microsoft.com/office/drawing/2014/chart" uri="{C3380CC4-5D6E-409C-BE32-E72D297353CC}">
              <c16:uniqueId val="{00000005-C330-4D71-99B1-58C3A1D0E372}"/>
            </c:ext>
          </c:extLst>
        </c:ser>
        <c:ser>
          <c:idx val="3"/>
          <c:order val="3"/>
          <c:tx>
            <c:strRef>
              <c:f>Sheet1!$A$5</c:f>
              <c:strCache>
                <c:ptCount val="1"/>
                <c:pt idx="0">
                  <c:v>Regularly concerned</c:v>
                </c:pt>
              </c:strCache>
            </c:strRef>
          </c:tx>
          <c:spPr>
            <a:solidFill>
              <a:schemeClr val="accent5"/>
            </a:solidFill>
          </c:spPr>
          <c:invertIfNegative val="0"/>
          <c:dLbls>
            <c:dLbl>
              <c:idx val="5"/>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1A46-4174-869B-D71F1139AF46}"/>
                </c:ext>
              </c:extLst>
            </c:dLbl>
            <c:spPr>
              <a:noFill/>
              <a:ln>
                <a:noFill/>
              </a:ln>
              <a:effectLst/>
            </c:spPr>
            <c:txPr>
              <a:bodyPr wrap="square" lIns="38100" tIns="19050" rIns="38100" bIns="19050" anchor="ctr">
                <a:spAutoFit/>
              </a:bodyPr>
              <a:lstStyle/>
              <a:p>
                <a:pPr>
                  <a:defRPr>
                    <a:solidFill>
                      <a:schemeClr val="bg1"/>
                    </a:solidFill>
                  </a:defRPr>
                </a:pPr>
                <a:endParaRPr lang="en-US"/>
              </a:p>
            </c:txPr>
            <c:showLegendKey val="0"/>
            <c:showVal val="0"/>
            <c:showCatName val="0"/>
            <c:showSerName val="0"/>
            <c:showPercent val="0"/>
            <c:showBubbleSize val="0"/>
            <c:extLst>
              <c:ext xmlns:c15="http://schemas.microsoft.com/office/drawing/2012/chart" uri="{CE6537A1-D6FC-4f65-9D91-7224C49458BB}">
                <c15:showLeaderLines val="1"/>
              </c:ext>
            </c:extLst>
          </c:dLbls>
          <c:cat>
            <c:strRef>
              <c:f>Sheet1!$B$1:$G$1</c:f>
              <c:strCache>
                <c:ptCount val="6"/>
                <c:pt idx="0">
                  <c:v>Sounder Seattle-Everett</c:v>
                </c:pt>
                <c:pt idx="1">
                  <c:v>Sounder Seattle-Lakewood</c:v>
                </c:pt>
                <c:pt idx="2">
                  <c:v>Link</c:v>
                </c:pt>
                <c:pt idx="3">
                  <c:v>Overall</c:v>
                </c:pt>
                <c:pt idx="4">
                  <c:v>Express Bus</c:v>
                </c:pt>
                <c:pt idx="5">
                  <c:v>Tacoma Link</c:v>
                </c:pt>
              </c:strCache>
            </c:strRef>
          </c:cat>
          <c:val>
            <c:numRef>
              <c:f>Sheet1!$B$5:$G$5</c:f>
              <c:numCache>
                <c:formatCode>###0%</c:formatCode>
                <c:ptCount val="6"/>
                <c:pt idx="0">
                  <c:v>0</c:v>
                </c:pt>
                <c:pt idx="1">
                  <c:v>4.7260406370927552E-3</c:v>
                </c:pt>
                <c:pt idx="2">
                  <c:v>8.2345414018245924E-3</c:v>
                </c:pt>
                <c:pt idx="3">
                  <c:v>1.0635511200454133E-2</c:v>
                </c:pt>
                <c:pt idx="4">
                  <c:v>1.4468520244298148E-2</c:v>
                </c:pt>
                <c:pt idx="5">
                  <c:v>2.1384718302784579E-2</c:v>
                </c:pt>
              </c:numCache>
            </c:numRef>
          </c:val>
          <c:extLst>
            <c:ext xmlns:c16="http://schemas.microsoft.com/office/drawing/2014/chart" uri="{C3380CC4-5D6E-409C-BE32-E72D297353CC}">
              <c16:uniqueId val="{00000008-C330-4D71-99B1-58C3A1D0E372}"/>
            </c:ext>
          </c:extLst>
        </c:ser>
        <c:dLbls>
          <c:showLegendKey val="0"/>
          <c:showVal val="0"/>
          <c:showCatName val="0"/>
          <c:showSerName val="0"/>
          <c:showPercent val="0"/>
          <c:showBubbleSize val="0"/>
        </c:dLbls>
        <c:gapWidth val="58"/>
        <c:overlap val="100"/>
        <c:axId val="541853280"/>
        <c:axId val="541857984"/>
      </c:barChart>
      <c:catAx>
        <c:axId val="541853280"/>
        <c:scaling>
          <c:orientation val="maxMin"/>
        </c:scaling>
        <c:delete val="0"/>
        <c:axPos val="l"/>
        <c:numFmt formatCode="General" sourceLinked="0"/>
        <c:majorTickMark val="out"/>
        <c:minorTickMark val="none"/>
        <c:tickLblPos val="nextTo"/>
        <c:txPr>
          <a:bodyPr/>
          <a:lstStyle/>
          <a:p>
            <a:pPr>
              <a:defRPr sz="1600"/>
            </a:pPr>
            <a:endParaRPr lang="en-US"/>
          </a:p>
        </c:txPr>
        <c:crossAx val="541857984"/>
        <c:crosses val="autoZero"/>
        <c:auto val="1"/>
        <c:lblAlgn val="ctr"/>
        <c:lblOffset val="100"/>
        <c:noMultiLvlLbl val="0"/>
      </c:catAx>
      <c:valAx>
        <c:axId val="541857984"/>
        <c:scaling>
          <c:orientation val="minMax"/>
          <c:min val="0"/>
        </c:scaling>
        <c:delete val="1"/>
        <c:axPos val="t"/>
        <c:numFmt formatCode="0%" sourceLinked="1"/>
        <c:majorTickMark val="out"/>
        <c:minorTickMark val="none"/>
        <c:tickLblPos val="nextTo"/>
        <c:crossAx val="541853280"/>
        <c:crosses val="autoZero"/>
        <c:crossBetween val="between"/>
      </c:valAx>
    </c:plotArea>
    <c:legend>
      <c:legendPos val="t"/>
      <c:legendEntry>
        <c:idx val="0"/>
        <c:txPr>
          <a:bodyPr/>
          <a:lstStyle/>
          <a:p>
            <a:pPr>
              <a:defRPr sz="1600"/>
            </a:pPr>
            <a:endParaRPr lang="en-US"/>
          </a:p>
        </c:txPr>
      </c:legendEntry>
      <c:layout>
        <c:manualLayout>
          <c:xMode val="edge"/>
          <c:yMode val="edge"/>
          <c:x val="0.20047132364047676"/>
          <c:y val="7.5680985402526199E-2"/>
          <c:w val="0.79952867635952329"/>
          <c:h val="6.6480926431080722E-2"/>
        </c:manualLayout>
      </c:layout>
      <c:overlay val="0"/>
      <c:txPr>
        <a:bodyPr/>
        <a:lstStyle/>
        <a:p>
          <a:pPr>
            <a:defRPr sz="16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5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1815252416756176E-2"/>
          <c:y val="4.3114749253819563E-2"/>
          <c:w val="0.97330503385719402"/>
          <c:h val="0.85512764102093441"/>
        </c:manualLayout>
      </c:layout>
      <c:lineChart>
        <c:grouping val="standard"/>
        <c:varyColors val="0"/>
        <c:ser>
          <c:idx val="0"/>
          <c:order val="0"/>
          <c:tx>
            <c:strRef>
              <c:f>Sheet1!$A$2</c:f>
              <c:strCache>
                <c:ptCount val="1"/>
                <c:pt idx="0">
                  <c:v>No concerns</c:v>
                </c:pt>
              </c:strCache>
            </c:strRef>
          </c:tx>
          <c:spPr>
            <a:ln w="38100" cap="rnd">
              <a:solidFill>
                <a:schemeClr val="accent1"/>
              </a:solidFill>
              <a:round/>
            </a:ln>
            <a:effectLst/>
          </c:spPr>
          <c:marker>
            <c:symbol val="circle"/>
            <c:size val="8"/>
            <c:spPr>
              <a:solidFill>
                <a:schemeClr val="accent1"/>
              </a:solidFill>
              <a:ln w="9525">
                <a:solidFill>
                  <a:schemeClr val="accent1"/>
                </a:solidFill>
              </a:ln>
              <a:effectLst/>
            </c:spPr>
          </c:marker>
          <c:dLbls>
            <c:dLbl>
              <c:idx val="4"/>
              <c:layout>
                <c:manualLayout>
                  <c:x val="-3.3561765090281803E-2"/>
                  <c:y val="-5.617251049821637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6F63-41B1-A198-285F5AAF98C5}"/>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1"/>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Sheet1!$B$1:$G$1</c:f>
              <c:strCache>
                <c:ptCount val="6"/>
                <c:pt idx="0">
                  <c:v>2012 </c:v>
                </c:pt>
                <c:pt idx="1">
                  <c:v>2013 </c:v>
                </c:pt>
                <c:pt idx="2">
                  <c:v>2014 </c:v>
                </c:pt>
                <c:pt idx="3">
                  <c:v>2015 </c:v>
                </c:pt>
                <c:pt idx="4">
                  <c:v>2016 </c:v>
                </c:pt>
                <c:pt idx="5">
                  <c:v>2017 </c:v>
                </c:pt>
              </c:strCache>
            </c:strRef>
          </c:cat>
          <c:val>
            <c:numRef>
              <c:f>Sheet1!$B$2:$G$2</c:f>
              <c:numCache>
                <c:formatCode>###0%</c:formatCode>
                <c:ptCount val="6"/>
                <c:pt idx="0">
                  <c:v>0.73563864951066393</c:v>
                </c:pt>
                <c:pt idx="1">
                  <c:v>0.73844759764674539</c:v>
                </c:pt>
                <c:pt idx="2">
                  <c:v>0.73242960054876804</c:v>
                </c:pt>
                <c:pt idx="3">
                  <c:v>0.74171410885864741</c:v>
                </c:pt>
                <c:pt idx="4">
                  <c:v>0.7283998035484549</c:v>
                </c:pt>
                <c:pt idx="5">
                  <c:v>0.76459286667103088</c:v>
                </c:pt>
              </c:numCache>
            </c:numRef>
          </c:val>
          <c:smooth val="0"/>
          <c:extLst>
            <c:ext xmlns:c16="http://schemas.microsoft.com/office/drawing/2014/chart" uri="{C3380CC4-5D6E-409C-BE32-E72D297353CC}">
              <c16:uniqueId val="{00000002-B028-4CF0-B6FC-E48F1425DA00}"/>
            </c:ext>
          </c:extLst>
        </c:ser>
        <c:ser>
          <c:idx val="1"/>
          <c:order val="1"/>
          <c:tx>
            <c:strRef>
              <c:f>Sheet1!$A$3</c:f>
              <c:strCache>
                <c:ptCount val="1"/>
                <c:pt idx="0">
                  <c:v>Occasional concerns</c:v>
                </c:pt>
              </c:strCache>
            </c:strRef>
          </c:tx>
          <c:spPr>
            <a:ln w="38100" cap="rnd">
              <a:solidFill>
                <a:schemeClr val="accent2"/>
              </a:solidFill>
              <a:round/>
            </a:ln>
            <a:effectLst/>
          </c:spPr>
          <c:marker>
            <c:symbol val="circle"/>
            <c:size val="8"/>
            <c:spPr>
              <a:solidFill>
                <a:schemeClr val="accent2"/>
              </a:solidFill>
              <a:ln w="9525">
                <a:solidFill>
                  <a:schemeClr val="accent2"/>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 </c:v>
                </c:pt>
                <c:pt idx="1">
                  <c:v>2013 </c:v>
                </c:pt>
                <c:pt idx="2">
                  <c:v>2014 </c:v>
                </c:pt>
                <c:pt idx="3">
                  <c:v>2015 </c:v>
                </c:pt>
                <c:pt idx="4">
                  <c:v>2016 </c:v>
                </c:pt>
                <c:pt idx="5">
                  <c:v>2017 </c:v>
                </c:pt>
              </c:strCache>
            </c:strRef>
          </c:cat>
          <c:val>
            <c:numRef>
              <c:f>Sheet1!$B$3:$G$3</c:f>
              <c:numCache>
                <c:formatCode>###0%</c:formatCode>
                <c:ptCount val="6"/>
                <c:pt idx="0">
                  <c:v>0.22171596010796313</c:v>
                </c:pt>
                <c:pt idx="1">
                  <c:v>0.21617033020079815</c:v>
                </c:pt>
                <c:pt idx="2">
                  <c:v>0.22229213622453917</c:v>
                </c:pt>
                <c:pt idx="3">
                  <c:v>0.20963672621447396</c:v>
                </c:pt>
                <c:pt idx="4">
                  <c:v>0.23618455997327659</c:v>
                </c:pt>
                <c:pt idx="5">
                  <c:v>0.19115332388999506</c:v>
                </c:pt>
              </c:numCache>
            </c:numRef>
          </c:val>
          <c:smooth val="0"/>
          <c:extLst>
            <c:ext xmlns:c16="http://schemas.microsoft.com/office/drawing/2014/chart" uri="{C3380CC4-5D6E-409C-BE32-E72D297353CC}">
              <c16:uniqueId val="{00000005-B028-4CF0-B6FC-E48F1425DA00}"/>
            </c:ext>
          </c:extLst>
        </c:ser>
        <c:ser>
          <c:idx val="2"/>
          <c:order val="2"/>
          <c:tx>
            <c:strRef>
              <c:f>Sheet1!$A$4</c:f>
              <c:strCache>
                <c:ptCount val="1"/>
                <c:pt idx="0">
                  <c:v>Don't know</c:v>
                </c:pt>
              </c:strCache>
            </c:strRef>
          </c:tx>
          <c:spPr>
            <a:ln w="38100" cap="rnd">
              <a:solidFill>
                <a:schemeClr val="accent3"/>
              </a:solidFill>
              <a:round/>
            </a:ln>
            <a:effectLst/>
          </c:spPr>
          <c:marker>
            <c:symbol val="circle"/>
            <c:size val="8"/>
            <c:spPr>
              <a:solidFill>
                <a:schemeClr val="accent3"/>
              </a:solidFill>
              <a:ln w="9525">
                <a:solidFill>
                  <a:schemeClr val="accent3"/>
                </a:solidFill>
              </a:ln>
              <a:effectLst/>
            </c:spPr>
          </c:marker>
          <c:cat>
            <c:strRef>
              <c:f>Sheet1!$B$1:$G$1</c:f>
              <c:strCache>
                <c:ptCount val="6"/>
                <c:pt idx="0">
                  <c:v>2012 </c:v>
                </c:pt>
                <c:pt idx="1">
                  <c:v>2013 </c:v>
                </c:pt>
                <c:pt idx="2">
                  <c:v>2014 </c:v>
                </c:pt>
                <c:pt idx="3">
                  <c:v>2015 </c:v>
                </c:pt>
                <c:pt idx="4">
                  <c:v>2016 </c:v>
                </c:pt>
                <c:pt idx="5">
                  <c:v>2017 </c:v>
                </c:pt>
              </c:strCache>
            </c:strRef>
          </c:cat>
          <c:val>
            <c:numRef>
              <c:f>Sheet1!$B$4:$G$4</c:f>
              <c:numCache>
                <c:formatCode>###0%</c:formatCode>
                <c:ptCount val="6"/>
                <c:pt idx="0">
                  <c:v>1.0755176113421104E-2</c:v>
                </c:pt>
                <c:pt idx="1">
                  <c:v>9.0218623063019095E-3</c:v>
                </c:pt>
                <c:pt idx="2">
                  <c:v>6.9586399374214156E-3</c:v>
                </c:pt>
                <c:pt idx="3">
                  <c:v>3.1897285712534119E-2</c:v>
                </c:pt>
                <c:pt idx="4">
                  <c:v>1.1010000000000001E-2</c:v>
                </c:pt>
                <c:pt idx="5">
                  <c:v>2.2181659738581078E-2</c:v>
                </c:pt>
              </c:numCache>
            </c:numRef>
          </c:val>
          <c:smooth val="0"/>
          <c:extLst>
            <c:ext xmlns:c16="http://schemas.microsoft.com/office/drawing/2014/chart" uri="{C3380CC4-5D6E-409C-BE32-E72D297353CC}">
              <c16:uniqueId val="{00000006-B028-4CF0-B6FC-E48F1425DA00}"/>
            </c:ext>
          </c:extLst>
        </c:ser>
        <c:ser>
          <c:idx val="3"/>
          <c:order val="3"/>
          <c:tx>
            <c:strRef>
              <c:f>Sheet1!$A$5</c:f>
              <c:strCache>
                <c:ptCount val="1"/>
                <c:pt idx="0">
                  <c:v>Regularly concerned</c:v>
                </c:pt>
              </c:strCache>
            </c:strRef>
          </c:tx>
          <c:spPr>
            <a:ln w="38100" cap="rnd">
              <a:solidFill>
                <a:schemeClr val="accent5"/>
              </a:solidFill>
              <a:round/>
            </a:ln>
            <a:effectLst/>
          </c:spPr>
          <c:marker>
            <c:symbol val="circle"/>
            <c:size val="5"/>
            <c:spPr>
              <a:solidFill>
                <a:schemeClr val="accent5"/>
              </a:solidFill>
              <a:ln w="38100">
                <a:solidFill>
                  <a:schemeClr val="accent5"/>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5"/>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 </c:v>
                </c:pt>
                <c:pt idx="1">
                  <c:v>2013 </c:v>
                </c:pt>
                <c:pt idx="2">
                  <c:v>2014 </c:v>
                </c:pt>
                <c:pt idx="3">
                  <c:v>2015 </c:v>
                </c:pt>
                <c:pt idx="4">
                  <c:v>2016 </c:v>
                </c:pt>
                <c:pt idx="5">
                  <c:v>2017 </c:v>
                </c:pt>
              </c:strCache>
            </c:strRef>
          </c:cat>
          <c:val>
            <c:numRef>
              <c:f>Sheet1!$B$5:$G$5</c:f>
              <c:numCache>
                <c:formatCode>###0%</c:formatCode>
                <c:ptCount val="6"/>
                <c:pt idx="0">
                  <c:v>3.1890214267952785E-2</c:v>
                </c:pt>
                <c:pt idx="1">
                  <c:v>3.6360209846153048E-2</c:v>
                </c:pt>
                <c:pt idx="2">
                  <c:v>3.8319623289256338E-2</c:v>
                </c:pt>
                <c:pt idx="3">
                  <c:v>1.6751879214341205E-2</c:v>
                </c:pt>
                <c:pt idx="4">
                  <c:v>2.3065870386627562E-2</c:v>
                </c:pt>
                <c:pt idx="5">
                  <c:v>2.2072149700383424E-2</c:v>
                </c:pt>
              </c:numCache>
            </c:numRef>
          </c:val>
          <c:smooth val="0"/>
          <c:extLst>
            <c:ext xmlns:c16="http://schemas.microsoft.com/office/drawing/2014/chart" uri="{C3380CC4-5D6E-409C-BE32-E72D297353CC}">
              <c16:uniqueId val="{00000000-BDCA-4AB3-B4BC-DC174CD95ECD}"/>
            </c:ext>
          </c:extLst>
        </c:ser>
        <c:dLbls>
          <c:showLegendKey val="0"/>
          <c:showVal val="0"/>
          <c:showCatName val="0"/>
          <c:showSerName val="0"/>
          <c:showPercent val="0"/>
          <c:showBubbleSize val="0"/>
        </c:dLbls>
        <c:marker val="1"/>
        <c:smooth val="0"/>
        <c:axId val="119839296"/>
        <c:axId val="119839688"/>
      </c:lineChart>
      <c:catAx>
        <c:axId val="119839296"/>
        <c:scaling>
          <c:orientation val="minMax"/>
        </c:scaling>
        <c:delete val="0"/>
        <c:axPos val="b"/>
        <c:numFmt formatCode="General" sourceLinked="1"/>
        <c:majorTickMark val="out"/>
        <c:minorTickMark val="none"/>
        <c:tickLblPos val="nextTo"/>
        <c:spPr>
          <a:noFill/>
          <a:ln w="12700" cap="flat" cmpd="sng" algn="ctr">
            <a:solidFill>
              <a:schemeClr val="tx2"/>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crossAx val="119839688"/>
        <c:crosses val="autoZero"/>
        <c:auto val="1"/>
        <c:lblAlgn val="ctr"/>
        <c:lblOffset val="100"/>
        <c:noMultiLvlLbl val="0"/>
      </c:catAx>
      <c:valAx>
        <c:axId val="119839688"/>
        <c:scaling>
          <c:orientation val="minMax"/>
          <c:max val="0.85000000000000009"/>
          <c:min val="0"/>
        </c:scaling>
        <c:delete val="1"/>
        <c:axPos val="l"/>
        <c:numFmt formatCode="###0%" sourceLinked="1"/>
        <c:majorTickMark val="out"/>
        <c:minorTickMark val="none"/>
        <c:tickLblPos val="nextTo"/>
        <c:crossAx val="1198392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hart5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1815252416756176E-2"/>
          <c:y val="4.3114749253819563E-2"/>
          <c:w val="0.97330503385719402"/>
          <c:h val="0.85512764102093441"/>
        </c:manualLayout>
      </c:layout>
      <c:lineChart>
        <c:grouping val="standard"/>
        <c:varyColors val="0"/>
        <c:ser>
          <c:idx val="0"/>
          <c:order val="0"/>
          <c:tx>
            <c:strRef>
              <c:f>Sheet1!$A$2</c:f>
              <c:strCache>
                <c:ptCount val="1"/>
                <c:pt idx="0">
                  <c:v>No concerns</c:v>
                </c:pt>
              </c:strCache>
            </c:strRef>
          </c:tx>
          <c:spPr>
            <a:ln w="38100" cap="rnd">
              <a:solidFill>
                <a:schemeClr val="accent1"/>
              </a:solidFill>
              <a:round/>
            </a:ln>
            <a:effectLst/>
          </c:spPr>
          <c:marker>
            <c:symbol val="circle"/>
            <c:size val="8"/>
            <c:spPr>
              <a:solidFill>
                <a:schemeClr val="accent1"/>
              </a:solidFill>
              <a:ln w="9525">
                <a:solidFill>
                  <a:schemeClr val="accent1"/>
                </a:solidFill>
              </a:ln>
              <a:effectLst/>
            </c:spPr>
          </c:marker>
          <c:dLbls>
            <c:dLbl>
              <c:idx val="4"/>
              <c:layout>
                <c:manualLayout>
                  <c:x val="-3.3561765090281803E-2"/>
                  <c:y val="-5.617251049821637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CC7A-4775-810A-873F5160C472}"/>
                </c:ext>
              </c:extLst>
            </c:dLbl>
            <c:dLbl>
              <c:idx val="5"/>
              <c:spPr>
                <a:noFill/>
                <a:ln>
                  <a:noFill/>
                </a:ln>
                <a:effectLst/>
              </c:spPr>
              <c:txPr>
                <a:bodyPr rot="0" spcFirstLastPara="1" vertOverflow="ellipsis" vert="horz" wrap="square" lIns="38100" tIns="19050" rIns="38100" bIns="19050" anchor="ctr" anchorCtr="1">
                  <a:noAutofit/>
                </a:bodyPr>
                <a:lstStyle/>
                <a:p>
                  <a:pPr>
                    <a:defRPr sz="1600" b="1" i="0" u="none" strike="noStrike" kern="1200" baseline="0">
                      <a:solidFill>
                        <a:schemeClr val="accent1"/>
                      </a:solidFill>
                      <a:latin typeface="+mn-lt"/>
                      <a:ea typeface="+mn-ea"/>
                      <a:cs typeface="+mn-cs"/>
                    </a:defRPr>
                  </a:pPr>
                  <a:endParaRPr lang="en-US"/>
                </a:p>
              </c:txPr>
              <c:dLblPos val="t"/>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7D79-42F4-AE48-8ABA58C2C48F}"/>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1"/>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Sheet1!$B$1:$G$1</c:f>
              <c:strCache>
                <c:ptCount val="6"/>
                <c:pt idx="0">
                  <c:v>2012 </c:v>
                </c:pt>
                <c:pt idx="1">
                  <c:v>2013 </c:v>
                </c:pt>
                <c:pt idx="2">
                  <c:v>2014 </c:v>
                </c:pt>
                <c:pt idx="3">
                  <c:v>2015 </c:v>
                </c:pt>
                <c:pt idx="4">
                  <c:v>2016 </c:v>
                </c:pt>
                <c:pt idx="5">
                  <c:v>2017 </c:v>
                </c:pt>
              </c:strCache>
            </c:strRef>
          </c:cat>
          <c:val>
            <c:numRef>
              <c:f>Sheet1!$B$2:$G$2</c:f>
              <c:numCache>
                <c:formatCode>###0%</c:formatCode>
                <c:ptCount val="6"/>
                <c:pt idx="0">
                  <c:v>0.7330130281497983</c:v>
                </c:pt>
                <c:pt idx="1">
                  <c:v>0.77157140512873623</c:v>
                </c:pt>
                <c:pt idx="2">
                  <c:v>0.72261820552942357</c:v>
                </c:pt>
                <c:pt idx="3">
                  <c:v>0.77299491022536426</c:v>
                </c:pt>
                <c:pt idx="4">
                  <c:v>0.81565299060218466</c:v>
                </c:pt>
                <c:pt idx="5">
                  <c:v>0.83883829432750812</c:v>
                </c:pt>
              </c:numCache>
            </c:numRef>
          </c:val>
          <c:smooth val="0"/>
          <c:extLst>
            <c:ext xmlns:c16="http://schemas.microsoft.com/office/drawing/2014/chart" uri="{C3380CC4-5D6E-409C-BE32-E72D297353CC}">
              <c16:uniqueId val="{00000001-CC7A-4775-810A-873F5160C472}"/>
            </c:ext>
          </c:extLst>
        </c:ser>
        <c:ser>
          <c:idx val="1"/>
          <c:order val="1"/>
          <c:tx>
            <c:strRef>
              <c:f>Sheet1!$A$3</c:f>
              <c:strCache>
                <c:ptCount val="1"/>
                <c:pt idx="0">
                  <c:v>Occasional concerns</c:v>
                </c:pt>
              </c:strCache>
            </c:strRef>
          </c:tx>
          <c:spPr>
            <a:ln w="38100" cap="rnd">
              <a:solidFill>
                <a:schemeClr val="accent2"/>
              </a:solidFill>
              <a:round/>
            </a:ln>
            <a:effectLst/>
          </c:spPr>
          <c:marker>
            <c:symbol val="circle"/>
            <c:size val="8"/>
            <c:spPr>
              <a:solidFill>
                <a:schemeClr val="accent2"/>
              </a:solidFill>
              <a:ln w="9525">
                <a:solidFill>
                  <a:schemeClr val="accent2"/>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 </c:v>
                </c:pt>
                <c:pt idx="1">
                  <c:v>2013 </c:v>
                </c:pt>
                <c:pt idx="2">
                  <c:v>2014 </c:v>
                </c:pt>
                <c:pt idx="3">
                  <c:v>2015 </c:v>
                </c:pt>
                <c:pt idx="4">
                  <c:v>2016 </c:v>
                </c:pt>
                <c:pt idx="5">
                  <c:v>2017 </c:v>
                </c:pt>
              </c:strCache>
            </c:strRef>
          </c:cat>
          <c:val>
            <c:numRef>
              <c:f>Sheet1!$B$3:$G$3</c:f>
              <c:numCache>
                <c:formatCode>###0%</c:formatCode>
                <c:ptCount val="6"/>
                <c:pt idx="0">
                  <c:v>0.25825249616254753</c:v>
                </c:pt>
                <c:pt idx="1">
                  <c:v>0.21731178968530923</c:v>
                </c:pt>
                <c:pt idx="2">
                  <c:v>0.25774900457450606</c:v>
                </c:pt>
                <c:pt idx="3">
                  <c:v>0.20426217206275049</c:v>
                </c:pt>
                <c:pt idx="4">
                  <c:v>0.1634582349975843</c:v>
                </c:pt>
                <c:pt idx="5">
                  <c:v>0.13310790170093129</c:v>
                </c:pt>
              </c:numCache>
            </c:numRef>
          </c:val>
          <c:smooth val="0"/>
          <c:extLst>
            <c:ext xmlns:c16="http://schemas.microsoft.com/office/drawing/2014/chart" uri="{C3380CC4-5D6E-409C-BE32-E72D297353CC}">
              <c16:uniqueId val="{00000002-CC7A-4775-810A-873F5160C472}"/>
            </c:ext>
          </c:extLst>
        </c:ser>
        <c:ser>
          <c:idx val="2"/>
          <c:order val="2"/>
          <c:tx>
            <c:strRef>
              <c:f>Sheet1!$A$4</c:f>
              <c:strCache>
                <c:ptCount val="1"/>
                <c:pt idx="0">
                  <c:v>Regularly concerned/DK</c:v>
                </c:pt>
              </c:strCache>
            </c:strRef>
          </c:tx>
          <c:spPr>
            <a:ln w="38100" cap="rnd">
              <a:solidFill>
                <a:schemeClr val="accent5"/>
              </a:solidFill>
              <a:round/>
            </a:ln>
            <a:effectLst/>
          </c:spPr>
          <c:marker>
            <c:symbol val="circle"/>
            <c:size val="5"/>
            <c:spPr>
              <a:solidFill>
                <a:schemeClr val="accent5"/>
              </a:solidFill>
              <a:ln w="38100">
                <a:solidFill>
                  <a:schemeClr val="accent5"/>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5"/>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 </c:v>
                </c:pt>
                <c:pt idx="1">
                  <c:v>2013 </c:v>
                </c:pt>
                <c:pt idx="2">
                  <c:v>2014 </c:v>
                </c:pt>
                <c:pt idx="3">
                  <c:v>2015 </c:v>
                </c:pt>
                <c:pt idx="4">
                  <c:v>2016 </c:v>
                </c:pt>
                <c:pt idx="5">
                  <c:v>2017 </c:v>
                </c:pt>
              </c:strCache>
            </c:strRef>
          </c:cat>
          <c:val>
            <c:numRef>
              <c:f>Sheet1!$B$4:$G$4</c:f>
              <c:numCache>
                <c:formatCode>###0%</c:formatCode>
                <c:ptCount val="6"/>
                <c:pt idx="0">
                  <c:v>8.7344756876565743E-3</c:v>
                </c:pt>
                <c:pt idx="1">
                  <c:v>1.111680518595415E-2</c:v>
                </c:pt>
                <c:pt idx="2">
                  <c:v>1.9632789896054978E-2</c:v>
                </c:pt>
                <c:pt idx="3">
                  <c:v>2.274291771188152E-2</c:v>
                </c:pt>
                <c:pt idx="4">
                  <c:v>2.0888774400232412E-2</c:v>
                </c:pt>
                <c:pt idx="5">
                  <c:v>2.805380397155224E-2</c:v>
                </c:pt>
              </c:numCache>
            </c:numRef>
          </c:val>
          <c:smooth val="0"/>
          <c:extLst>
            <c:ext xmlns:c16="http://schemas.microsoft.com/office/drawing/2014/chart" uri="{C3380CC4-5D6E-409C-BE32-E72D297353CC}">
              <c16:uniqueId val="{00000003-CC7A-4775-810A-873F5160C472}"/>
            </c:ext>
          </c:extLst>
        </c:ser>
        <c:dLbls>
          <c:showLegendKey val="0"/>
          <c:showVal val="0"/>
          <c:showCatName val="0"/>
          <c:showSerName val="0"/>
          <c:showPercent val="0"/>
          <c:showBubbleSize val="0"/>
        </c:dLbls>
        <c:marker val="1"/>
        <c:smooth val="0"/>
        <c:axId val="119839296"/>
        <c:axId val="119839688"/>
      </c:lineChart>
      <c:catAx>
        <c:axId val="119839296"/>
        <c:scaling>
          <c:orientation val="minMax"/>
        </c:scaling>
        <c:delete val="0"/>
        <c:axPos val="b"/>
        <c:numFmt formatCode="General" sourceLinked="1"/>
        <c:majorTickMark val="out"/>
        <c:minorTickMark val="none"/>
        <c:tickLblPos val="nextTo"/>
        <c:spPr>
          <a:noFill/>
          <a:ln w="12700" cap="flat" cmpd="sng" algn="ctr">
            <a:solidFill>
              <a:schemeClr val="tx2"/>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crossAx val="119839688"/>
        <c:crosses val="autoZero"/>
        <c:auto val="1"/>
        <c:lblAlgn val="ctr"/>
        <c:lblOffset val="100"/>
        <c:noMultiLvlLbl val="0"/>
      </c:catAx>
      <c:valAx>
        <c:axId val="119839688"/>
        <c:scaling>
          <c:orientation val="minMax"/>
          <c:max val="0.85000000000000009"/>
          <c:min val="0"/>
        </c:scaling>
        <c:delete val="1"/>
        <c:axPos val="l"/>
        <c:numFmt formatCode="###0%" sourceLinked="1"/>
        <c:majorTickMark val="out"/>
        <c:minorTickMark val="none"/>
        <c:tickLblPos val="nextTo"/>
        <c:crossAx val="1198392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userShapes r:id="rId2"/>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
          <c:y val="1.7262555575186646E-3"/>
          <c:w val="1"/>
          <c:h val="0.71854936501622324"/>
        </c:manualLayout>
      </c:layout>
      <c:barChart>
        <c:barDir val="col"/>
        <c:grouping val="clustered"/>
        <c:varyColors val="0"/>
        <c:ser>
          <c:idx val="0"/>
          <c:order val="0"/>
          <c:tx>
            <c:strRef>
              <c:f>Sheet1!$A$2</c:f>
              <c:strCache>
                <c:ptCount val="1"/>
                <c:pt idx="0">
                  <c:v>2012</c:v>
                </c:pt>
              </c:strCache>
            </c:strRef>
          </c:tx>
          <c:spPr>
            <a:solidFill>
              <a:schemeClr val="accent1"/>
            </a:solidFill>
            <a:ln>
              <a:noFill/>
            </a:ln>
            <a:effectLst/>
          </c:spPr>
          <c:invertIfNegative val="0"/>
          <c:dPt>
            <c:idx val="0"/>
            <c:invertIfNegative val="0"/>
            <c:bubble3D val="0"/>
            <c:spPr>
              <a:solidFill>
                <a:schemeClr val="accent1"/>
              </a:solidFill>
              <a:ln w="17145" cap="flat" cmpd="sng" algn="ctr">
                <a:noFill/>
                <a:prstDash val="solid"/>
              </a:ln>
              <a:effectLst/>
            </c:spPr>
            <c:extLst>
              <c:ext xmlns:c16="http://schemas.microsoft.com/office/drawing/2014/chart" uri="{C3380CC4-5D6E-409C-BE32-E72D297353CC}">
                <c16:uniqueId val="{00000001-EF1D-497B-99BF-AE9FB1156568}"/>
              </c:ext>
            </c:extLst>
          </c:dPt>
          <c:dPt>
            <c:idx val="1"/>
            <c:invertIfNegative val="0"/>
            <c:bubble3D val="0"/>
            <c:spPr>
              <a:solidFill>
                <a:schemeClr val="accent1"/>
              </a:solidFill>
              <a:ln w="17145" cap="flat" cmpd="sng" algn="ctr">
                <a:noFill/>
                <a:prstDash val="solid"/>
              </a:ln>
              <a:effectLst/>
            </c:spPr>
            <c:extLst>
              <c:ext xmlns:c16="http://schemas.microsoft.com/office/drawing/2014/chart" uri="{C3380CC4-5D6E-409C-BE32-E72D297353CC}">
                <c16:uniqueId val="{00000003-EF1D-497B-99BF-AE9FB1156568}"/>
              </c:ext>
            </c:extLst>
          </c:dPt>
          <c:dPt>
            <c:idx val="2"/>
            <c:invertIfNegative val="0"/>
            <c:bubble3D val="0"/>
            <c:spPr>
              <a:solidFill>
                <a:schemeClr val="accent1"/>
              </a:solidFill>
              <a:ln w="10795" cap="flat" cmpd="sng" algn="ctr">
                <a:noFill/>
                <a:prstDash val="solid"/>
              </a:ln>
              <a:effectLst/>
            </c:spPr>
            <c:extLst>
              <c:ext xmlns:c16="http://schemas.microsoft.com/office/drawing/2014/chart" uri="{C3380CC4-5D6E-409C-BE32-E72D297353CC}">
                <c16:uniqueId val="{00000005-EF1D-497B-99BF-AE9FB1156568}"/>
              </c:ext>
            </c:extLst>
          </c:dPt>
          <c:dPt>
            <c:idx val="3"/>
            <c:invertIfNegative val="0"/>
            <c:bubble3D val="0"/>
            <c:spPr>
              <a:solidFill>
                <a:schemeClr val="accent1"/>
              </a:solidFill>
              <a:ln w="17145" cap="flat" cmpd="sng" algn="ctr">
                <a:noFill/>
                <a:prstDash val="solid"/>
              </a:ln>
              <a:effectLst/>
            </c:spPr>
            <c:extLst>
              <c:ext xmlns:c16="http://schemas.microsoft.com/office/drawing/2014/chart" uri="{C3380CC4-5D6E-409C-BE32-E72D297353CC}">
                <c16:uniqueId val="{00000007-EF1D-497B-99BF-AE9FB1156568}"/>
              </c:ext>
            </c:extLst>
          </c:dPt>
          <c:dPt>
            <c:idx val="4"/>
            <c:invertIfNegative val="0"/>
            <c:bubble3D val="0"/>
            <c:spPr>
              <a:solidFill>
                <a:schemeClr val="accent1"/>
              </a:solidFill>
              <a:ln w="17145" cap="flat" cmpd="sng" algn="ctr">
                <a:noFill/>
                <a:prstDash val="solid"/>
              </a:ln>
              <a:effectLst/>
            </c:spPr>
            <c:extLst>
              <c:ext xmlns:c16="http://schemas.microsoft.com/office/drawing/2014/chart" uri="{C3380CC4-5D6E-409C-BE32-E72D297353CC}">
                <c16:uniqueId val="{00000009-EF1D-497B-99BF-AE9FB1156568}"/>
              </c:ext>
            </c:extLst>
          </c:dPt>
          <c:dPt>
            <c:idx val="5"/>
            <c:invertIfNegative val="0"/>
            <c:bubble3D val="0"/>
            <c:spPr>
              <a:solidFill>
                <a:schemeClr val="accent1"/>
              </a:solidFill>
              <a:ln w="17145" cap="flat" cmpd="sng" algn="ctr">
                <a:noFill/>
                <a:prstDash val="solid"/>
              </a:ln>
              <a:effectLst/>
            </c:spPr>
            <c:extLst>
              <c:ext xmlns:c16="http://schemas.microsoft.com/office/drawing/2014/chart" uri="{C3380CC4-5D6E-409C-BE32-E72D297353CC}">
                <c16:uniqueId val="{0000000B-EF1D-497B-99BF-AE9FB1156568}"/>
              </c:ext>
            </c:extLst>
          </c:dPt>
          <c:dLbls>
            <c:spPr>
              <a:noFill/>
              <a:ln>
                <a:noFill/>
              </a:ln>
              <a:effectLst/>
            </c:spPr>
            <c:txPr>
              <a:bodyPr wrap="square" lIns="38100" tIns="19050" rIns="38100" bIns="19050" anchor="ctr">
                <a:spAutoFit/>
              </a:bodyPr>
              <a:lstStyle/>
              <a:p>
                <a:pPr>
                  <a:defRPr sz="16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Sheet1!$B$1:$F$1</c:f>
              <c:strCache>
                <c:ptCount val="5"/>
                <c:pt idx="0">
                  <c:v>Express Bus 
riders (n=573)</c:v>
                </c:pt>
                <c:pt idx="1">
                  <c:v>Sounder Seattle-Everett (n=78)</c:v>
                </c:pt>
                <c:pt idx="2">
                  <c:v>Sounder Seattle-Lakewood (n=232)</c:v>
                </c:pt>
                <c:pt idx="3">
                  <c:v>Tacoma Link 
riders (n=105)</c:v>
                </c:pt>
                <c:pt idx="4">
                  <c:v>Link 
riders (n=629)</c:v>
                </c:pt>
              </c:strCache>
            </c:strRef>
          </c:cat>
          <c:val>
            <c:numRef>
              <c:f>Sheet1!$B$2:$F$2</c:f>
              <c:numCache>
                <c:formatCode>0.0</c:formatCode>
                <c:ptCount val="5"/>
                <c:pt idx="0">
                  <c:v>3.2476118098776809</c:v>
                </c:pt>
                <c:pt idx="1">
                  <c:v>3.2317073170731705</c:v>
                </c:pt>
                <c:pt idx="2">
                  <c:v>3.3430143945374811</c:v>
                </c:pt>
                <c:pt idx="3">
                  <c:v>3.5241935483870974</c:v>
                </c:pt>
                <c:pt idx="4">
                  <c:v>3.384751862586123</c:v>
                </c:pt>
              </c:numCache>
            </c:numRef>
          </c:val>
          <c:extLst>
            <c:ext xmlns:c16="http://schemas.microsoft.com/office/drawing/2014/chart" uri="{C3380CC4-5D6E-409C-BE32-E72D297353CC}">
              <c16:uniqueId val="{0000000C-EF1D-497B-99BF-AE9FB1156568}"/>
            </c:ext>
          </c:extLst>
        </c:ser>
        <c:ser>
          <c:idx val="1"/>
          <c:order val="1"/>
          <c:tx>
            <c:strRef>
              <c:f>Sheet1!$A$3</c:f>
              <c:strCache>
                <c:ptCount val="1"/>
                <c:pt idx="0">
                  <c:v>2013</c:v>
                </c:pt>
              </c:strCache>
            </c:strRef>
          </c:tx>
          <c:invertIfNegative val="0"/>
          <c:dLbls>
            <c:spPr>
              <a:noFill/>
              <a:ln>
                <a:noFill/>
              </a:ln>
              <a:effectLst/>
            </c:spPr>
            <c:txPr>
              <a:bodyPr wrap="square" lIns="38100" tIns="19050" rIns="38100" bIns="19050" anchor="ctr">
                <a:spAutoFit/>
              </a:bodyPr>
              <a:lstStyle/>
              <a:p>
                <a:pPr>
                  <a:defRPr sz="16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Sheet1!$B$1:$F$1</c:f>
              <c:strCache>
                <c:ptCount val="5"/>
                <c:pt idx="0">
                  <c:v>Express Bus 
riders (n=573)</c:v>
                </c:pt>
                <c:pt idx="1">
                  <c:v>Sounder Seattle-Everett (n=78)</c:v>
                </c:pt>
                <c:pt idx="2">
                  <c:v>Sounder Seattle-Lakewood (n=232)</c:v>
                </c:pt>
                <c:pt idx="3">
                  <c:v>Tacoma Link 
riders (n=105)</c:v>
                </c:pt>
                <c:pt idx="4">
                  <c:v>Link 
riders (n=629)</c:v>
                </c:pt>
              </c:strCache>
            </c:strRef>
          </c:cat>
          <c:val>
            <c:numRef>
              <c:f>Sheet1!$B$3:$F$3</c:f>
              <c:numCache>
                <c:formatCode>###0.0</c:formatCode>
                <c:ptCount val="5"/>
                <c:pt idx="0" formatCode="0.0">
                  <c:v>3.315855000454333</c:v>
                </c:pt>
                <c:pt idx="1">
                  <c:v>3.2317073170731705</c:v>
                </c:pt>
                <c:pt idx="2">
                  <c:v>3.3430143945374811</c:v>
                </c:pt>
                <c:pt idx="3" formatCode="0.0">
                  <c:v>3.5196078431372544</c:v>
                </c:pt>
                <c:pt idx="4" formatCode="0.0">
                  <c:v>3.3596834241827369</c:v>
                </c:pt>
              </c:numCache>
            </c:numRef>
          </c:val>
          <c:extLst>
            <c:ext xmlns:c16="http://schemas.microsoft.com/office/drawing/2014/chart" uri="{C3380CC4-5D6E-409C-BE32-E72D297353CC}">
              <c16:uniqueId val="{0000000D-EF1D-497B-99BF-AE9FB1156568}"/>
            </c:ext>
          </c:extLst>
        </c:ser>
        <c:ser>
          <c:idx val="2"/>
          <c:order val="2"/>
          <c:tx>
            <c:strRef>
              <c:f>Sheet1!$A$4</c:f>
              <c:strCache>
                <c:ptCount val="1"/>
                <c:pt idx="0">
                  <c:v>2014</c:v>
                </c:pt>
              </c:strCache>
            </c:strRef>
          </c:tx>
          <c:invertIfNegative val="0"/>
          <c:dLbls>
            <c:spPr>
              <a:noFill/>
              <a:ln>
                <a:noFill/>
              </a:ln>
              <a:effectLst/>
            </c:spPr>
            <c:txPr>
              <a:bodyPr wrap="square" lIns="38100" tIns="19050" rIns="38100" bIns="19050" anchor="ctr">
                <a:spAutoFit/>
              </a:bodyPr>
              <a:lstStyle/>
              <a:p>
                <a:pPr>
                  <a:defRPr sz="16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Sheet1!$B$1:$F$1</c:f>
              <c:strCache>
                <c:ptCount val="5"/>
                <c:pt idx="0">
                  <c:v>Express Bus 
riders (n=573)</c:v>
                </c:pt>
                <c:pt idx="1">
                  <c:v>Sounder Seattle-Everett (n=78)</c:v>
                </c:pt>
                <c:pt idx="2">
                  <c:v>Sounder Seattle-Lakewood (n=232)</c:v>
                </c:pt>
                <c:pt idx="3">
                  <c:v>Tacoma Link 
riders (n=105)</c:v>
                </c:pt>
                <c:pt idx="4">
                  <c:v>Link 
riders (n=629)</c:v>
                </c:pt>
              </c:strCache>
            </c:strRef>
          </c:cat>
          <c:val>
            <c:numRef>
              <c:f>Sheet1!$B$4:$F$4</c:f>
              <c:numCache>
                <c:formatCode>###0.0</c:formatCode>
                <c:ptCount val="5"/>
                <c:pt idx="0">
                  <c:v>3.2527321379115408</c:v>
                </c:pt>
                <c:pt idx="1">
                  <c:v>3.2990654205607481</c:v>
                </c:pt>
                <c:pt idx="2">
                  <c:v>3.3294573643410836</c:v>
                </c:pt>
                <c:pt idx="3">
                  <c:v>3.3656716417910446</c:v>
                </c:pt>
                <c:pt idx="4">
                  <c:v>3.4553158510520681</c:v>
                </c:pt>
              </c:numCache>
            </c:numRef>
          </c:val>
          <c:extLst>
            <c:ext xmlns:c16="http://schemas.microsoft.com/office/drawing/2014/chart" uri="{C3380CC4-5D6E-409C-BE32-E72D297353CC}">
              <c16:uniqueId val="{0000000E-EF1D-497B-99BF-AE9FB1156568}"/>
            </c:ext>
          </c:extLst>
        </c:ser>
        <c:ser>
          <c:idx val="3"/>
          <c:order val="3"/>
          <c:tx>
            <c:strRef>
              <c:f>Sheet1!$A$5</c:f>
              <c:strCache>
                <c:ptCount val="1"/>
                <c:pt idx="0">
                  <c:v>2015</c:v>
                </c:pt>
              </c:strCache>
            </c:strRef>
          </c:tx>
          <c:invertIfNegative val="0"/>
          <c:dLbls>
            <c:spPr>
              <a:noFill/>
              <a:ln>
                <a:noFill/>
              </a:ln>
              <a:effectLst/>
            </c:spPr>
            <c:txPr>
              <a:bodyPr wrap="square" lIns="38100" tIns="19050" rIns="38100" bIns="19050" anchor="ctr">
                <a:spAutoFit/>
              </a:bodyPr>
              <a:lstStyle/>
              <a:p>
                <a:pPr>
                  <a:defRPr sz="16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Sheet1!$B$1:$F$1</c:f>
              <c:strCache>
                <c:ptCount val="5"/>
                <c:pt idx="0">
                  <c:v>Express Bus 
riders (n=573)</c:v>
                </c:pt>
                <c:pt idx="1">
                  <c:v>Sounder Seattle-Everett (n=78)</c:v>
                </c:pt>
                <c:pt idx="2">
                  <c:v>Sounder Seattle-Lakewood (n=232)</c:v>
                </c:pt>
                <c:pt idx="3">
                  <c:v>Tacoma Link 
riders (n=105)</c:v>
                </c:pt>
                <c:pt idx="4">
                  <c:v>Link 
riders (n=629)</c:v>
                </c:pt>
              </c:strCache>
            </c:strRef>
          </c:cat>
          <c:val>
            <c:numRef>
              <c:f>Sheet1!$B$5:$F$5</c:f>
              <c:numCache>
                <c:formatCode>###0.0</c:formatCode>
                <c:ptCount val="5"/>
                <c:pt idx="0">
                  <c:v>3.34</c:v>
                </c:pt>
                <c:pt idx="1">
                  <c:v>3.3008849557522124</c:v>
                </c:pt>
                <c:pt idx="2">
                  <c:v>3.163498098859316</c:v>
                </c:pt>
                <c:pt idx="3">
                  <c:v>3.393258426966292</c:v>
                </c:pt>
                <c:pt idx="4">
                  <c:v>3.4905966020270509</c:v>
                </c:pt>
              </c:numCache>
            </c:numRef>
          </c:val>
          <c:extLst>
            <c:ext xmlns:c16="http://schemas.microsoft.com/office/drawing/2014/chart" uri="{C3380CC4-5D6E-409C-BE32-E72D297353CC}">
              <c16:uniqueId val="{0000000F-EF1D-497B-99BF-AE9FB1156568}"/>
            </c:ext>
          </c:extLst>
        </c:ser>
        <c:ser>
          <c:idx val="4"/>
          <c:order val="4"/>
          <c:tx>
            <c:strRef>
              <c:f>Sheet1!$A$6</c:f>
              <c:strCache>
                <c:ptCount val="1"/>
                <c:pt idx="0">
                  <c:v>2016</c:v>
                </c:pt>
              </c:strCache>
            </c:strRef>
          </c:tx>
          <c:invertIfNegative val="0"/>
          <c:dLbls>
            <c:spPr>
              <a:noFill/>
              <a:ln>
                <a:noFill/>
              </a:ln>
              <a:effectLst/>
            </c:spPr>
            <c:txPr>
              <a:bodyPr wrap="square" lIns="38100" tIns="19050" rIns="38100" bIns="19050" anchor="ctr">
                <a:spAutoFit/>
              </a:bodyPr>
              <a:lstStyle/>
              <a:p>
                <a:pPr>
                  <a:defRPr sz="16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Sheet1!$B$1:$F$1</c:f>
              <c:strCache>
                <c:ptCount val="5"/>
                <c:pt idx="0">
                  <c:v>Express Bus 
riders (n=573)</c:v>
                </c:pt>
                <c:pt idx="1">
                  <c:v>Sounder Seattle-Everett (n=78)</c:v>
                </c:pt>
                <c:pt idx="2">
                  <c:v>Sounder Seattle-Lakewood (n=232)</c:v>
                </c:pt>
                <c:pt idx="3">
                  <c:v>Tacoma Link 
riders (n=105)</c:v>
                </c:pt>
                <c:pt idx="4">
                  <c:v>Link 
riders (n=629)</c:v>
                </c:pt>
              </c:strCache>
            </c:strRef>
          </c:cat>
          <c:val>
            <c:numRef>
              <c:f>Sheet1!$B$6:$F$6</c:f>
              <c:numCache>
                <c:formatCode>###0.0</c:formatCode>
                <c:ptCount val="5"/>
                <c:pt idx="0">
                  <c:v>3.1487431885206814</c:v>
                </c:pt>
                <c:pt idx="1">
                  <c:v>3.1741264314778306</c:v>
                </c:pt>
                <c:pt idx="2">
                  <c:v>3.1463018806578753</c:v>
                </c:pt>
                <c:pt idx="3">
                  <c:v>3.4815969555598856</c:v>
                </c:pt>
                <c:pt idx="4">
                  <c:v>3.4108421412342884</c:v>
                </c:pt>
              </c:numCache>
            </c:numRef>
          </c:val>
          <c:extLst>
            <c:ext xmlns:c16="http://schemas.microsoft.com/office/drawing/2014/chart" uri="{C3380CC4-5D6E-409C-BE32-E72D297353CC}">
              <c16:uniqueId val="{00000010-EF1D-497B-99BF-AE9FB1156568}"/>
            </c:ext>
          </c:extLst>
        </c:ser>
        <c:ser>
          <c:idx val="5"/>
          <c:order val="5"/>
          <c:tx>
            <c:strRef>
              <c:f>Sheet1!$A$7</c:f>
              <c:strCache>
                <c:ptCount val="1"/>
                <c:pt idx="0">
                  <c:v>2017</c:v>
                </c:pt>
              </c:strCache>
            </c:strRef>
          </c:tx>
          <c:spPr>
            <a:solidFill>
              <a:schemeClr val="accent6"/>
            </a:solidFill>
          </c:spPr>
          <c:invertIfNegative val="0"/>
          <c:dLbls>
            <c:spPr>
              <a:noFill/>
              <a:ln>
                <a:noFill/>
              </a:ln>
              <a:effectLst/>
            </c:spPr>
            <c:txPr>
              <a:bodyPr wrap="square" lIns="38100" tIns="19050" rIns="38100" bIns="19050" anchor="ctr">
                <a:spAutoFit/>
              </a:bodyPr>
              <a:lstStyle/>
              <a:p>
                <a:pPr>
                  <a:defRPr sz="16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Sheet1!$B$1:$F$1</c:f>
              <c:strCache>
                <c:ptCount val="5"/>
                <c:pt idx="0">
                  <c:v>Express Bus 
riders (n=573)</c:v>
                </c:pt>
                <c:pt idx="1">
                  <c:v>Sounder Seattle-Everett (n=78)</c:v>
                </c:pt>
                <c:pt idx="2">
                  <c:v>Sounder Seattle-Lakewood (n=232)</c:v>
                </c:pt>
                <c:pt idx="3">
                  <c:v>Tacoma Link 
riders (n=105)</c:v>
                </c:pt>
                <c:pt idx="4">
                  <c:v>Link 
riders (n=629)</c:v>
                </c:pt>
              </c:strCache>
            </c:strRef>
          </c:cat>
          <c:val>
            <c:numRef>
              <c:f>Sheet1!$B$7:$F$7</c:f>
              <c:numCache>
                <c:formatCode>###0.0</c:formatCode>
                <c:ptCount val="5"/>
                <c:pt idx="0">
                  <c:v>3.221815915201129</c:v>
                </c:pt>
                <c:pt idx="1">
                  <c:v>3.2925616698292219</c:v>
                </c:pt>
                <c:pt idx="2">
                  <c:v>3.2128580682916654</c:v>
                </c:pt>
                <c:pt idx="3">
                  <c:v>3.3840248317902142</c:v>
                </c:pt>
                <c:pt idx="4">
                  <c:v>3.5455850088490739</c:v>
                </c:pt>
              </c:numCache>
            </c:numRef>
          </c:val>
          <c:extLst>
            <c:ext xmlns:c16="http://schemas.microsoft.com/office/drawing/2014/chart" uri="{C3380CC4-5D6E-409C-BE32-E72D297353CC}">
              <c16:uniqueId val="{00000011-EF1D-497B-99BF-AE9FB1156568}"/>
            </c:ext>
          </c:extLst>
        </c:ser>
        <c:dLbls>
          <c:dLblPos val="outEnd"/>
          <c:showLegendKey val="0"/>
          <c:showVal val="1"/>
          <c:showCatName val="0"/>
          <c:showSerName val="0"/>
          <c:showPercent val="0"/>
          <c:showBubbleSize val="0"/>
        </c:dLbls>
        <c:gapWidth val="80"/>
        <c:axId val="223400336"/>
        <c:axId val="223404256"/>
      </c:barChart>
      <c:catAx>
        <c:axId val="223400336"/>
        <c:scaling>
          <c:orientation val="minMax"/>
        </c:scaling>
        <c:delete val="0"/>
        <c:axPos val="b"/>
        <c:numFmt formatCode="General" sourceLinked="1"/>
        <c:majorTickMark val="out"/>
        <c:minorTickMark val="none"/>
        <c:tickLblPos val="nextTo"/>
        <c:txPr>
          <a:bodyPr/>
          <a:lstStyle/>
          <a:p>
            <a:pPr>
              <a:defRPr sz="1600" b="1"/>
            </a:pPr>
            <a:endParaRPr lang="en-US"/>
          </a:p>
        </c:txPr>
        <c:crossAx val="223404256"/>
        <c:crosses val="autoZero"/>
        <c:auto val="1"/>
        <c:lblAlgn val="ctr"/>
        <c:lblOffset val="50"/>
        <c:noMultiLvlLbl val="0"/>
      </c:catAx>
      <c:valAx>
        <c:axId val="223404256"/>
        <c:scaling>
          <c:orientation val="minMax"/>
          <c:max val="4"/>
          <c:min val="0"/>
        </c:scaling>
        <c:delete val="0"/>
        <c:axPos val="l"/>
        <c:numFmt formatCode="0.0" sourceLinked="1"/>
        <c:majorTickMark val="out"/>
        <c:minorTickMark val="none"/>
        <c:tickLblPos val="nextTo"/>
        <c:crossAx val="223400336"/>
        <c:crosses val="autoZero"/>
        <c:crossBetween val="between"/>
      </c:valAx>
    </c:plotArea>
    <c:legend>
      <c:legendPos val="b"/>
      <c:layout>
        <c:manualLayout>
          <c:xMode val="edge"/>
          <c:yMode val="edge"/>
          <c:x val="0.32534482644875828"/>
          <c:y val="0.92115078169112241"/>
          <c:w val="0.39657870791936595"/>
          <c:h val="7.6269959708959389E-2"/>
        </c:manualLayout>
      </c:layout>
      <c:overlay val="0"/>
    </c:legend>
    <c:plotVisOnly val="1"/>
    <c:dispBlanksAs val="gap"/>
    <c:showDLblsOverMax val="0"/>
  </c:chart>
  <c:txPr>
    <a:bodyPr/>
    <a:lstStyle/>
    <a:p>
      <a:pPr>
        <a:defRPr sz="1800"/>
      </a:pPr>
      <a:endParaRPr lang="en-US"/>
    </a:p>
  </c:txPr>
  <c:externalData r:id="rId1">
    <c:autoUpdate val="0"/>
  </c:externalData>
</c:chartSpace>
</file>

<file path=ppt/charts/chart6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1815252416756176E-2"/>
          <c:y val="4.3114749253819563E-2"/>
          <c:w val="0.97330503385719402"/>
          <c:h val="0.85512764102093441"/>
        </c:manualLayout>
      </c:layout>
      <c:lineChart>
        <c:grouping val="standard"/>
        <c:varyColors val="0"/>
        <c:ser>
          <c:idx val="0"/>
          <c:order val="0"/>
          <c:tx>
            <c:strRef>
              <c:f>Sheet1!$A$2</c:f>
              <c:strCache>
                <c:ptCount val="1"/>
                <c:pt idx="0">
                  <c:v>No concerns</c:v>
                </c:pt>
              </c:strCache>
            </c:strRef>
          </c:tx>
          <c:spPr>
            <a:ln w="38100" cap="rnd">
              <a:solidFill>
                <a:schemeClr val="accent1"/>
              </a:solidFill>
              <a:round/>
            </a:ln>
            <a:effectLst/>
          </c:spPr>
          <c:marker>
            <c:symbol val="circle"/>
            <c:size val="8"/>
            <c:spPr>
              <a:solidFill>
                <a:schemeClr val="accent1"/>
              </a:solidFill>
              <a:ln w="9525">
                <a:solidFill>
                  <a:schemeClr val="accent1"/>
                </a:solidFill>
              </a:ln>
              <a:effectLst/>
            </c:spPr>
          </c:marker>
          <c:dLbls>
            <c:dLbl>
              <c:idx val="4"/>
              <c:layout>
                <c:manualLayout>
                  <c:x val="-3.3561765090281803E-2"/>
                  <c:y val="-5.617251049821637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6F63-41B1-A198-285F5AAF98C5}"/>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1"/>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Sheet1!$B$1:$G$1</c:f>
              <c:strCache>
                <c:ptCount val="6"/>
                <c:pt idx="0">
                  <c:v>2012 </c:v>
                </c:pt>
                <c:pt idx="1">
                  <c:v>2013 </c:v>
                </c:pt>
                <c:pt idx="2">
                  <c:v>2014 </c:v>
                </c:pt>
                <c:pt idx="3">
                  <c:v>2015 </c:v>
                </c:pt>
                <c:pt idx="4">
                  <c:v>2016 </c:v>
                </c:pt>
                <c:pt idx="5">
                  <c:v>2017 </c:v>
                </c:pt>
              </c:strCache>
            </c:strRef>
          </c:cat>
          <c:val>
            <c:numRef>
              <c:f>Sheet1!$B$2:$G$2</c:f>
              <c:numCache>
                <c:formatCode>###0%</c:formatCode>
                <c:ptCount val="6"/>
                <c:pt idx="0">
                  <c:v>0.71173840931162691</c:v>
                </c:pt>
                <c:pt idx="1">
                  <c:v>0.69588494444110927</c:v>
                </c:pt>
                <c:pt idx="2">
                  <c:v>0.69679150562627157</c:v>
                </c:pt>
                <c:pt idx="3">
                  <c:v>0.66005054267896457</c:v>
                </c:pt>
                <c:pt idx="4">
                  <c:v>0.66161447817609709</c:v>
                </c:pt>
                <c:pt idx="5">
                  <c:v>0.67774258455594305</c:v>
                </c:pt>
              </c:numCache>
            </c:numRef>
          </c:val>
          <c:smooth val="0"/>
          <c:extLst>
            <c:ext xmlns:c16="http://schemas.microsoft.com/office/drawing/2014/chart" uri="{C3380CC4-5D6E-409C-BE32-E72D297353CC}">
              <c16:uniqueId val="{00000002-B028-4CF0-B6FC-E48F1425DA00}"/>
            </c:ext>
          </c:extLst>
        </c:ser>
        <c:ser>
          <c:idx val="1"/>
          <c:order val="1"/>
          <c:tx>
            <c:strRef>
              <c:f>Sheet1!$A$3</c:f>
              <c:strCache>
                <c:ptCount val="1"/>
                <c:pt idx="0">
                  <c:v>Occasional concerns</c:v>
                </c:pt>
              </c:strCache>
            </c:strRef>
          </c:tx>
          <c:spPr>
            <a:ln w="38100" cap="rnd">
              <a:solidFill>
                <a:schemeClr val="accent2"/>
              </a:solidFill>
              <a:round/>
            </a:ln>
            <a:effectLst/>
          </c:spPr>
          <c:marker>
            <c:symbol val="circle"/>
            <c:size val="8"/>
            <c:spPr>
              <a:solidFill>
                <a:schemeClr val="accent2"/>
              </a:solidFill>
              <a:ln w="9525">
                <a:solidFill>
                  <a:schemeClr val="accent2"/>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 </c:v>
                </c:pt>
                <c:pt idx="1">
                  <c:v>2013 </c:v>
                </c:pt>
                <c:pt idx="2">
                  <c:v>2014 </c:v>
                </c:pt>
                <c:pt idx="3">
                  <c:v>2015 </c:v>
                </c:pt>
                <c:pt idx="4">
                  <c:v>2016 </c:v>
                </c:pt>
                <c:pt idx="5">
                  <c:v>2017 </c:v>
                </c:pt>
              </c:strCache>
            </c:strRef>
          </c:cat>
          <c:val>
            <c:numRef>
              <c:f>Sheet1!$B$3:$G$3</c:f>
              <c:numCache>
                <c:formatCode>###0%</c:formatCode>
                <c:ptCount val="6"/>
                <c:pt idx="0">
                  <c:v>0.24241430412056988</c:v>
                </c:pt>
                <c:pt idx="1">
                  <c:v>0.24731868959046788</c:v>
                </c:pt>
                <c:pt idx="2">
                  <c:v>0.26155368703800891</c:v>
                </c:pt>
                <c:pt idx="3">
                  <c:v>0.27064563367333344</c:v>
                </c:pt>
                <c:pt idx="4">
                  <c:v>0.29776127322748464</c:v>
                </c:pt>
                <c:pt idx="5">
                  <c:v>0.25240604732555072</c:v>
                </c:pt>
              </c:numCache>
            </c:numRef>
          </c:val>
          <c:smooth val="0"/>
          <c:extLst>
            <c:ext xmlns:c16="http://schemas.microsoft.com/office/drawing/2014/chart" uri="{C3380CC4-5D6E-409C-BE32-E72D297353CC}">
              <c16:uniqueId val="{00000005-B028-4CF0-B6FC-E48F1425DA00}"/>
            </c:ext>
          </c:extLst>
        </c:ser>
        <c:ser>
          <c:idx val="2"/>
          <c:order val="2"/>
          <c:tx>
            <c:strRef>
              <c:f>Sheet1!$A$4</c:f>
              <c:strCache>
                <c:ptCount val="1"/>
                <c:pt idx="0">
                  <c:v>Don't know</c:v>
                </c:pt>
              </c:strCache>
            </c:strRef>
          </c:tx>
          <c:spPr>
            <a:ln w="38100" cap="rnd">
              <a:solidFill>
                <a:schemeClr val="accent3"/>
              </a:solidFill>
              <a:round/>
            </a:ln>
            <a:effectLst/>
          </c:spPr>
          <c:marker>
            <c:symbol val="circle"/>
            <c:size val="8"/>
            <c:spPr>
              <a:solidFill>
                <a:schemeClr val="accent3"/>
              </a:solidFill>
              <a:ln w="9525">
                <a:solidFill>
                  <a:schemeClr val="accent3"/>
                </a:solidFill>
              </a:ln>
              <a:effectLst/>
            </c:spPr>
          </c:marker>
          <c:cat>
            <c:strRef>
              <c:f>Sheet1!$B$1:$G$1</c:f>
              <c:strCache>
                <c:ptCount val="6"/>
                <c:pt idx="0">
                  <c:v>2012 </c:v>
                </c:pt>
                <c:pt idx="1">
                  <c:v>2013 </c:v>
                </c:pt>
                <c:pt idx="2">
                  <c:v>2014 </c:v>
                </c:pt>
                <c:pt idx="3">
                  <c:v>2015 </c:v>
                </c:pt>
                <c:pt idx="4">
                  <c:v>2016 </c:v>
                </c:pt>
                <c:pt idx="5">
                  <c:v>2017 </c:v>
                </c:pt>
              </c:strCache>
            </c:strRef>
          </c:cat>
          <c:val>
            <c:numRef>
              <c:f>Sheet1!$B$4:$G$4</c:f>
              <c:numCache>
                <c:formatCode>###0%</c:formatCode>
                <c:ptCount val="6"/>
                <c:pt idx="0">
                  <c:v>9.7370076000113867E-3</c:v>
                </c:pt>
                <c:pt idx="1">
                  <c:v>9.8566045595514969E-3</c:v>
                </c:pt>
                <c:pt idx="2">
                  <c:v>5.5920748532336841E-3</c:v>
                </c:pt>
                <c:pt idx="3">
                  <c:v>4.2660002879016945E-2</c:v>
                </c:pt>
                <c:pt idx="4">
                  <c:v>9.7587197096472081E-3</c:v>
                </c:pt>
                <c:pt idx="5">
                  <c:v>3.9160011461721024E-2</c:v>
                </c:pt>
              </c:numCache>
            </c:numRef>
          </c:val>
          <c:smooth val="0"/>
          <c:extLst>
            <c:ext xmlns:c16="http://schemas.microsoft.com/office/drawing/2014/chart" uri="{C3380CC4-5D6E-409C-BE32-E72D297353CC}">
              <c16:uniqueId val="{00000006-B028-4CF0-B6FC-E48F1425DA00}"/>
            </c:ext>
          </c:extLst>
        </c:ser>
        <c:ser>
          <c:idx val="3"/>
          <c:order val="3"/>
          <c:tx>
            <c:strRef>
              <c:f>Sheet1!$A$5</c:f>
              <c:strCache>
                <c:ptCount val="1"/>
                <c:pt idx="0">
                  <c:v>Regularly concerned</c:v>
                </c:pt>
              </c:strCache>
            </c:strRef>
          </c:tx>
          <c:spPr>
            <a:ln w="38100" cap="rnd">
              <a:solidFill>
                <a:schemeClr val="accent5"/>
              </a:solidFill>
              <a:round/>
            </a:ln>
            <a:effectLst/>
          </c:spPr>
          <c:marker>
            <c:symbol val="circle"/>
            <c:size val="5"/>
            <c:spPr>
              <a:solidFill>
                <a:schemeClr val="accent5"/>
              </a:solidFill>
              <a:ln w="38100">
                <a:solidFill>
                  <a:schemeClr val="accent5"/>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5"/>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 </c:v>
                </c:pt>
                <c:pt idx="1">
                  <c:v>2013 </c:v>
                </c:pt>
                <c:pt idx="2">
                  <c:v>2014 </c:v>
                </c:pt>
                <c:pt idx="3">
                  <c:v>2015 </c:v>
                </c:pt>
                <c:pt idx="4">
                  <c:v>2016 </c:v>
                </c:pt>
                <c:pt idx="5">
                  <c:v>2017 </c:v>
                </c:pt>
              </c:strCache>
            </c:strRef>
          </c:cat>
          <c:val>
            <c:numRef>
              <c:f>Sheet1!$B$5:$G$5</c:f>
              <c:numCache>
                <c:formatCode>###0%</c:formatCode>
                <c:ptCount val="6"/>
                <c:pt idx="0">
                  <c:v>3.6110278967792703E-2</c:v>
                </c:pt>
                <c:pt idx="1">
                  <c:v>4.6939761408870302E-2</c:v>
                </c:pt>
                <c:pt idx="2">
                  <c:v>3.6062732482487758E-2</c:v>
                </c:pt>
                <c:pt idx="3">
                  <c:v>2.0996806079148028E-2</c:v>
                </c:pt>
                <c:pt idx="4">
                  <c:v>3.0865528886770587E-2</c:v>
                </c:pt>
                <c:pt idx="5">
                  <c:v>3.0691356656784494E-2</c:v>
                </c:pt>
              </c:numCache>
            </c:numRef>
          </c:val>
          <c:smooth val="0"/>
          <c:extLst>
            <c:ext xmlns:c16="http://schemas.microsoft.com/office/drawing/2014/chart" uri="{C3380CC4-5D6E-409C-BE32-E72D297353CC}">
              <c16:uniqueId val="{00000000-BDCA-4AB3-B4BC-DC174CD95ECD}"/>
            </c:ext>
          </c:extLst>
        </c:ser>
        <c:dLbls>
          <c:showLegendKey val="0"/>
          <c:showVal val="0"/>
          <c:showCatName val="0"/>
          <c:showSerName val="0"/>
          <c:showPercent val="0"/>
          <c:showBubbleSize val="0"/>
        </c:dLbls>
        <c:marker val="1"/>
        <c:smooth val="0"/>
        <c:axId val="119839296"/>
        <c:axId val="119839688"/>
      </c:lineChart>
      <c:catAx>
        <c:axId val="119839296"/>
        <c:scaling>
          <c:orientation val="minMax"/>
        </c:scaling>
        <c:delete val="0"/>
        <c:axPos val="b"/>
        <c:numFmt formatCode="General" sourceLinked="1"/>
        <c:majorTickMark val="out"/>
        <c:minorTickMark val="none"/>
        <c:tickLblPos val="nextTo"/>
        <c:spPr>
          <a:noFill/>
          <a:ln w="12700" cap="flat" cmpd="sng" algn="ctr">
            <a:solidFill>
              <a:schemeClr val="tx2"/>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crossAx val="119839688"/>
        <c:crosses val="autoZero"/>
        <c:auto val="1"/>
        <c:lblAlgn val="ctr"/>
        <c:lblOffset val="100"/>
        <c:noMultiLvlLbl val="0"/>
      </c:catAx>
      <c:valAx>
        <c:axId val="119839688"/>
        <c:scaling>
          <c:orientation val="minMax"/>
          <c:max val="0.85000000000000009"/>
          <c:min val="0"/>
        </c:scaling>
        <c:delete val="1"/>
        <c:axPos val="l"/>
        <c:numFmt formatCode="###0%" sourceLinked="1"/>
        <c:majorTickMark val="out"/>
        <c:minorTickMark val="none"/>
        <c:tickLblPos val="nextTo"/>
        <c:crossAx val="1198392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hart6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1815252416756176E-2"/>
          <c:y val="4.3114749253819563E-2"/>
          <c:w val="0.97330503385719402"/>
          <c:h val="0.85512764102093441"/>
        </c:manualLayout>
      </c:layout>
      <c:lineChart>
        <c:grouping val="standard"/>
        <c:varyColors val="0"/>
        <c:ser>
          <c:idx val="0"/>
          <c:order val="0"/>
          <c:tx>
            <c:strRef>
              <c:f>Sheet1!$A$2</c:f>
              <c:strCache>
                <c:ptCount val="1"/>
                <c:pt idx="0">
                  <c:v>No concerns</c:v>
                </c:pt>
              </c:strCache>
            </c:strRef>
          </c:tx>
          <c:spPr>
            <a:ln w="38100" cap="rnd">
              <a:solidFill>
                <a:schemeClr val="accent1"/>
              </a:solidFill>
              <a:round/>
            </a:ln>
            <a:effectLst/>
          </c:spPr>
          <c:marker>
            <c:symbol val="circle"/>
            <c:size val="8"/>
            <c:spPr>
              <a:solidFill>
                <a:schemeClr val="accent1"/>
              </a:solidFill>
              <a:ln w="9525">
                <a:solidFill>
                  <a:schemeClr val="accent1"/>
                </a:solidFill>
              </a:ln>
              <a:effectLst/>
            </c:spPr>
          </c:marker>
          <c:dLbls>
            <c:dLbl>
              <c:idx val="4"/>
              <c:layout>
                <c:manualLayout>
                  <c:x val="-3.3561765090281803E-2"/>
                  <c:y val="-5.617251049821637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CC7A-4775-810A-873F5160C472}"/>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1"/>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Sheet1!$B$1:$G$1</c:f>
              <c:strCache>
                <c:ptCount val="6"/>
                <c:pt idx="0">
                  <c:v>2012 </c:v>
                </c:pt>
                <c:pt idx="1">
                  <c:v>2013 </c:v>
                </c:pt>
                <c:pt idx="2">
                  <c:v>2014 </c:v>
                </c:pt>
                <c:pt idx="3">
                  <c:v>2015 </c:v>
                </c:pt>
                <c:pt idx="4">
                  <c:v>2016 </c:v>
                </c:pt>
                <c:pt idx="5">
                  <c:v>2017 </c:v>
                </c:pt>
              </c:strCache>
            </c:strRef>
          </c:cat>
          <c:val>
            <c:numRef>
              <c:f>Sheet1!$B$2:$G$2</c:f>
              <c:numCache>
                <c:formatCode>###0%</c:formatCode>
                <c:ptCount val="6"/>
                <c:pt idx="0">
                  <c:v>0.71175605642761819</c:v>
                </c:pt>
                <c:pt idx="1">
                  <c:v>0.73344091669205835</c:v>
                </c:pt>
                <c:pt idx="2">
                  <c:v>0.68197822933502805</c:v>
                </c:pt>
                <c:pt idx="3">
                  <c:v>0.7403325150148885</c:v>
                </c:pt>
                <c:pt idx="4">
                  <c:v>0.77570260119875967</c:v>
                </c:pt>
                <c:pt idx="5" formatCode="0%">
                  <c:v>0.80400022415653316</c:v>
                </c:pt>
              </c:numCache>
            </c:numRef>
          </c:val>
          <c:smooth val="0"/>
          <c:extLst>
            <c:ext xmlns:c16="http://schemas.microsoft.com/office/drawing/2014/chart" uri="{C3380CC4-5D6E-409C-BE32-E72D297353CC}">
              <c16:uniqueId val="{00000001-CC7A-4775-810A-873F5160C472}"/>
            </c:ext>
          </c:extLst>
        </c:ser>
        <c:ser>
          <c:idx val="1"/>
          <c:order val="1"/>
          <c:tx>
            <c:strRef>
              <c:f>Sheet1!$A$3</c:f>
              <c:strCache>
                <c:ptCount val="1"/>
                <c:pt idx="0">
                  <c:v>Occasional concerns</c:v>
                </c:pt>
              </c:strCache>
            </c:strRef>
          </c:tx>
          <c:spPr>
            <a:ln w="38100" cap="rnd">
              <a:solidFill>
                <a:schemeClr val="accent2"/>
              </a:solidFill>
              <a:round/>
            </a:ln>
            <a:effectLst/>
          </c:spPr>
          <c:marker>
            <c:symbol val="circle"/>
            <c:size val="8"/>
            <c:spPr>
              <a:solidFill>
                <a:schemeClr val="accent2"/>
              </a:solidFill>
              <a:ln w="9525">
                <a:solidFill>
                  <a:schemeClr val="accent2"/>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 </c:v>
                </c:pt>
                <c:pt idx="1">
                  <c:v>2013 </c:v>
                </c:pt>
                <c:pt idx="2">
                  <c:v>2014 </c:v>
                </c:pt>
                <c:pt idx="3">
                  <c:v>2015 </c:v>
                </c:pt>
                <c:pt idx="4">
                  <c:v>2016 </c:v>
                </c:pt>
                <c:pt idx="5">
                  <c:v>2017 </c:v>
                </c:pt>
              </c:strCache>
            </c:strRef>
          </c:cat>
          <c:val>
            <c:numRef>
              <c:f>Sheet1!$B$3:$G$3</c:f>
              <c:numCache>
                <c:formatCode>###0%</c:formatCode>
                <c:ptCount val="6"/>
                <c:pt idx="0">
                  <c:v>0.28291695734550948</c:v>
                </c:pt>
                <c:pt idx="1">
                  <c:v>0.25202650277744104</c:v>
                </c:pt>
                <c:pt idx="2">
                  <c:v>0.29616797946262169</c:v>
                </c:pt>
                <c:pt idx="3">
                  <c:v>0.22693698112666744</c:v>
                </c:pt>
                <c:pt idx="4">
                  <c:v>0.19866409015711373</c:v>
                </c:pt>
                <c:pt idx="5" formatCode="0%">
                  <c:v>0.15308599560354086</c:v>
                </c:pt>
              </c:numCache>
            </c:numRef>
          </c:val>
          <c:smooth val="0"/>
          <c:extLst>
            <c:ext xmlns:c16="http://schemas.microsoft.com/office/drawing/2014/chart" uri="{C3380CC4-5D6E-409C-BE32-E72D297353CC}">
              <c16:uniqueId val="{00000002-CC7A-4775-810A-873F5160C472}"/>
            </c:ext>
          </c:extLst>
        </c:ser>
        <c:ser>
          <c:idx val="2"/>
          <c:order val="2"/>
          <c:tx>
            <c:strRef>
              <c:f>Sheet1!$A$4</c:f>
              <c:strCache>
                <c:ptCount val="1"/>
                <c:pt idx="0">
                  <c:v>Regularly concerned/DK</c:v>
                </c:pt>
              </c:strCache>
            </c:strRef>
          </c:tx>
          <c:spPr>
            <a:ln w="38100" cap="rnd">
              <a:solidFill>
                <a:schemeClr val="accent5"/>
              </a:solidFill>
              <a:round/>
            </a:ln>
            <a:effectLst/>
          </c:spPr>
          <c:marker>
            <c:symbol val="circle"/>
            <c:size val="5"/>
            <c:spPr>
              <a:solidFill>
                <a:schemeClr val="accent5"/>
              </a:solidFill>
              <a:ln w="38100">
                <a:solidFill>
                  <a:schemeClr val="accent5"/>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5"/>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 </c:v>
                </c:pt>
                <c:pt idx="1">
                  <c:v>2013 </c:v>
                </c:pt>
                <c:pt idx="2">
                  <c:v>2014 </c:v>
                </c:pt>
                <c:pt idx="3">
                  <c:v>2015 </c:v>
                </c:pt>
                <c:pt idx="4">
                  <c:v>2016 </c:v>
                </c:pt>
                <c:pt idx="5">
                  <c:v>2017 </c:v>
                </c:pt>
              </c:strCache>
            </c:strRef>
          </c:cat>
          <c:val>
            <c:numRef>
              <c:f>Sheet1!$B$4:$G$4</c:f>
              <c:numCache>
                <c:formatCode>###0%</c:formatCode>
                <c:ptCount val="6"/>
                <c:pt idx="0">
                  <c:v>5.3269862268727269E-3</c:v>
                </c:pt>
                <c:pt idx="1">
                  <c:v>9.8048991223918039E-3</c:v>
                </c:pt>
                <c:pt idx="2">
                  <c:v>2.1853791202351844E-2</c:v>
                </c:pt>
                <c:pt idx="3" formatCode="0%">
                  <c:v>0.03</c:v>
                </c:pt>
                <c:pt idx="4" formatCode="0%">
                  <c:v>2.5633308644126929E-2</c:v>
                </c:pt>
                <c:pt idx="5" formatCode="0%">
                  <c:v>4.2913780239924496E-2</c:v>
                </c:pt>
              </c:numCache>
            </c:numRef>
          </c:val>
          <c:smooth val="0"/>
          <c:extLst>
            <c:ext xmlns:c16="http://schemas.microsoft.com/office/drawing/2014/chart" uri="{C3380CC4-5D6E-409C-BE32-E72D297353CC}">
              <c16:uniqueId val="{00000003-CC7A-4775-810A-873F5160C472}"/>
            </c:ext>
          </c:extLst>
        </c:ser>
        <c:dLbls>
          <c:showLegendKey val="0"/>
          <c:showVal val="0"/>
          <c:showCatName val="0"/>
          <c:showSerName val="0"/>
          <c:showPercent val="0"/>
          <c:showBubbleSize val="0"/>
        </c:dLbls>
        <c:marker val="1"/>
        <c:smooth val="0"/>
        <c:axId val="119839296"/>
        <c:axId val="119839688"/>
      </c:lineChart>
      <c:catAx>
        <c:axId val="119839296"/>
        <c:scaling>
          <c:orientation val="minMax"/>
        </c:scaling>
        <c:delete val="0"/>
        <c:axPos val="b"/>
        <c:numFmt formatCode="General" sourceLinked="1"/>
        <c:majorTickMark val="out"/>
        <c:minorTickMark val="none"/>
        <c:tickLblPos val="nextTo"/>
        <c:spPr>
          <a:noFill/>
          <a:ln w="12700" cap="flat" cmpd="sng" algn="ctr">
            <a:solidFill>
              <a:schemeClr val="tx2"/>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crossAx val="119839688"/>
        <c:crosses val="autoZero"/>
        <c:auto val="1"/>
        <c:lblAlgn val="ctr"/>
        <c:lblOffset val="100"/>
        <c:noMultiLvlLbl val="0"/>
      </c:catAx>
      <c:valAx>
        <c:axId val="119839688"/>
        <c:scaling>
          <c:orientation val="minMax"/>
          <c:max val="0.85000000000000009"/>
          <c:min val="0"/>
        </c:scaling>
        <c:delete val="1"/>
        <c:axPos val="l"/>
        <c:numFmt formatCode="###0%" sourceLinked="1"/>
        <c:majorTickMark val="out"/>
        <c:minorTickMark val="none"/>
        <c:tickLblPos val="nextTo"/>
        <c:crossAx val="1198392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hart6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1815252416756176E-2"/>
          <c:y val="4.3114749253819563E-2"/>
          <c:w val="0.97330503385719402"/>
          <c:h val="0.85512764102093441"/>
        </c:manualLayout>
      </c:layout>
      <c:lineChart>
        <c:grouping val="standard"/>
        <c:varyColors val="0"/>
        <c:ser>
          <c:idx val="0"/>
          <c:order val="0"/>
          <c:tx>
            <c:strRef>
              <c:f>Sheet1!$A$2</c:f>
              <c:strCache>
                <c:ptCount val="1"/>
                <c:pt idx="0">
                  <c:v>No concerns</c:v>
                </c:pt>
              </c:strCache>
            </c:strRef>
          </c:tx>
          <c:spPr>
            <a:ln w="38100" cap="rnd">
              <a:solidFill>
                <a:schemeClr val="accent1"/>
              </a:solidFill>
              <a:round/>
            </a:ln>
            <a:effectLst/>
          </c:spPr>
          <c:marker>
            <c:symbol val="circle"/>
            <c:size val="8"/>
            <c:spPr>
              <a:solidFill>
                <a:schemeClr val="accent1"/>
              </a:solidFill>
              <a:ln w="9525">
                <a:solidFill>
                  <a:schemeClr val="accent1"/>
                </a:solidFill>
              </a:ln>
              <a:effectLst/>
            </c:spPr>
          </c:marker>
          <c:dLbls>
            <c:dLbl>
              <c:idx val="4"/>
              <c:layout>
                <c:manualLayout>
                  <c:x val="-3.3561765090281803E-2"/>
                  <c:y val="-5.617251049821637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6F63-41B1-A198-285F5AAF98C5}"/>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1"/>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Sheet1!$B$1:$G$1</c:f>
              <c:strCache>
                <c:ptCount val="6"/>
                <c:pt idx="0">
                  <c:v>2012 </c:v>
                </c:pt>
                <c:pt idx="1">
                  <c:v>2013 </c:v>
                </c:pt>
                <c:pt idx="2">
                  <c:v>2014 </c:v>
                </c:pt>
                <c:pt idx="3">
                  <c:v>2015 </c:v>
                </c:pt>
                <c:pt idx="4">
                  <c:v>2016 </c:v>
                </c:pt>
                <c:pt idx="5">
                  <c:v>2017 </c:v>
                </c:pt>
              </c:strCache>
            </c:strRef>
          </c:cat>
          <c:val>
            <c:numRef>
              <c:f>Sheet1!$B$2:$G$2</c:f>
              <c:numCache>
                <c:formatCode>###0%</c:formatCode>
                <c:ptCount val="6"/>
                <c:pt idx="0">
                  <c:v>0.75355983385207581</c:v>
                </c:pt>
                <c:pt idx="1">
                  <c:v>0.77134393867625317</c:v>
                </c:pt>
                <c:pt idx="2">
                  <c:v>0.7458103344510344</c:v>
                </c:pt>
                <c:pt idx="3">
                  <c:v>0.8482935337155747</c:v>
                </c:pt>
                <c:pt idx="4">
                  <c:v>0.76328671204768606</c:v>
                </c:pt>
                <c:pt idx="5">
                  <c:v>0.83150645650446253</c:v>
                </c:pt>
              </c:numCache>
            </c:numRef>
          </c:val>
          <c:smooth val="0"/>
          <c:extLst>
            <c:ext xmlns:c16="http://schemas.microsoft.com/office/drawing/2014/chart" uri="{C3380CC4-5D6E-409C-BE32-E72D297353CC}">
              <c16:uniqueId val="{00000002-B028-4CF0-B6FC-E48F1425DA00}"/>
            </c:ext>
          </c:extLst>
        </c:ser>
        <c:ser>
          <c:idx val="1"/>
          <c:order val="1"/>
          <c:tx>
            <c:strRef>
              <c:f>Sheet1!$A$3</c:f>
              <c:strCache>
                <c:ptCount val="1"/>
                <c:pt idx="0">
                  <c:v>Occasional concerns</c:v>
                </c:pt>
              </c:strCache>
            </c:strRef>
          </c:tx>
          <c:spPr>
            <a:ln w="38100" cap="rnd">
              <a:solidFill>
                <a:schemeClr val="accent2"/>
              </a:solidFill>
              <a:round/>
            </a:ln>
            <a:effectLst/>
          </c:spPr>
          <c:marker>
            <c:symbol val="circle"/>
            <c:size val="8"/>
            <c:spPr>
              <a:solidFill>
                <a:schemeClr val="accent2"/>
              </a:solidFill>
              <a:ln w="9525">
                <a:solidFill>
                  <a:schemeClr val="accent2"/>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 </c:v>
                </c:pt>
                <c:pt idx="1">
                  <c:v>2013 </c:v>
                </c:pt>
                <c:pt idx="2">
                  <c:v>2014 </c:v>
                </c:pt>
                <c:pt idx="3">
                  <c:v>2015 </c:v>
                </c:pt>
                <c:pt idx="4">
                  <c:v>2016 </c:v>
                </c:pt>
                <c:pt idx="5">
                  <c:v>2017 </c:v>
                </c:pt>
              </c:strCache>
            </c:strRef>
          </c:cat>
          <c:val>
            <c:numRef>
              <c:f>Sheet1!$B$3:$G$3</c:f>
              <c:numCache>
                <c:formatCode>###0%</c:formatCode>
                <c:ptCount val="6"/>
                <c:pt idx="0">
                  <c:v>0.20283386964385064</c:v>
                </c:pt>
                <c:pt idx="1">
                  <c:v>0.19144795582870344</c:v>
                </c:pt>
                <c:pt idx="2">
                  <c:v>0.19272060298627181</c:v>
                </c:pt>
                <c:pt idx="3">
                  <c:v>0.12695061373949237</c:v>
                </c:pt>
                <c:pt idx="4">
                  <c:v>0.20408469030610007</c:v>
                </c:pt>
                <c:pt idx="5">
                  <c:v>0.14273215360321076</c:v>
                </c:pt>
              </c:numCache>
            </c:numRef>
          </c:val>
          <c:smooth val="0"/>
          <c:extLst>
            <c:ext xmlns:c16="http://schemas.microsoft.com/office/drawing/2014/chart" uri="{C3380CC4-5D6E-409C-BE32-E72D297353CC}">
              <c16:uniqueId val="{00000005-B028-4CF0-B6FC-E48F1425DA00}"/>
            </c:ext>
          </c:extLst>
        </c:ser>
        <c:ser>
          <c:idx val="2"/>
          <c:order val="2"/>
          <c:tx>
            <c:strRef>
              <c:f>Sheet1!$A$4</c:f>
              <c:strCache>
                <c:ptCount val="1"/>
                <c:pt idx="0">
                  <c:v>Don't know</c:v>
                </c:pt>
              </c:strCache>
            </c:strRef>
          </c:tx>
          <c:spPr>
            <a:ln w="38100" cap="rnd">
              <a:solidFill>
                <a:schemeClr val="accent3"/>
              </a:solidFill>
              <a:round/>
            </a:ln>
            <a:effectLst/>
          </c:spPr>
          <c:marker>
            <c:symbol val="circle"/>
            <c:size val="8"/>
            <c:spPr>
              <a:solidFill>
                <a:schemeClr val="accent3"/>
              </a:solidFill>
              <a:ln w="9525">
                <a:solidFill>
                  <a:schemeClr val="accent3"/>
                </a:solidFill>
              </a:ln>
              <a:effectLst/>
            </c:spPr>
          </c:marker>
          <c:cat>
            <c:strRef>
              <c:f>Sheet1!$B$1:$G$1</c:f>
              <c:strCache>
                <c:ptCount val="6"/>
                <c:pt idx="0">
                  <c:v>2012 </c:v>
                </c:pt>
                <c:pt idx="1">
                  <c:v>2013 </c:v>
                </c:pt>
                <c:pt idx="2">
                  <c:v>2014 </c:v>
                </c:pt>
                <c:pt idx="3">
                  <c:v>2015 </c:v>
                </c:pt>
                <c:pt idx="4">
                  <c:v>2016 </c:v>
                </c:pt>
                <c:pt idx="5">
                  <c:v>2017 </c:v>
                </c:pt>
              </c:strCache>
            </c:strRef>
          </c:cat>
          <c:val>
            <c:numRef>
              <c:f>Sheet1!$B$4:$G$4</c:f>
              <c:numCache>
                <c:formatCode>###0%</c:formatCode>
                <c:ptCount val="6"/>
                <c:pt idx="0">
                  <c:v>1.3152659680282707E-2</c:v>
                </c:pt>
                <c:pt idx="1">
                  <c:v>9.032677071563612E-3</c:v>
                </c:pt>
                <c:pt idx="2">
                  <c:v>1.0120081391683116E-2</c:v>
                </c:pt>
                <c:pt idx="3">
                  <c:v>1.5999586312386651E-2</c:v>
                </c:pt>
                <c:pt idx="4">
                  <c:v>1.6932171571957699E-2</c:v>
                </c:pt>
                <c:pt idx="5">
                  <c:v>1.1204423486016957E-2</c:v>
                </c:pt>
              </c:numCache>
            </c:numRef>
          </c:val>
          <c:smooth val="0"/>
          <c:extLst>
            <c:ext xmlns:c16="http://schemas.microsoft.com/office/drawing/2014/chart" uri="{C3380CC4-5D6E-409C-BE32-E72D297353CC}">
              <c16:uniqueId val="{00000006-B028-4CF0-B6FC-E48F1425DA00}"/>
            </c:ext>
          </c:extLst>
        </c:ser>
        <c:ser>
          <c:idx val="3"/>
          <c:order val="3"/>
          <c:tx>
            <c:strRef>
              <c:f>Sheet1!$A$5</c:f>
              <c:strCache>
                <c:ptCount val="1"/>
                <c:pt idx="0">
                  <c:v>Regularly concerned</c:v>
                </c:pt>
              </c:strCache>
            </c:strRef>
          </c:tx>
          <c:spPr>
            <a:ln w="38100" cap="rnd">
              <a:solidFill>
                <a:schemeClr val="accent5"/>
              </a:solidFill>
              <a:round/>
            </a:ln>
            <a:effectLst/>
          </c:spPr>
          <c:marker>
            <c:symbol val="circle"/>
            <c:size val="5"/>
            <c:spPr>
              <a:solidFill>
                <a:schemeClr val="accent5"/>
              </a:solidFill>
              <a:ln w="38100">
                <a:solidFill>
                  <a:schemeClr val="accent5"/>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5"/>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 </c:v>
                </c:pt>
                <c:pt idx="1">
                  <c:v>2013 </c:v>
                </c:pt>
                <c:pt idx="2">
                  <c:v>2014 </c:v>
                </c:pt>
                <c:pt idx="3">
                  <c:v>2015 </c:v>
                </c:pt>
                <c:pt idx="4">
                  <c:v>2016 </c:v>
                </c:pt>
                <c:pt idx="5">
                  <c:v>2017 </c:v>
                </c:pt>
              </c:strCache>
            </c:strRef>
          </c:cat>
          <c:val>
            <c:numRef>
              <c:f>Sheet1!$B$5:$G$5</c:f>
              <c:numCache>
                <c:formatCode>###0%</c:formatCode>
                <c:ptCount val="6"/>
                <c:pt idx="0">
                  <c:v>3.0453636823792027E-2</c:v>
                </c:pt>
                <c:pt idx="1">
                  <c:v>2.8175428423480402E-2</c:v>
                </c:pt>
                <c:pt idx="2">
                  <c:v>5.1348981171008362E-2</c:v>
                </c:pt>
                <c:pt idx="3">
                  <c:v>8.7562662325454607E-3</c:v>
                </c:pt>
                <c:pt idx="4">
                  <c:v>1.5696426074256031E-2</c:v>
                </c:pt>
                <c:pt idx="5">
                  <c:v>1.4556966406310972E-2</c:v>
                </c:pt>
              </c:numCache>
            </c:numRef>
          </c:val>
          <c:smooth val="0"/>
          <c:extLst>
            <c:ext xmlns:c16="http://schemas.microsoft.com/office/drawing/2014/chart" uri="{C3380CC4-5D6E-409C-BE32-E72D297353CC}">
              <c16:uniqueId val="{00000000-BDCA-4AB3-B4BC-DC174CD95ECD}"/>
            </c:ext>
          </c:extLst>
        </c:ser>
        <c:dLbls>
          <c:showLegendKey val="0"/>
          <c:showVal val="0"/>
          <c:showCatName val="0"/>
          <c:showSerName val="0"/>
          <c:showPercent val="0"/>
          <c:showBubbleSize val="0"/>
        </c:dLbls>
        <c:marker val="1"/>
        <c:smooth val="0"/>
        <c:axId val="119839296"/>
        <c:axId val="119839688"/>
      </c:lineChart>
      <c:catAx>
        <c:axId val="119839296"/>
        <c:scaling>
          <c:orientation val="minMax"/>
        </c:scaling>
        <c:delete val="0"/>
        <c:axPos val="b"/>
        <c:numFmt formatCode="General" sourceLinked="1"/>
        <c:majorTickMark val="out"/>
        <c:minorTickMark val="none"/>
        <c:tickLblPos val="nextTo"/>
        <c:spPr>
          <a:noFill/>
          <a:ln w="12700" cap="flat" cmpd="sng" algn="ctr">
            <a:solidFill>
              <a:schemeClr val="tx2"/>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crossAx val="119839688"/>
        <c:crosses val="autoZero"/>
        <c:auto val="1"/>
        <c:lblAlgn val="ctr"/>
        <c:lblOffset val="100"/>
        <c:noMultiLvlLbl val="0"/>
      </c:catAx>
      <c:valAx>
        <c:axId val="119839688"/>
        <c:scaling>
          <c:orientation val="minMax"/>
          <c:max val="0.9"/>
          <c:min val="0"/>
        </c:scaling>
        <c:delete val="1"/>
        <c:axPos val="l"/>
        <c:numFmt formatCode="###0%" sourceLinked="1"/>
        <c:majorTickMark val="out"/>
        <c:minorTickMark val="none"/>
        <c:tickLblPos val="nextTo"/>
        <c:crossAx val="1198392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hart6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1815252416756176E-2"/>
          <c:y val="4.3114749253819563E-2"/>
          <c:w val="0.97330503385719402"/>
          <c:h val="0.85512764102093441"/>
        </c:manualLayout>
      </c:layout>
      <c:lineChart>
        <c:grouping val="standard"/>
        <c:varyColors val="0"/>
        <c:ser>
          <c:idx val="0"/>
          <c:order val="0"/>
          <c:tx>
            <c:strRef>
              <c:f>Sheet1!$A$2</c:f>
              <c:strCache>
                <c:ptCount val="1"/>
                <c:pt idx="0">
                  <c:v>No concerns</c:v>
                </c:pt>
              </c:strCache>
            </c:strRef>
          </c:tx>
          <c:spPr>
            <a:ln w="38100" cap="rnd">
              <a:solidFill>
                <a:schemeClr val="accent1"/>
              </a:solidFill>
              <a:round/>
            </a:ln>
            <a:effectLst/>
          </c:spPr>
          <c:marker>
            <c:symbol val="circle"/>
            <c:size val="8"/>
            <c:spPr>
              <a:solidFill>
                <a:schemeClr val="accent1"/>
              </a:solidFill>
              <a:ln w="9525">
                <a:solidFill>
                  <a:schemeClr val="accent1"/>
                </a:solidFill>
              </a:ln>
              <a:effectLst/>
            </c:spPr>
          </c:marker>
          <c:dLbls>
            <c:dLbl>
              <c:idx val="4"/>
              <c:layout>
                <c:manualLayout>
                  <c:x val="-3.3561765090281803E-2"/>
                  <c:y val="-5.617251049821637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CC7A-4775-810A-873F5160C472}"/>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1"/>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Sheet1!$B$1:$G$1</c:f>
              <c:strCache>
                <c:ptCount val="6"/>
                <c:pt idx="0">
                  <c:v>2012 </c:v>
                </c:pt>
                <c:pt idx="1">
                  <c:v>2013 </c:v>
                </c:pt>
                <c:pt idx="2">
                  <c:v>2014 </c:v>
                </c:pt>
                <c:pt idx="3">
                  <c:v>2015 </c:v>
                </c:pt>
                <c:pt idx="4">
                  <c:v>2016 </c:v>
                </c:pt>
                <c:pt idx="5">
                  <c:v>2017 </c:v>
                </c:pt>
              </c:strCache>
            </c:strRef>
          </c:cat>
          <c:val>
            <c:numRef>
              <c:f>Sheet1!$B$2:$G$2</c:f>
              <c:numCache>
                <c:formatCode>###0%</c:formatCode>
                <c:ptCount val="6"/>
                <c:pt idx="0">
                  <c:v>0.73309279535977923</c:v>
                </c:pt>
                <c:pt idx="1">
                  <c:v>0.79875620080075005</c:v>
                </c:pt>
                <c:pt idx="2">
                  <c:v>0.74423637978964108</c:v>
                </c:pt>
                <c:pt idx="3">
                  <c:v>0.80824180379665267</c:v>
                </c:pt>
                <c:pt idx="4">
                  <c:v>0.8303333542827237</c:v>
                </c:pt>
                <c:pt idx="5" formatCode="0%">
                  <c:v>0.85496275042974335</c:v>
                </c:pt>
              </c:numCache>
            </c:numRef>
          </c:val>
          <c:smooth val="0"/>
          <c:extLst>
            <c:ext xmlns:c16="http://schemas.microsoft.com/office/drawing/2014/chart" uri="{C3380CC4-5D6E-409C-BE32-E72D297353CC}">
              <c16:uniqueId val="{00000001-CC7A-4775-810A-873F5160C472}"/>
            </c:ext>
          </c:extLst>
        </c:ser>
        <c:ser>
          <c:idx val="1"/>
          <c:order val="1"/>
          <c:tx>
            <c:strRef>
              <c:f>Sheet1!$A$3</c:f>
              <c:strCache>
                <c:ptCount val="1"/>
                <c:pt idx="0">
                  <c:v>Occasional concerns</c:v>
                </c:pt>
              </c:strCache>
            </c:strRef>
          </c:tx>
          <c:spPr>
            <a:ln w="38100" cap="rnd">
              <a:solidFill>
                <a:schemeClr val="accent2"/>
              </a:solidFill>
              <a:round/>
            </a:ln>
            <a:effectLst/>
          </c:spPr>
          <c:marker>
            <c:symbol val="circle"/>
            <c:size val="8"/>
            <c:spPr>
              <a:solidFill>
                <a:schemeClr val="accent2"/>
              </a:solidFill>
              <a:ln w="9525">
                <a:solidFill>
                  <a:schemeClr val="accent2"/>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 </c:v>
                </c:pt>
                <c:pt idx="1">
                  <c:v>2013 </c:v>
                </c:pt>
                <c:pt idx="2">
                  <c:v>2014 </c:v>
                </c:pt>
                <c:pt idx="3">
                  <c:v>2015 </c:v>
                </c:pt>
                <c:pt idx="4">
                  <c:v>2016 </c:v>
                </c:pt>
                <c:pt idx="5">
                  <c:v>2017 </c:v>
                </c:pt>
              </c:strCache>
            </c:strRef>
          </c:cat>
          <c:val>
            <c:numRef>
              <c:f>Sheet1!$B$3:$G$3</c:f>
              <c:numCache>
                <c:formatCode>###0%</c:formatCode>
                <c:ptCount val="6"/>
                <c:pt idx="0">
                  <c:v>0.24982238685728148</c:v>
                </c:pt>
                <c:pt idx="1">
                  <c:v>0.19308501097481623</c:v>
                </c:pt>
                <c:pt idx="2">
                  <c:v>0.23477488321439779</c:v>
                </c:pt>
                <c:pt idx="3">
                  <c:v>0.18091197483635341</c:v>
                </c:pt>
                <c:pt idx="4">
                  <c:v>0.14962389763302159</c:v>
                </c:pt>
                <c:pt idx="5" formatCode="0%">
                  <c:v>0.12563484018424714</c:v>
                </c:pt>
              </c:numCache>
            </c:numRef>
          </c:val>
          <c:smooth val="0"/>
          <c:extLst>
            <c:ext xmlns:c16="http://schemas.microsoft.com/office/drawing/2014/chart" uri="{C3380CC4-5D6E-409C-BE32-E72D297353CC}">
              <c16:uniqueId val="{00000002-CC7A-4775-810A-873F5160C472}"/>
            </c:ext>
          </c:extLst>
        </c:ser>
        <c:ser>
          <c:idx val="2"/>
          <c:order val="2"/>
          <c:tx>
            <c:strRef>
              <c:f>Sheet1!$A$4</c:f>
              <c:strCache>
                <c:ptCount val="1"/>
                <c:pt idx="0">
                  <c:v>Regularly concerned/DK</c:v>
                </c:pt>
              </c:strCache>
            </c:strRef>
          </c:tx>
          <c:spPr>
            <a:ln w="38100" cap="rnd">
              <a:solidFill>
                <a:schemeClr val="accent5"/>
              </a:solidFill>
              <a:round/>
            </a:ln>
            <a:effectLst/>
          </c:spPr>
          <c:marker>
            <c:symbol val="circle"/>
            <c:size val="5"/>
            <c:spPr>
              <a:solidFill>
                <a:schemeClr val="accent5"/>
              </a:solidFill>
              <a:ln w="38100">
                <a:solidFill>
                  <a:schemeClr val="accent5"/>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5"/>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 </c:v>
                </c:pt>
                <c:pt idx="1">
                  <c:v>2013 </c:v>
                </c:pt>
                <c:pt idx="2">
                  <c:v>2014 </c:v>
                </c:pt>
                <c:pt idx="3">
                  <c:v>2015 </c:v>
                </c:pt>
                <c:pt idx="4">
                  <c:v>2016 </c:v>
                </c:pt>
                <c:pt idx="5">
                  <c:v>2017 </c:v>
                </c:pt>
              </c:strCache>
            </c:strRef>
          </c:cat>
          <c:val>
            <c:numRef>
              <c:f>Sheet1!$B$4:$G$4</c:f>
              <c:numCache>
                <c:formatCode>0%</c:formatCode>
                <c:ptCount val="6"/>
                <c:pt idx="0" formatCode="###0%">
                  <c:v>1.0896957761445288E-2</c:v>
                </c:pt>
                <c:pt idx="1">
                  <c:v>8.1587882244337218E-3</c:v>
                </c:pt>
                <c:pt idx="2" formatCode="###0%">
                  <c:v>2.0988736995959007E-2</c:v>
                </c:pt>
                <c:pt idx="3" formatCode="###0%">
                  <c:v>8.7562662325454607E-3</c:v>
                </c:pt>
                <c:pt idx="4">
                  <c:v>0.02</c:v>
                </c:pt>
                <c:pt idx="5">
                  <c:v>1.9402409386010191E-2</c:v>
                </c:pt>
              </c:numCache>
            </c:numRef>
          </c:val>
          <c:smooth val="0"/>
          <c:extLst>
            <c:ext xmlns:c16="http://schemas.microsoft.com/office/drawing/2014/chart" uri="{C3380CC4-5D6E-409C-BE32-E72D297353CC}">
              <c16:uniqueId val="{00000003-CC7A-4775-810A-873F5160C472}"/>
            </c:ext>
          </c:extLst>
        </c:ser>
        <c:dLbls>
          <c:showLegendKey val="0"/>
          <c:showVal val="0"/>
          <c:showCatName val="0"/>
          <c:showSerName val="0"/>
          <c:showPercent val="0"/>
          <c:showBubbleSize val="0"/>
        </c:dLbls>
        <c:marker val="1"/>
        <c:smooth val="0"/>
        <c:axId val="119839296"/>
        <c:axId val="119839688"/>
      </c:lineChart>
      <c:catAx>
        <c:axId val="119839296"/>
        <c:scaling>
          <c:orientation val="minMax"/>
        </c:scaling>
        <c:delete val="0"/>
        <c:axPos val="b"/>
        <c:numFmt formatCode="General" sourceLinked="1"/>
        <c:majorTickMark val="out"/>
        <c:minorTickMark val="none"/>
        <c:tickLblPos val="nextTo"/>
        <c:spPr>
          <a:noFill/>
          <a:ln w="12700" cap="flat" cmpd="sng" algn="ctr">
            <a:solidFill>
              <a:schemeClr val="tx2"/>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crossAx val="119839688"/>
        <c:crosses val="autoZero"/>
        <c:auto val="1"/>
        <c:lblAlgn val="ctr"/>
        <c:lblOffset val="100"/>
        <c:noMultiLvlLbl val="0"/>
      </c:catAx>
      <c:valAx>
        <c:axId val="119839688"/>
        <c:scaling>
          <c:orientation val="minMax"/>
          <c:max val="0.9"/>
          <c:min val="0"/>
        </c:scaling>
        <c:delete val="1"/>
        <c:axPos val="l"/>
        <c:numFmt formatCode="###0%" sourceLinked="1"/>
        <c:majorTickMark val="out"/>
        <c:minorTickMark val="none"/>
        <c:tickLblPos val="nextTo"/>
        <c:crossAx val="1198392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hart6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1815252416756176E-2"/>
          <c:y val="4.3114749253819563E-2"/>
          <c:w val="0.97330503385719402"/>
          <c:h val="0.85512764102093441"/>
        </c:manualLayout>
      </c:layout>
      <c:lineChart>
        <c:grouping val="standard"/>
        <c:varyColors val="0"/>
        <c:ser>
          <c:idx val="0"/>
          <c:order val="0"/>
          <c:tx>
            <c:strRef>
              <c:f>Sheet1!$A$2</c:f>
              <c:strCache>
                <c:ptCount val="1"/>
                <c:pt idx="0">
                  <c:v>No concerns</c:v>
                </c:pt>
              </c:strCache>
            </c:strRef>
          </c:tx>
          <c:spPr>
            <a:ln w="38100" cap="rnd">
              <a:solidFill>
                <a:schemeClr val="accent1"/>
              </a:solidFill>
              <a:round/>
            </a:ln>
            <a:effectLst/>
          </c:spPr>
          <c:marker>
            <c:symbol val="circle"/>
            <c:size val="8"/>
            <c:spPr>
              <a:solidFill>
                <a:schemeClr val="accent1"/>
              </a:solidFill>
              <a:ln w="9525">
                <a:solidFill>
                  <a:schemeClr val="accent1"/>
                </a:solidFill>
              </a:ln>
              <a:effectLst/>
            </c:spPr>
          </c:marker>
          <c:dLbls>
            <c:dLbl>
              <c:idx val="4"/>
              <c:layout>
                <c:manualLayout>
                  <c:x val="-3.3561765090281803E-2"/>
                  <c:y val="-5.617251049821637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6F63-41B1-A198-285F5AAF98C5}"/>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1"/>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Sheet1!$B$1:$G$1</c:f>
              <c:strCache>
                <c:ptCount val="6"/>
                <c:pt idx="0">
                  <c:v>2012 </c:v>
                </c:pt>
                <c:pt idx="1">
                  <c:v>2013 </c:v>
                </c:pt>
                <c:pt idx="2">
                  <c:v>2014 </c:v>
                </c:pt>
                <c:pt idx="3">
                  <c:v>2015 </c:v>
                </c:pt>
                <c:pt idx="4">
                  <c:v>2016 </c:v>
                </c:pt>
                <c:pt idx="5">
                  <c:v>2017 </c:v>
                </c:pt>
              </c:strCache>
            </c:strRef>
          </c:cat>
          <c:val>
            <c:numRef>
              <c:f>Sheet1!$B$2:$G$2</c:f>
              <c:numCache>
                <c:formatCode>###0%</c:formatCode>
                <c:ptCount val="6"/>
                <c:pt idx="0">
                  <c:v>0.8631633242623421</c:v>
                </c:pt>
                <c:pt idx="1">
                  <c:v>0.86351216925354735</c:v>
                </c:pt>
                <c:pt idx="2">
                  <c:v>0.89116189227531917</c:v>
                </c:pt>
                <c:pt idx="3">
                  <c:v>0.84962026722852602</c:v>
                </c:pt>
                <c:pt idx="4">
                  <c:v>0.88441485405796327</c:v>
                </c:pt>
                <c:pt idx="5" formatCode="0%">
                  <c:v>0.84169258693568383</c:v>
                </c:pt>
              </c:numCache>
            </c:numRef>
          </c:val>
          <c:smooth val="0"/>
          <c:extLst>
            <c:ext xmlns:c16="http://schemas.microsoft.com/office/drawing/2014/chart" uri="{C3380CC4-5D6E-409C-BE32-E72D297353CC}">
              <c16:uniqueId val="{00000002-B028-4CF0-B6FC-E48F1425DA00}"/>
            </c:ext>
          </c:extLst>
        </c:ser>
        <c:ser>
          <c:idx val="1"/>
          <c:order val="1"/>
          <c:tx>
            <c:strRef>
              <c:f>Sheet1!$A$3</c:f>
              <c:strCache>
                <c:ptCount val="1"/>
                <c:pt idx="0">
                  <c:v>Occasional concerns</c:v>
                </c:pt>
              </c:strCache>
            </c:strRef>
          </c:tx>
          <c:spPr>
            <a:ln w="38100" cap="rnd">
              <a:solidFill>
                <a:schemeClr val="accent2"/>
              </a:solidFill>
              <a:round/>
            </a:ln>
            <a:effectLst/>
          </c:spPr>
          <c:marker>
            <c:symbol val="circle"/>
            <c:size val="8"/>
            <c:spPr>
              <a:solidFill>
                <a:schemeClr val="accent2"/>
              </a:solidFill>
              <a:ln w="9525">
                <a:solidFill>
                  <a:schemeClr val="accent2"/>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 </c:v>
                </c:pt>
                <c:pt idx="1">
                  <c:v>2013 </c:v>
                </c:pt>
                <c:pt idx="2">
                  <c:v>2014 </c:v>
                </c:pt>
                <c:pt idx="3">
                  <c:v>2015 </c:v>
                </c:pt>
                <c:pt idx="4">
                  <c:v>2016 </c:v>
                </c:pt>
                <c:pt idx="5">
                  <c:v>2017 </c:v>
                </c:pt>
              </c:strCache>
            </c:strRef>
          </c:cat>
          <c:val>
            <c:numRef>
              <c:f>Sheet1!$B$3:$G$3</c:f>
              <c:numCache>
                <c:formatCode>###0%</c:formatCode>
                <c:ptCount val="6"/>
                <c:pt idx="0">
                  <c:v>0.12714987001028519</c:v>
                </c:pt>
                <c:pt idx="1">
                  <c:v>0.11798042830086537</c:v>
                </c:pt>
                <c:pt idx="2">
                  <c:v>0.10537272279172408</c:v>
                </c:pt>
                <c:pt idx="3">
                  <c:v>0.13342845812200133</c:v>
                </c:pt>
                <c:pt idx="4">
                  <c:v>0.10015874394025374</c:v>
                </c:pt>
                <c:pt idx="5" formatCode="0%">
                  <c:v>0.13465350304587084</c:v>
                </c:pt>
              </c:numCache>
            </c:numRef>
          </c:val>
          <c:smooth val="0"/>
          <c:extLst>
            <c:ext xmlns:c16="http://schemas.microsoft.com/office/drawing/2014/chart" uri="{C3380CC4-5D6E-409C-BE32-E72D297353CC}">
              <c16:uniqueId val="{00000005-B028-4CF0-B6FC-E48F1425DA00}"/>
            </c:ext>
          </c:extLst>
        </c:ser>
        <c:ser>
          <c:idx val="2"/>
          <c:order val="2"/>
          <c:tx>
            <c:strRef>
              <c:f>Sheet1!$A$4</c:f>
              <c:strCache>
                <c:ptCount val="1"/>
                <c:pt idx="0">
                  <c:v>Don't know</c:v>
                </c:pt>
              </c:strCache>
            </c:strRef>
          </c:tx>
          <c:spPr>
            <a:ln w="38100" cap="rnd">
              <a:solidFill>
                <a:schemeClr val="accent3"/>
              </a:solidFill>
              <a:round/>
            </a:ln>
            <a:effectLst/>
          </c:spPr>
          <c:marker>
            <c:symbol val="circle"/>
            <c:size val="8"/>
            <c:spPr>
              <a:solidFill>
                <a:schemeClr val="accent3"/>
              </a:solidFill>
              <a:ln w="9525">
                <a:solidFill>
                  <a:schemeClr val="accent3"/>
                </a:solidFill>
              </a:ln>
              <a:effectLst/>
            </c:spPr>
          </c:marker>
          <c:cat>
            <c:strRef>
              <c:f>Sheet1!$B$1:$G$1</c:f>
              <c:strCache>
                <c:ptCount val="6"/>
                <c:pt idx="0">
                  <c:v>2012 </c:v>
                </c:pt>
                <c:pt idx="1">
                  <c:v>2013 </c:v>
                </c:pt>
                <c:pt idx="2">
                  <c:v>2014 </c:v>
                </c:pt>
                <c:pt idx="3">
                  <c:v>2015 </c:v>
                </c:pt>
                <c:pt idx="4">
                  <c:v>2016 </c:v>
                </c:pt>
                <c:pt idx="5">
                  <c:v>2017 </c:v>
                </c:pt>
              </c:strCache>
            </c:strRef>
          </c:cat>
          <c:val>
            <c:numRef>
              <c:f>Sheet1!$B$4:$G$4</c:f>
              <c:numCache>
                <c:formatCode>###0%</c:formatCode>
                <c:ptCount val="6"/>
                <c:pt idx="0">
                  <c:v>0</c:v>
                </c:pt>
                <c:pt idx="1">
                  <c:v>9.414808793625851E-4</c:v>
                </c:pt>
                <c:pt idx="2">
                  <c:v>3.4653849329566843E-3</c:v>
                </c:pt>
                <c:pt idx="3">
                  <c:v>5.0350275675032415E-3</c:v>
                </c:pt>
                <c:pt idx="4">
                  <c:v>3.0196852200247977E-3</c:v>
                </c:pt>
                <c:pt idx="5" formatCode="0%">
                  <c:v>4.2606920089830339E-3</c:v>
                </c:pt>
              </c:numCache>
            </c:numRef>
          </c:val>
          <c:smooth val="0"/>
          <c:extLst>
            <c:ext xmlns:c16="http://schemas.microsoft.com/office/drawing/2014/chart" uri="{C3380CC4-5D6E-409C-BE32-E72D297353CC}">
              <c16:uniqueId val="{00000006-B028-4CF0-B6FC-E48F1425DA00}"/>
            </c:ext>
          </c:extLst>
        </c:ser>
        <c:ser>
          <c:idx val="3"/>
          <c:order val="3"/>
          <c:tx>
            <c:strRef>
              <c:f>Sheet1!$A$5</c:f>
              <c:strCache>
                <c:ptCount val="1"/>
                <c:pt idx="0">
                  <c:v>Regularly concerned</c:v>
                </c:pt>
              </c:strCache>
            </c:strRef>
          </c:tx>
          <c:spPr>
            <a:ln w="38100" cap="rnd">
              <a:solidFill>
                <a:schemeClr val="accent5"/>
              </a:solidFill>
              <a:round/>
            </a:ln>
            <a:effectLst/>
          </c:spPr>
          <c:marker>
            <c:symbol val="circle"/>
            <c:size val="5"/>
            <c:spPr>
              <a:solidFill>
                <a:schemeClr val="accent5"/>
              </a:solidFill>
              <a:ln w="38100">
                <a:solidFill>
                  <a:schemeClr val="accent5"/>
                </a:solidFill>
              </a:ln>
              <a:effectLst/>
            </c:spPr>
          </c:marker>
          <c:dLbls>
            <c:dLbl>
              <c:idx val="0"/>
              <c:layout>
                <c:manualLayout>
                  <c:x val="-3.2315114502088758E-2"/>
                  <c:y val="-3.003140081234800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8333-4389-92DE-A1BAFF34E380}"/>
                </c:ext>
              </c:extLst>
            </c:dLbl>
            <c:dLbl>
              <c:idx val="1"/>
              <c:layout>
                <c:manualLayout>
                  <c:x val="-2.7822998607620969E-2"/>
                  <c:y val="-3.618225015019949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8333-4389-92DE-A1BAFF34E380}"/>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accent5"/>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 </c:v>
                </c:pt>
                <c:pt idx="1">
                  <c:v>2013 </c:v>
                </c:pt>
                <c:pt idx="2">
                  <c:v>2014 </c:v>
                </c:pt>
                <c:pt idx="3">
                  <c:v>2015 </c:v>
                </c:pt>
                <c:pt idx="4">
                  <c:v>2016 </c:v>
                </c:pt>
                <c:pt idx="5">
                  <c:v>2017 </c:v>
                </c:pt>
              </c:strCache>
            </c:strRef>
          </c:cat>
          <c:val>
            <c:numRef>
              <c:f>Sheet1!$B$5:$G$5</c:f>
              <c:numCache>
                <c:formatCode>###0%</c:formatCode>
                <c:ptCount val="6"/>
                <c:pt idx="0">
                  <c:v>9.6868057273726358E-3</c:v>
                </c:pt>
                <c:pt idx="1">
                  <c:v>1.7565921566228618E-2</c:v>
                </c:pt>
                <c:pt idx="2">
                  <c:v>0</c:v>
                </c:pt>
                <c:pt idx="3">
                  <c:v>8.4756373247359736E-3</c:v>
                </c:pt>
                <c:pt idx="4">
                  <c:v>1.2406716781760195E-2</c:v>
                </c:pt>
                <c:pt idx="5" formatCode="0%">
                  <c:v>1.9393218009463108E-2</c:v>
                </c:pt>
              </c:numCache>
            </c:numRef>
          </c:val>
          <c:smooth val="0"/>
          <c:extLst>
            <c:ext xmlns:c16="http://schemas.microsoft.com/office/drawing/2014/chart" uri="{C3380CC4-5D6E-409C-BE32-E72D297353CC}">
              <c16:uniqueId val="{00000000-BDCA-4AB3-B4BC-DC174CD95ECD}"/>
            </c:ext>
          </c:extLst>
        </c:ser>
        <c:dLbls>
          <c:showLegendKey val="0"/>
          <c:showVal val="0"/>
          <c:showCatName val="0"/>
          <c:showSerName val="0"/>
          <c:showPercent val="0"/>
          <c:showBubbleSize val="0"/>
        </c:dLbls>
        <c:marker val="1"/>
        <c:smooth val="0"/>
        <c:axId val="119839296"/>
        <c:axId val="119839688"/>
      </c:lineChart>
      <c:catAx>
        <c:axId val="119839296"/>
        <c:scaling>
          <c:orientation val="minMax"/>
        </c:scaling>
        <c:delete val="0"/>
        <c:axPos val="b"/>
        <c:numFmt formatCode="General" sourceLinked="1"/>
        <c:majorTickMark val="out"/>
        <c:minorTickMark val="none"/>
        <c:tickLblPos val="nextTo"/>
        <c:spPr>
          <a:noFill/>
          <a:ln w="12700" cap="flat" cmpd="sng" algn="ctr">
            <a:solidFill>
              <a:schemeClr val="tx2"/>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crossAx val="119839688"/>
        <c:crosses val="autoZero"/>
        <c:auto val="1"/>
        <c:lblAlgn val="ctr"/>
        <c:lblOffset val="100"/>
        <c:noMultiLvlLbl val="0"/>
      </c:catAx>
      <c:valAx>
        <c:axId val="119839688"/>
        <c:scaling>
          <c:orientation val="minMax"/>
          <c:max val="1"/>
          <c:min val="0"/>
        </c:scaling>
        <c:delete val="1"/>
        <c:axPos val="l"/>
        <c:numFmt formatCode="###0%" sourceLinked="1"/>
        <c:majorTickMark val="out"/>
        <c:minorTickMark val="none"/>
        <c:tickLblPos val="nextTo"/>
        <c:crossAx val="1198392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hart6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1815252416756176E-2"/>
          <c:y val="4.3114749253819563E-2"/>
          <c:w val="0.97330503385719402"/>
          <c:h val="0.85512764102093441"/>
        </c:manualLayout>
      </c:layout>
      <c:lineChart>
        <c:grouping val="standard"/>
        <c:varyColors val="0"/>
        <c:ser>
          <c:idx val="0"/>
          <c:order val="0"/>
          <c:tx>
            <c:strRef>
              <c:f>Sheet1!$A$2</c:f>
              <c:strCache>
                <c:ptCount val="1"/>
                <c:pt idx="0">
                  <c:v>No concerns</c:v>
                </c:pt>
              </c:strCache>
            </c:strRef>
          </c:tx>
          <c:spPr>
            <a:ln w="38100" cap="rnd">
              <a:solidFill>
                <a:schemeClr val="accent1"/>
              </a:solidFill>
              <a:round/>
            </a:ln>
            <a:effectLst/>
          </c:spPr>
          <c:marker>
            <c:symbol val="circle"/>
            <c:size val="8"/>
            <c:spPr>
              <a:solidFill>
                <a:schemeClr val="accent1"/>
              </a:solidFill>
              <a:ln w="9525">
                <a:solidFill>
                  <a:schemeClr val="accent1"/>
                </a:solidFill>
              </a:ln>
              <a:effectLst/>
            </c:spPr>
          </c:marker>
          <c:dLbls>
            <c:dLbl>
              <c:idx val="4"/>
              <c:layout>
                <c:manualLayout>
                  <c:x val="-3.3561765090281803E-2"/>
                  <c:y val="-5.617251049821637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CC7A-4775-810A-873F5160C472}"/>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1"/>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Sheet1!$B$1:$G$1</c:f>
              <c:strCache>
                <c:ptCount val="6"/>
                <c:pt idx="0">
                  <c:v>2012 </c:v>
                </c:pt>
                <c:pt idx="1">
                  <c:v>2013 </c:v>
                </c:pt>
                <c:pt idx="2">
                  <c:v>2014 </c:v>
                </c:pt>
                <c:pt idx="3">
                  <c:v>2015 </c:v>
                </c:pt>
                <c:pt idx="4">
                  <c:v>2016 </c:v>
                </c:pt>
                <c:pt idx="5">
                  <c:v>2017 </c:v>
                </c:pt>
              </c:strCache>
            </c:strRef>
          </c:cat>
          <c:val>
            <c:numRef>
              <c:f>Sheet1!$B$2:$G$2</c:f>
              <c:numCache>
                <c:formatCode>###0%</c:formatCode>
                <c:ptCount val="6"/>
                <c:pt idx="0">
                  <c:v>0.84908873217677949</c:v>
                </c:pt>
                <c:pt idx="1">
                  <c:v>0.88907961988509754</c:v>
                </c:pt>
                <c:pt idx="2">
                  <c:v>0.84264650321392565</c:v>
                </c:pt>
                <c:pt idx="3">
                  <c:v>0.85545250370116488</c:v>
                </c:pt>
                <c:pt idx="4">
                  <c:v>0.9300725406514796</c:v>
                </c:pt>
                <c:pt idx="5" formatCode="0%">
                  <c:v>0.91939001639634199</c:v>
                </c:pt>
              </c:numCache>
            </c:numRef>
          </c:val>
          <c:smooth val="0"/>
          <c:extLst>
            <c:ext xmlns:c16="http://schemas.microsoft.com/office/drawing/2014/chart" uri="{C3380CC4-5D6E-409C-BE32-E72D297353CC}">
              <c16:uniqueId val="{00000001-CC7A-4775-810A-873F5160C472}"/>
            </c:ext>
          </c:extLst>
        </c:ser>
        <c:ser>
          <c:idx val="1"/>
          <c:order val="1"/>
          <c:tx>
            <c:strRef>
              <c:f>Sheet1!$A$3</c:f>
              <c:strCache>
                <c:ptCount val="1"/>
                <c:pt idx="0">
                  <c:v>Occasional concerns</c:v>
                </c:pt>
              </c:strCache>
            </c:strRef>
          </c:tx>
          <c:spPr>
            <a:ln w="38100" cap="rnd">
              <a:solidFill>
                <a:schemeClr val="accent2"/>
              </a:solidFill>
              <a:round/>
            </a:ln>
            <a:effectLst/>
          </c:spPr>
          <c:marker>
            <c:symbol val="circle"/>
            <c:size val="8"/>
            <c:spPr>
              <a:solidFill>
                <a:schemeClr val="accent2"/>
              </a:solidFill>
              <a:ln w="9525">
                <a:solidFill>
                  <a:schemeClr val="accent2"/>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 </c:v>
                </c:pt>
                <c:pt idx="1">
                  <c:v>2013 </c:v>
                </c:pt>
                <c:pt idx="2">
                  <c:v>2014 </c:v>
                </c:pt>
                <c:pt idx="3">
                  <c:v>2015 </c:v>
                </c:pt>
                <c:pt idx="4">
                  <c:v>2016 </c:v>
                </c:pt>
                <c:pt idx="5">
                  <c:v>2017 </c:v>
                </c:pt>
              </c:strCache>
            </c:strRef>
          </c:cat>
          <c:val>
            <c:numRef>
              <c:f>Sheet1!$B$3:$G$3</c:f>
              <c:numCache>
                <c:formatCode>###0%</c:formatCode>
                <c:ptCount val="6"/>
                <c:pt idx="0">
                  <c:v>0.14957572248927278</c:v>
                </c:pt>
                <c:pt idx="1">
                  <c:v>0.10551569638007371</c:v>
                </c:pt>
                <c:pt idx="2">
                  <c:v>0.15297985572989503</c:v>
                </c:pt>
                <c:pt idx="3">
                  <c:v>0.12998784836476859</c:v>
                </c:pt>
                <c:pt idx="4">
                  <c:v>6.9927459348521334E-2</c:v>
                </c:pt>
                <c:pt idx="5" formatCode="0%">
                  <c:v>7.2088599585691859E-2</c:v>
                </c:pt>
              </c:numCache>
            </c:numRef>
          </c:val>
          <c:smooth val="0"/>
          <c:extLst>
            <c:ext xmlns:c16="http://schemas.microsoft.com/office/drawing/2014/chart" uri="{C3380CC4-5D6E-409C-BE32-E72D297353CC}">
              <c16:uniqueId val="{00000002-CC7A-4775-810A-873F5160C472}"/>
            </c:ext>
          </c:extLst>
        </c:ser>
        <c:ser>
          <c:idx val="2"/>
          <c:order val="2"/>
          <c:tx>
            <c:strRef>
              <c:f>Sheet1!$A$4</c:f>
              <c:strCache>
                <c:ptCount val="1"/>
                <c:pt idx="0">
                  <c:v>Regularly concerned/DK</c:v>
                </c:pt>
              </c:strCache>
            </c:strRef>
          </c:tx>
          <c:spPr>
            <a:ln w="38100" cap="rnd">
              <a:solidFill>
                <a:schemeClr val="accent5"/>
              </a:solidFill>
              <a:round/>
            </a:ln>
            <a:effectLst/>
          </c:spPr>
          <c:marker>
            <c:symbol val="circle"/>
            <c:size val="5"/>
            <c:spPr>
              <a:solidFill>
                <a:schemeClr val="accent5"/>
              </a:solidFill>
              <a:ln w="38100">
                <a:solidFill>
                  <a:schemeClr val="accent5"/>
                </a:solidFill>
              </a:ln>
              <a:effectLst/>
            </c:spPr>
          </c:marker>
          <c:dLbls>
            <c:dLbl>
              <c:idx val="0"/>
              <c:layout>
                <c:manualLayout>
                  <c:x val="-3.6807230396556562E-2"/>
                  <c:y val="-3.3106825481273694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C929-40A9-B57E-5642EF9DE30D}"/>
                </c:ext>
              </c:extLst>
            </c:dLbl>
            <c:dLbl>
              <c:idx val="1"/>
              <c:layout>
                <c:manualLayout>
                  <c:x val="-3.6807230396556603E-2"/>
                  <c:y val="-3.003140081234800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C929-40A9-B57E-5642EF9DE30D}"/>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accent5"/>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 </c:v>
                </c:pt>
                <c:pt idx="1">
                  <c:v>2013 </c:v>
                </c:pt>
                <c:pt idx="2">
                  <c:v>2014 </c:v>
                </c:pt>
                <c:pt idx="3">
                  <c:v>2015 </c:v>
                </c:pt>
                <c:pt idx="4">
                  <c:v>2016 </c:v>
                </c:pt>
                <c:pt idx="5">
                  <c:v>2017 </c:v>
                </c:pt>
              </c:strCache>
            </c:strRef>
          </c:cat>
          <c:val>
            <c:numRef>
              <c:f>Sheet1!$B$4:$G$4</c:f>
              <c:numCache>
                <c:formatCode>###0%</c:formatCode>
                <c:ptCount val="6"/>
                <c:pt idx="0">
                  <c:v>1.3355453339475071E-3</c:v>
                </c:pt>
                <c:pt idx="1">
                  <c:v>5.4046837348304634E-3</c:v>
                </c:pt>
                <c:pt idx="2">
                  <c:v>4.3736410561792663E-3</c:v>
                </c:pt>
                <c:pt idx="3">
                  <c:v>1.1119038176833447E-2</c:v>
                </c:pt>
                <c:pt idx="4">
                  <c:v>0</c:v>
                </c:pt>
                <c:pt idx="5" formatCode="0%">
                  <c:v>8.5213840179660678E-3</c:v>
                </c:pt>
              </c:numCache>
            </c:numRef>
          </c:val>
          <c:smooth val="0"/>
          <c:extLst>
            <c:ext xmlns:c16="http://schemas.microsoft.com/office/drawing/2014/chart" uri="{C3380CC4-5D6E-409C-BE32-E72D297353CC}">
              <c16:uniqueId val="{00000003-CC7A-4775-810A-873F5160C472}"/>
            </c:ext>
          </c:extLst>
        </c:ser>
        <c:dLbls>
          <c:showLegendKey val="0"/>
          <c:showVal val="0"/>
          <c:showCatName val="0"/>
          <c:showSerName val="0"/>
          <c:showPercent val="0"/>
          <c:showBubbleSize val="0"/>
        </c:dLbls>
        <c:marker val="1"/>
        <c:smooth val="0"/>
        <c:axId val="119839296"/>
        <c:axId val="119839688"/>
      </c:lineChart>
      <c:catAx>
        <c:axId val="119839296"/>
        <c:scaling>
          <c:orientation val="minMax"/>
        </c:scaling>
        <c:delete val="0"/>
        <c:axPos val="b"/>
        <c:numFmt formatCode="General" sourceLinked="1"/>
        <c:majorTickMark val="out"/>
        <c:minorTickMark val="none"/>
        <c:tickLblPos val="nextTo"/>
        <c:spPr>
          <a:noFill/>
          <a:ln w="12700" cap="flat" cmpd="sng" algn="ctr">
            <a:solidFill>
              <a:schemeClr val="tx2"/>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crossAx val="119839688"/>
        <c:crosses val="autoZero"/>
        <c:auto val="1"/>
        <c:lblAlgn val="ctr"/>
        <c:lblOffset val="100"/>
        <c:noMultiLvlLbl val="0"/>
      </c:catAx>
      <c:valAx>
        <c:axId val="119839688"/>
        <c:scaling>
          <c:orientation val="minMax"/>
          <c:max val="1"/>
          <c:min val="0"/>
        </c:scaling>
        <c:delete val="1"/>
        <c:axPos val="l"/>
        <c:numFmt formatCode="###0%" sourceLinked="1"/>
        <c:majorTickMark val="out"/>
        <c:minorTickMark val="none"/>
        <c:tickLblPos val="nextTo"/>
        <c:crossAx val="1198392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hart6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26721187840674199"/>
          <c:y val="0.15907427520471665"/>
          <c:w val="0.7327881215932579"/>
          <c:h val="0.79037728409682895"/>
        </c:manualLayout>
      </c:layout>
      <c:barChart>
        <c:barDir val="bar"/>
        <c:grouping val="stacked"/>
        <c:varyColors val="0"/>
        <c:ser>
          <c:idx val="0"/>
          <c:order val="0"/>
          <c:tx>
            <c:strRef>
              <c:f>Sheet1!$B$1</c:f>
              <c:strCache>
                <c:ptCount val="1"/>
                <c:pt idx="0">
                  <c:v>Yes</c:v>
                </c:pt>
              </c:strCache>
            </c:strRef>
          </c:tx>
          <c:spPr>
            <a:solidFill>
              <a:schemeClr val="accent1"/>
            </a:solidFill>
          </c:spPr>
          <c:invertIfNegative val="0"/>
          <c:dLbls>
            <c:dLbl>
              <c:idx val="9"/>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38BE-4BC8-B32B-C00BD2870256}"/>
                </c:ext>
              </c:extLst>
            </c:dLbl>
            <c:spPr>
              <a:noFill/>
              <a:ln>
                <a:noFill/>
              </a:ln>
              <a:effectLst/>
            </c:spPr>
            <c:txPr>
              <a:bodyPr/>
              <a:lstStyle/>
              <a:p>
                <a:pPr>
                  <a:defRPr sz="1400" baseline="0">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Sheet1!$A$2:$A$20</c:f>
              <c:strCache>
                <c:ptCount val="19"/>
                <c:pt idx="0">
                  <c:v>Overall 2017</c:v>
                </c:pt>
                <c:pt idx="1">
                  <c:v>Overall 2016</c:v>
                </c:pt>
                <c:pt idx="2">
                  <c:v>Overall 2015</c:v>
                </c:pt>
                <c:pt idx="4">
                  <c:v>Link 2017</c:v>
                </c:pt>
                <c:pt idx="5">
                  <c:v>Link 2016</c:v>
                </c:pt>
                <c:pt idx="6">
                  <c:v>Link 2015</c:v>
                </c:pt>
                <c:pt idx="8">
                  <c:v>Sounder 2017</c:v>
                </c:pt>
                <c:pt idx="9">
                  <c:v>Sounder 2016</c:v>
                </c:pt>
                <c:pt idx="10">
                  <c:v>Sounder 2015</c:v>
                </c:pt>
                <c:pt idx="12">
                  <c:v>Express Bus 2017</c:v>
                </c:pt>
                <c:pt idx="13">
                  <c:v>Express Bus 2016</c:v>
                </c:pt>
                <c:pt idx="14">
                  <c:v>Express Bus 2015</c:v>
                </c:pt>
                <c:pt idx="16">
                  <c:v>Tacoma Link 2017</c:v>
                </c:pt>
                <c:pt idx="17">
                  <c:v>Tacoma Link 2016</c:v>
                </c:pt>
                <c:pt idx="18">
                  <c:v>Tacoma Link 2015</c:v>
                </c:pt>
              </c:strCache>
            </c:strRef>
          </c:cat>
          <c:val>
            <c:numRef>
              <c:f>Sheet1!$B$2:$B$20</c:f>
              <c:numCache>
                <c:formatCode>###0%</c:formatCode>
                <c:ptCount val="19"/>
                <c:pt idx="0">
                  <c:v>0.50702577920078529</c:v>
                </c:pt>
                <c:pt idx="1">
                  <c:v>0.51780230860926391</c:v>
                </c:pt>
                <c:pt idx="2">
                  <c:v>0.43299197694023039</c:v>
                </c:pt>
                <c:pt idx="4">
                  <c:v>0.32694074339239371</c:v>
                </c:pt>
                <c:pt idx="5">
                  <c:v>0.38445530490629054</c:v>
                </c:pt>
                <c:pt idx="6">
                  <c:v>0.29934117804706217</c:v>
                </c:pt>
                <c:pt idx="8">
                  <c:v>0.75948622836634561</c:v>
                </c:pt>
                <c:pt idx="9">
                  <c:v>0.68471509132837416</c:v>
                </c:pt>
                <c:pt idx="10">
                  <c:v>0.66483443688472343</c:v>
                </c:pt>
                <c:pt idx="12">
                  <c:v>0.61924229191998648</c:v>
                </c:pt>
                <c:pt idx="13">
                  <c:v>0.60050289502963905</c:v>
                </c:pt>
                <c:pt idx="14">
                  <c:v>0.46543396759759059</c:v>
                </c:pt>
                <c:pt idx="16">
                  <c:v>0.60014047425536665</c:v>
                </c:pt>
                <c:pt idx="17">
                  <c:v>0.76966814159292041</c:v>
                </c:pt>
                <c:pt idx="18">
                  <c:v>0.4444444444444452</c:v>
                </c:pt>
              </c:numCache>
            </c:numRef>
          </c:val>
          <c:extLst>
            <c:ext xmlns:c16="http://schemas.microsoft.com/office/drawing/2014/chart" uri="{C3380CC4-5D6E-409C-BE32-E72D297353CC}">
              <c16:uniqueId val="{00000001-049A-4F09-ACBA-169425466C73}"/>
            </c:ext>
          </c:extLst>
        </c:ser>
        <c:ser>
          <c:idx val="1"/>
          <c:order val="1"/>
          <c:tx>
            <c:strRef>
              <c:f>Sheet1!$C$1</c:f>
              <c:strCache>
                <c:ptCount val="1"/>
                <c:pt idx="0">
                  <c:v>DK</c:v>
                </c:pt>
              </c:strCache>
            </c:strRef>
          </c:tx>
          <c:spPr>
            <a:solidFill>
              <a:schemeClr val="accent3"/>
            </a:solidFill>
            <a:ln w="10795" cap="flat" cmpd="sng" algn="ctr">
              <a:noFill/>
              <a:prstDash val="solid"/>
            </a:ln>
            <a:effectLst/>
          </c:spPr>
          <c:invertIfNegative val="0"/>
          <c:cat>
            <c:strRef>
              <c:f>Sheet1!$A$2:$A$20</c:f>
              <c:strCache>
                <c:ptCount val="19"/>
                <c:pt idx="0">
                  <c:v>Overall 2017</c:v>
                </c:pt>
                <c:pt idx="1">
                  <c:v>Overall 2016</c:v>
                </c:pt>
                <c:pt idx="2">
                  <c:v>Overall 2015</c:v>
                </c:pt>
                <c:pt idx="4">
                  <c:v>Link 2017</c:v>
                </c:pt>
                <c:pt idx="5">
                  <c:v>Link 2016</c:v>
                </c:pt>
                <c:pt idx="6">
                  <c:v>Link 2015</c:v>
                </c:pt>
                <c:pt idx="8">
                  <c:v>Sounder 2017</c:v>
                </c:pt>
                <c:pt idx="9">
                  <c:v>Sounder 2016</c:v>
                </c:pt>
                <c:pt idx="10">
                  <c:v>Sounder 2015</c:v>
                </c:pt>
                <c:pt idx="12">
                  <c:v>Express Bus 2017</c:v>
                </c:pt>
                <c:pt idx="13">
                  <c:v>Express Bus 2016</c:v>
                </c:pt>
                <c:pt idx="14">
                  <c:v>Express Bus 2015</c:v>
                </c:pt>
                <c:pt idx="16">
                  <c:v>Tacoma Link 2017</c:v>
                </c:pt>
                <c:pt idx="17">
                  <c:v>Tacoma Link 2016</c:v>
                </c:pt>
                <c:pt idx="18">
                  <c:v>Tacoma Link 2015</c:v>
                </c:pt>
              </c:strCache>
            </c:strRef>
          </c:cat>
          <c:val>
            <c:numRef>
              <c:f>Sheet1!$C$2:$C$20</c:f>
              <c:numCache>
                <c:formatCode>###0%</c:formatCode>
                <c:ptCount val="19"/>
                <c:pt idx="0">
                  <c:v>1.3351301318847748E-2</c:v>
                </c:pt>
                <c:pt idx="1">
                  <c:v>1.1260241220388306E-2</c:v>
                </c:pt>
                <c:pt idx="4">
                  <c:v>5.411476042500498E-3</c:v>
                </c:pt>
                <c:pt idx="5">
                  <c:v>1.1531073319565934E-2</c:v>
                </c:pt>
                <c:pt idx="8">
                  <c:v>0</c:v>
                </c:pt>
                <c:pt idx="9">
                  <c:v>4.3243732561587082E-3</c:v>
                </c:pt>
                <c:pt idx="12">
                  <c:v>2.7991591958522698E-2</c:v>
                </c:pt>
                <c:pt idx="13">
                  <c:v>1.1169610241383934E-2</c:v>
                </c:pt>
                <c:pt idx="16">
                  <c:v>0</c:v>
                </c:pt>
                <c:pt idx="17">
                  <c:v>0</c:v>
                </c:pt>
              </c:numCache>
            </c:numRef>
          </c:val>
          <c:extLst>
            <c:ext xmlns:c16="http://schemas.microsoft.com/office/drawing/2014/chart" uri="{C3380CC4-5D6E-409C-BE32-E72D297353CC}">
              <c16:uniqueId val="{00000002-049A-4F09-ACBA-169425466C73}"/>
            </c:ext>
          </c:extLst>
        </c:ser>
        <c:ser>
          <c:idx val="2"/>
          <c:order val="2"/>
          <c:tx>
            <c:strRef>
              <c:f>Sheet1!$D$1</c:f>
              <c:strCache>
                <c:ptCount val="1"/>
                <c:pt idx="0">
                  <c:v>No</c:v>
                </c:pt>
              </c:strCache>
            </c:strRef>
          </c:tx>
          <c:spPr>
            <a:solidFill>
              <a:schemeClr val="accent5"/>
            </a:solidFill>
            <a:ln w="10795" cap="flat" cmpd="sng" algn="ctr">
              <a:noFill/>
              <a:prstDash val="solid"/>
            </a:ln>
            <a:effectLst/>
          </c:spPr>
          <c:invertIfNegative val="0"/>
          <c:dPt>
            <c:idx val="1"/>
            <c:invertIfNegative val="0"/>
            <c:bubble3D val="0"/>
            <c:extLst>
              <c:ext xmlns:c16="http://schemas.microsoft.com/office/drawing/2014/chart" uri="{C3380CC4-5D6E-409C-BE32-E72D297353CC}">
                <c16:uniqueId val="{00000001-38BE-4BC8-B32B-C00BD2870256}"/>
              </c:ext>
            </c:extLst>
          </c:dPt>
          <c:dLbls>
            <c:spPr>
              <a:noFill/>
              <a:ln>
                <a:noFill/>
              </a:ln>
              <a:effectLst/>
            </c:spPr>
            <c:txPr>
              <a:bodyPr/>
              <a:lstStyle/>
              <a:p>
                <a:pPr>
                  <a:defRPr sz="1400" baseline="0">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Sheet1!$A$2:$A$20</c:f>
              <c:strCache>
                <c:ptCount val="19"/>
                <c:pt idx="0">
                  <c:v>Overall 2017</c:v>
                </c:pt>
                <c:pt idx="1">
                  <c:v>Overall 2016</c:v>
                </c:pt>
                <c:pt idx="2">
                  <c:v>Overall 2015</c:v>
                </c:pt>
                <c:pt idx="4">
                  <c:v>Link 2017</c:v>
                </c:pt>
                <c:pt idx="5">
                  <c:v>Link 2016</c:v>
                </c:pt>
                <c:pt idx="6">
                  <c:v>Link 2015</c:v>
                </c:pt>
                <c:pt idx="8">
                  <c:v>Sounder 2017</c:v>
                </c:pt>
                <c:pt idx="9">
                  <c:v>Sounder 2016</c:v>
                </c:pt>
                <c:pt idx="10">
                  <c:v>Sounder 2015</c:v>
                </c:pt>
                <c:pt idx="12">
                  <c:v>Express Bus 2017</c:v>
                </c:pt>
                <c:pt idx="13">
                  <c:v>Express Bus 2016</c:v>
                </c:pt>
                <c:pt idx="14">
                  <c:v>Express Bus 2015</c:v>
                </c:pt>
                <c:pt idx="16">
                  <c:v>Tacoma Link 2017</c:v>
                </c:pt>
                <c:pt idx="17">
                  <c:v>Tacoma Link 2016</c:v>
                </c:pt>
                <c:pt idx="18">
                  <c:v>Tacoma Link 2015</c:v>
                </c:pt>
              </c:strCache>
            </c:strRef>
          </c:cat>
          <c:val>
            <c:numRef>
              <c:f>Sheet1!$D$2:$D$20</c:f>
              <c:numCache>
                <c:formatCode>###0%</c:formatCode>
                <c:ptCount val="19"/>
                <c:pt idx="0">
                  <c:v>0.47962291948037211</c:v>
                </c:pt>
                <c:pt idx="1">
                  <c:v>0.47093745017034672</c:v>
                </c:pt>
                <c:pt idx="2">
                  <c:v>0.56700802305976961</c:v>
                </c:pt>
                <c:pt idx="4">
                  <c:v>0.66764778056510776</c:v>
                </c:pt>
                <c:pt idx="5">
                  <c:v>0.60162325329086785</c:v>
                </c:pt>
                <c:pt idx="6">
                  <c:v>0.70065882195293783</c:v>
                </c:pt>
                <c:pt idx="8">
                  <c:v>0.240513771633655</c:v>
                </c:pt>
                <c:pt idx="9">
                  <c:v>0.3109605354154692</c:v>
                </c:pt>
                <c:pt idx="10">
                  <c:v>0.33516556311527657</c:v>
                </c:pt>
                <c:pt idx="12">
                  <c:v>0.35276611612149217</c:v>
                </c:pt>
                <c:pt idx="13">
                  <c:v>0.38832749472897682</c:v>
                </c:pt>
                <c:pt idx="14">
                  <c:v>0.53456603240240941</c:v>
                </c:pt>
                <c:pt idx="16">
                  <c:v>0.39985952574463424</c:v>
                </c:pt>
                <c:pt idx="17">
                  <c:v>0.23033185840707973</c:v>
                </c:pt>
                <c:pt idx="18">
                  <c:v>0.5555555555555548</c:v>
                </c:pt>
              </c:numCache>
            </c:numRef>
          </c:val>
          <c:extLst>
            <c:ext xmlns:c16="http://schemas.microsoft.com/office/drawing/2014/chart" uri="{C3380CC4-5D6E-409C-BE32-E72D297353CC}">
              <c16:uniqueId val="{00000004-049A-4F09-ACBA-169425466C73}"/>
            </c:ext>
          </c:extLst>
        </c:ser>
        <c:dLbls>
          <c:showLegendKey val="0"/>
          <c:showVal val="0"/>
          <c:showCatName val="0"/>
          <c:showSerName val="0"/>
          <c:showPercent val="0"/>
          <c:showBubbleSize val="0"/>
        </c:dLbls>
        <c:gapWidth val="20"/>
        <c:overlap val="100"/>
        <c:axId val="541853672"/>
        <c:axId val="541856024"/>
      </c:barChart>
      <c:catAx>
        <c:axId val="541853672"/>
        <c:scaling>
          <c:orientation val="maxMin"/>
        </c:scaling>
        <c:delete val="0"/>
        <c:axPos val="l"/>
        <c:numFmt formatCode="General" sourceLinked="1"/>
        <c:majorTickMark val="out"/>
        <c:minorTickMark val="none"/>
        <c:tickLblPos val="nextTo"/>
        <c:txPr>
          <a:bodyPr/>
          <a:lstStyle/>
          <a:p>
            <a:pPr>
              <a:defRPr sz="1200"/>
            </a:pPr>
            <a:endParaRPr lang="en-US"/>
          </a:p>
        </c:txPr>
        <c:crossAx val="541856024"/>
        <c:crosses val="autoZero"/>
        <c:auto val="1"/>
        <c:lblAlgn val="ctr"/>
        <c:lblOffset val="100"/>
        <c:noMultiLvlLbl val="0"/>
      </c:catAx>
      <c:valAx>
        <c:axId val="541856024"/>
        <c:scaling>
          <c:orientation val="minMax"/>
          <c:max val="1"/>
          <c:min val="0"/>
        </c:scaling>
        <c:delete val="1"/>
        <c:axPos val="t"/>
        <c:numFmt formatCode="###0%" sourceLinked="1"/>
        <c:majorTickMark val="out"/>
        <c:minorTickMark val="none"/>
        <c:tickLblPos val="nextTo"/>
        <c:crossAx val="541853672"/>
        <c:crosses val="autoZero"/>
        <c:crossBetween val="between"/>
      </c:valAx>
      <c:spPr>
        <a:noFill/>
        <a:ln w="25400">
          <a:noFill/>
        </a:ln>
      </c:spPr>
    </c:plotArea>
    <c:legend>
      <c:legendPos val="t"/>
      <c:layout>
        <c:manualLayout>
          <c:xMode val="edge"/>
          <c:yMode val="edge"/>
          <c:x val="0.23041806635282336"/>
          <c:y val="8.3399030498780072E-2"/>
          <c:w val="0.76625537826158951"/>
          <c:h val="8.4617187790355708E-2"/>
        </c:manualLayout>
      </c:layout>
      <c:overlay val="0"/>
      <c:txPr>
        <a:bodyPr/>
        <a:lstStyle/>
        <a:p>
          <a:pPr>
            <a:defRPr sz="1400"/>
          </a:pPr>
          <a:endParaRPr lang="en-US"/>
        </a:p>
      </c:txPr>
    </c:legend>
    <c:plotVisOnly val="1"/>
    <c:dispBlanksAs val="gap"/>
    <c:showDLblsOverMax val="0"/>
  </c:chart>
  <c:txPr>
    <a:bodyPr/>
    <a:lstStyle/>
    <a:p>
      <a:pPr>
        <a:defRPr sz="1800"/>
      </a:pPr>
      <a:endParaRPr lang="en-US"/>
    </a:p>
  </c:txPr>
  <c:externalData r:id="rId1">
    <c:autoUpdate val="0"/>
  </c:externalData>
  <c:userShapes r:id="rId2"/>
</c:chartSpace>
</file>

<file path=ppt/charts/chart6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5.8657643314007656E-2"/>
          <c:y val="0.16171115906410138"/>
          <c:w val="0.94134235668599231"/>
          <c:h val="0.78774040023744407"/>
        </c:manualLayout>
      </c:layout>
      <c:barChart>
        <c:barDir val="bar"/>
        <c:grouping val="stacked"/>
        <c:varyColors val="0"/>
        <c:ser>
          <c:idx val="0"/>
          <c:order val="0"/>
          <c:tx>
            <c:strRef>
              <c:f>Sheet1!$A$1</c:f>
              <c:strCache>
                <c:ptCount val="1"/>
                <c:pt idx="0">
                  <c:v>Column1</c:v>
                </c:pt>
              </c:strCache>
            </c:strRef>
          </c:tx>
          <c:spPr>
            <a:solidFill>
              <a:schemeClr val="accent1"/>
            </a:solidFill>
          </c:spPr>
          <c:invertIfNegative val="0"/>
          <c:val>
            <c:numRef>
              <c:f>Sheet1!$A$2:$A$20</c:f>
              <c:numCache>
                <c:formatCode>General</c:formatCode>
                <c:ptCount val="19"/>
                <c:pt idx="0" formatCode="#,##0.00">
                  <c:v>0</c:v>
                </c:pt>
                <c:pt idx="1">
                  <c:v>0</c:v>
                </c:pt>
                <c:pt idx="2">
                  <c:v>0</c:v>
                </c:pt>
                <c:pt idx="4" formatCode="#,##0.00">
                  <c:v>0</c:v>
                </c:pt>
                <c:pt idx="5" formatCode="#,##0.00">
                  <c:v>0</c:v>
                </c:pt>
                <c:pt idx="6" formatCode="#,##0.00">
                  <c:v>0</c:v>
                </c:pt>
                <c:pt idx="7">
                  <c:v>0</c:v>
                </c:pt>
                <c:pt idx="8" formatCode="#,##0.00">
                  <c:v>0</c:v>
                </c:pt>
                <c:pt idx="9" formatCode="#,##0.00">
                  <c:v>0</c:v>
                </c:pt>
                <c:pt idx="10" formatCode="#,##0.00">
                  <c:v>0</c:v>
                </c:pt>
                <c:pt idx="11">
                  <c:v>0</c:v>
                </c:pt>
                <c:pt idx="12" formatCode="#,##0.00">
                  <c:v>0</c:v>
                </c:pt>
                <c:pt idx="13" formatCode="#,##0.00">
                  <c:v>0</c:v>
                </c:pt>
                <c:pt idx="14" formatCode="#,##0.00">
                  <c:v>0</c:v>
                </c:pt>
                <c:pt idx="16" formatCode="#,##0.00">
                  <c:v>0</c:v>
                </c:pt>
                <c:pt idx="17" formatCode="#,##0.00">
                  <c:v>0</c:v>
                </c:pt>
                <c:pt idx="18" formatCode="#,##0.00">
                  <c:v>0</c:v>
                </c:pt>
              </c:numCache>
            </c:numRef>
          </c:val>
          <c:extLst>
            <c:ext xmlns:c16="http://schemas.microsoft.com/office/drawing/2014/chart" uri="{C3380CC4-5D6E-409C-BE32-E72D297353CC}">
              <c16:uniqueId val="{00000000-AF25-472F-A367-54AAC3AFBF22}"/>
            </c:ext>
          </c:extLst>
        </c:ser>
        <c:ser>
          <c:idx val="1"/>
          <c:order val="1"/>
          <c:tx>
            <c:strRef>
              <c:f>Sheet1!$B$1</c:f>
              <c:strCache>
                <c:ptCount val="1"/>
                <c:pt idx="0">
                  <c:v>Very Secure</c:v>
                </c:pt>
              </c:strCache>
            </c:strRef>
          </c:tx>
          <c:spPr>
            <a:solidFill>
              <a:schemeClr val="accent1"/>
            </a:solidFill>
            <a:ln w="10795" cap="flat" cmpd="sng" algn="ctr">
              <a:noFill/>
              <a:prstDash val="solid"/>
            </a:ln>
            <a:effectLst/>
          </c:spPr>
          <c:invertIfNegative val="0"/>
          <c:dLbls>
            <c:spPr>
              <a:noFill/>
              <a:ln>
                <a:noFill/>
              </a:ln>
              <a:effectLst/>
            </c:spPr>
            <c:txPr>
              <a:bodyPr wrap="square" lIns="38100" tIns="19050" rIns="38100" bIns="19050" anchor="ctr">
                <a:spAutoFit/>
              </a:bodyPr>
              <a:lstStyle/>
              <a:p>
                <a:pPr>
                  <a:defRPr sz="1400">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val>
            <c:numRef>
              <c:f>Sheet1!$B$2:$B$20</c:f>
              <c:numCache>
                <c:formatCode>###0%</c:formatCode>
                <c:ptCount val="19"/>
                <c:pt idx="0">
                  <c:v>0.43347953353844687</c:v>
                </c:pt>
                <c:pt idx="1">
                  <c:v>0.40027921350434531</c:v>
                </c:pt>
                <c:pt idx="2">
                  <c:v>0.49176058527660138</c:v>
                </c:pt>
                <c:pt idx="4">
                  <c:v>0.46615588444337341</c:v>
                </c:pt>
                <c:pt idx="5">
                  <c:v>0.37662202975087333</c:v>
                </c:pt>
                <c:pt idx="6">
                  <c:v>0.62712374024793516</c:v>
                </c:pt>
                <c:pt idx="8">
                  <c:v>0.43159243963788091</c:v>
                </c:pt>
                <c:pt idx="9">
                  <c:v>0.46125132643766625</c:v>
                </c:pt>
                <c:pt idx="10">
                  <c:v>0.4516250973347597</c:v>
                </c:pt>
                <c:pt idx="12">
                  <c:v>0.41779281375730337</c:v>
                </c:pt>
                <c:pt idx="13">
                  <c:v>0.3953787289838413</c:v>
                </c:pt>
                <c:pt idx="14">
                  <c:v>0.45658512746891844</c:v>
                </c:pt>
                <c:pt idx="16">
                  <c:v>0.35334398258863131</c:v>
                </c:pt>
                <c:pt idx="17">
                  <c:v>0.36899594699473964</c:v>
                </c:pt>
                <c:pt idx="18">
                  <c:v>0.35000000000000009</c:v>
                </c:pt>
              </c:numCache>
            </c:numRef>
          </c:val>
          <c:extLst>
            <c:ext xmlns:c16="http://schemas.microsoft.com/office/drawing/2014/chart" uri="{C3380CC4-5D6E-409C-BE32-E72D297353CC}">
              <c16:uniqueId val="{00000001-AF25-472F-A367-54AAC3AFBF22}"/>
            </c:ext>
          </c:extLst>
        </c:ser>
        <c:ser>
          <c:idx val="2"/>
          <c:order val="2"/>
          <c:tx>
            <c:strRef>
              <c:f>Sheet1!$C$1</c:f>
              <c:strCache>
                <c:ptCount val="1"/>
                <c:pt idx="0">
                  <c:v>Somewhat Secure</c:v>
                </c:pt>
              </c:strCache>
            </c:strRef>
          </c:tx>
          <c:spPr>
            <a:solidFill>
              <a:schemeClr val="accent2"/>
            </a:solidFill>
            <a:ln w="10795" cap="flat" cmpd="sng" algn="ctr">
              <a:noFill/>
              <a:prstDash val="solid"/>
            </a:ln>
            <a:effectLst/>
          </c:spPr>
          <c:invertIfNegative val="0"/>
          <c:dPt>
            <c:idx val="1"/>
            <c:invertIfNegative val="0"/>
            <c:bubble3D val="0"/>
            <c:extLst>
              <c:ext xmlns:c16="http://schemas.microsoft.com/office/drawing/2014/chart" uri="{C3380CC4-5D6E-409C-BE32-E72D297353CC}">
                <c16:uniqueId val="{00000000-3506-4D08-9750-43C839E5128A}"/>
              </c:ext>
            </c:extLst>
          </c:dPt>
          <c:dLbls>
            <c:spPr>
              <a:noFill/>
              <a:ln>
                <a:noFill/>
              </a:ln>
              <a:effectLst/>
            </c:spPr>
            <c:txPr>
              <a:bodyPr/>
              <a:lstStyle/>
              <a:p>
                <a:pPr>
                  <a:defRPr sz="1400" baseline="0">
                    <a:solidFill>
                      <a:schemeClr val="tx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val>
            <c:numRef>
              <c:f>Sheet1!$C$2:$C$20</c:f>
              <c:numCache>
                <c:formatCode>###0%</c:formatCode>
                <c:ptCount val="19"/>
                <c:pt idx="0">
                  <c:v>0.50582640279086566</c:v>
                </c:pt>
                <c:pt idx="1">
                  <c:v>0.53714387647366124</c:v>
                </c:pt>
                <c:pt idx="2">
                  <c:v>0.40041629661524003</c:v>
                </c:pt>
                <c:pt idx="4">
                  <c:v>0.50859324387843541</c:v>
                </c:pt>
                <c:pt idx="5">
                  <c:v>0.58813822488032863</c:v>
                </c:pt>
                <c:pt idx="6">
                  <c:v>0.26790519012498348</c:v>
                </c:pt>
                <c:pt idx="8">
                  <c:v>0.50511662313100547</c:v>
                </c:pt>
                <c:pt idx="9">
                  <c:v>0.47305580024876581</c:v>
                </c:pt>
                <c:pt idx="10">
                  <c:v>0.48065640768663953</c:v>
                </c:pt>
                <c:pt idx="12">
                  <c:v>0.50178213689198947</c:v>
                </c:pt>
                <c:pt idx="13">
                  <c:v>0.52010166702279936</c:v>
                </c:pt>
                <c:pt idx="14">
                  <c:v>0.41870912799670584</c:v>
                </c:pt>
                <c:pt idx="16">
                  <c:v>0.56827875362600411</c:v>
                </c:pt>
                <c:pt idx="17">
                  <c:v>0.61792520624335268</c:v>
                </c:pt>
                <c:pt idx="18">
                  <c:v>0.6</c:v>
                </c:pt>
              </c:numCache>
            </c:numRef>
          </c:val>
          <c:extLst>
            <c:ext xmlns:c16="http://schemas.microsoft.com/office/drawing/2014/chart" uri="{C3380CC4-5D6E-409C-BE32-E72D297353CC}">
              <c16:uniqueId val="{00000003-AF25-472F-A367-54AAC3AFBF22}"/>
            </c:ext>
          </c:extLst>
        </c:ser>
        <c:ser>
          <c:idx val="3"/>
          <c:order val="3"/>
          <c:tx>
            <c:strRef>
              <c:f>Sheet1!$D$1</c:f>
              <c:strCache>
                <c:ptCount val="1"/>
                <c:pt idx="0">
                  <c:v>DK</c:v>
                </c:pt>
              </c:strCache>
            </c:strRef>
          </c:tx>
          <c:spPr>
            <a:solidFill>
              <a:schemeClr val="accent3"/>
            </a:solidFill>
            <a:ln w="10795" cap="flat" cmpd="sng" algn="ctr">
              <a:noFill/>
              <a:prstDash val="solid"/>
            </a:ln>
            <a:effectLst/>
          </c:spPr>
          <c:invertIfNegative val="0"/>
          <c:dLbls>
            <c:dLbl>
              <c:idx val="0"/>
              <c:delete val="1"/>
              <c:extLst>
                <c:ext xmlns:c15="http://schemas.microsoft.com/office/drawing/2012/chart" uri="{CE6537A1-D6FC-4f65-9D91-7224C49458BB}"/>
                <c:ext xmlns:c16="http://schemas.microsoft.com/office/drawing/2014/chart" uri="{C3380CC4-5D6E-409C-BE32-E72D297353CC}">
                  <c16:uniqueId val="{00000002-3B43-4E18-872C-7A0B3E45BD05}"/>
                </c:ext>
              </c:extLst>
            </c:dLbl>
            <c:dLbl>
              <c:idx val="1"/>
              <c:delete val="1"/>
              <c:extLst>
                <c:ext xmlns:c15="http://schemas.microsoft.com/office/drawing/2012/chart" uri="{CE6537A1-D6FC-4f65-9D91-7224C49458BB}"/>
                <c:ext xmlns:c16="http://schemas.microsoft.com/office/drawing/2014/chart" uri="{C3380CC4-5D6E-409C-BE32-E72D297353CC}">
                  <c16:uniqueId val="{00000001-3B43-4E18-872C-7A0B3E45BD05}"/>
                </c:ext>
              </c:extLst>
            </c:dLbl>
            <c:dLbl>
              <c:idx val="4"/>
              <c:delete val="1"/>
              <c:extLst>
                <c:ext xmlns:c15="http://schemas.microsoft.com/office/drawing/2012/chart" uri="{CE6537A1-D6FC-4f65-9D91-7224C49458BB}"/>
                <c:ext xmlns:c16="http://schemas.microsoft.com/office/drawing/2014/chart" uri="{C3380CC4-5D6E-409C-BE32-E72D297353CC}">
                  <c16:uniqueId val="{0000000D-3B43-4E18-872C-7A0B3E45BD05}"/>
                </c:ext>
              </c:extLst>
            </c:dLbl>
            <c:dLbl>
              <c:idx val="5"/>
              <c:delete val="1"/>
              <c:extLst>
                <c:ext xmlns:c15="http://schemas.microsoft.com/office/drawing/2012/chart" uri="{CE6537A1-D6FC-4f65-9D91-7224C49458BB}"/>
                <c:ext xmlns:c16="http://schemas.microsoft.com/office/drawing/2014/chart" uri="{C3380CC4-5D6E-409C-BE32-E72D297353CC}">
                  <c16:uniqueId val="{00000003-3B43-4E18-872C-7A0B3E45BD05}"/>
                </c:ext>
              </c:extLst>
            </c:dLbl>
            <c:dLbl>
              <c:idx val="8"/>
              <c:delete val="1"/>
              <c:extLst>
                <c:ext xmlns:c15="http://schemas.microsoft.com/office/drawing/2012/chart" uri="{CE6537A1-D6FC-4f65-9D91-7224C49458BB}"/>
                <c:ext xmlns:c16="http://schemas.microsoft.com/office/drawing/2014/chart" uri="{C3380CC4-5D6E-409C-BE32-E72D297353CC}">
                  <c16:uniqueId val="{00000004-3B43-4E18-872C-7A0B3E45BD05}"/>
                </c:ext>
              </c:extLst>
            </c:dLbl>
            <c:dLbl>
              <c:idx val="9"/>
              <c:delete val="1"/>
              <c:extLst>
                <c:ext xmlns:c15="http://schemas.microsoft.com/office/drawing/2012/chart" uri="{CE6537A1-D6FC-4f65-9D91-7224C49458BB}"/>
                <c:ext xmlns:c16="http://schemas.microsoft.com/office/drawing/2014/chart" uri="{C3380CC4-5D6E-409C-BE32-E72D297353CC}">
                  <c16:uniqueId val="{00000005-3B43-4E18-872C-7A0B3E45BD05}"/>
                </c:ext>
              </c:extLst>
            </c:dLbl>
            <c:dLbl>
              <c:idx val="12"/>
              <c:delete val="1"/>
              <c:extLst>
                <c:ext xmlns:c15="http://schemas.microsoft.com/office/drawing/2012/chart" uri="{CE6537A1-D6FC-4f65-9D91-7224C49458BB}"/>
                <c:ext xmlns:c16="http://schemas.microsoft.com/office/drawing/2014/chart" uri="{C3380CC4-5D6E-409C-BE32-E72D297353CC}">
                  <c16:uniqueId val="{00000006-3B43-4E18-872C-7A0B3E45BD05}"/>
                </c:ext>
              </c:extLst>
            </c:dLbl>
            <c:dLbl>
              <c:idx val="13"/>
              <c:delete val="1"/>
              <c:extLst>
                <c:ext xmlns:c15="http://schemas.microsoft.com/office/drawing/2012/chart" uri="{CE6537A1-D6FC-4f65-9D91-7224C49458BB}"/>
                <c:ext xmlns:c16="http://schemas.microsoft.com/office/drawing/2014/chart" uri="{C3380CC4-5D6E-409C-BE32-E72D297353CC}">
                  <c16:uniqueId val="{0000000A-3B43-4E18-872C-7A0B3E45BD05}"/>
                </c:ext>
              </c:extLst>
            </c:dLbl>
            <c:dLbl>
              <c:idx val="16"/>
              <c:delete val="1"/>
              <c:extLst>
                <c:ext xmlns:c15="http://schemas.microsoft.com/office/drawing/2012/chart" uri="{CE6537A1-D6FC-4f65-9D91-7224C49458BB}"/>
                <c:ext xmlns:c16="http://schemas.microsoft.com/office/drawing/2014/chart" uri="{C3380CC4-5D6E-409C-BE32-E72D297353CC}">
                  <c16:uniqueId val="{00000007-3B43-4E18-872C-7A0B3E45BD05}"/>
                </c:ext>
              </c:extLst>
            </c:dLbl>
            <c:dLbl>
              <c:idx val="17"/>
              <c:delete val="1"/>
              <c:extLst>
                <c:ext xmlns:c15="http://schemas.microsoft.com/office/drawing/2012/chart" uri="{CE6537A1-D6FC-4f65-9D91-7224C49458BB}"/>
                <c:ext xmlns:c16="http://schemas.microsoft.com/office/drawing/2014/chart" uri="{C3380CC4-5D6E-409C-BE32-E72D297353CC}">
                  <c16:uniqueId val="{00000008-3B43-4E18-872C-7A0B3E45BD05}"/>
                </c:ext>
              </c:extLst>
            </c:dLbl>
            <c:dLbl>
              <c:idx val="18"/>
              <c:delete val="1"/>
              <c:extLst>
                <c:ext xmlns:c15="http://schemas.microsoft.com/office/drawing/2012/chart" uri="{CE6537A1-D6FC-4f65-9D91-7224C49458BB}"/>
                <c:ext xmlns:c16="http://schemas.microsoft.com/office/drawing/2014/chart" uri="{C3380CC4-5D6E-409C-BE32-E72D297353CC}">
                  <c16:uniqueId val="{00000009-3B43-4E18-872C-7A0B3E45BD05}"/>
                </c:ext>
              </c:extLst>
            </c:dLbl>
            <c:spPr>
              <a:noFill/>
              <a:ln>
                <a:noFill/>
              </a:ln>
              <a:effectLst/>
            </c:spPr>
            <c:txPr>
              <a:bodyPr wrap="square" lIns="38100" tIns="19050" rIns="38100" bIns="19050" anchor="ctr">
                <a:spAutoFit/>
              </a:bodyPr>
              <a:lstStyle/>
              <a:p>
                <a:pPr>
                  <a:defRPr sz="140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val>
            <c:numRef>
              <c:f>Sheet1!$D$2:$D$20</c:f>
              <c:numCache>
                <c:formatCode>###0%</c:formatCode>
                <c:ptCount val="19"/>
                <c:pt idx="0">
                  <c:v>5.8047523362286949E-3</c:v>
                </c:pt>
                <c:pt idx="1">
                  <c:v>1.4370380120314115E-2</c:v>
                </c:pt>
                <c:pt idx="2">
                  <c:v>7.0369209720299836E-2</c:v>
                </c:pt>
                <c:pt idx="4">
                  <c:v>8.4874718870123714E-3</c:v>
                </c:pt>
                <c:pt idx="5">
                  <c:v>7.1756985010514437E-3</c:v>
                </c:pt>
                <c:pt idx="6">
                  <c:v>9.7989219859259305E-2</c:v>
                </c:pt>
                <c:pt idx="8">
                  <c:v>6.5746393393043131E-3</c:v>
                </c:pt>
                <c:pt idx="9">
                  <c:v>7.3659774271283285E-3</c:v>
                </c:pt>
                <c:pt idx="10">
                  <c:v>2.7895204325822411E-2</c:v>
                </c:pt>
                <c:pt idx="12">
                  <c:v>4.0703817149040939E-3</c:v>
                </c:pt>
                <c:pt idx="13">
                  <c:v>2.2525559680125803E-2</c:v>
                </c:pt>
                <c:pt idx="14">
                  <c:v>7.4946382395062947E-2</c:v>
                </c:pt>
                <c:pt idx="16">
                  <c:v>0</c:v>
                </c:pt>
                <c:pt idx="17">
                  <c:v>1.3078846761907516E-2</c:v>
                </c:pt>
                <c:pt idx="18">
                  <c:v>2.5000000000000012E-2</c:v>
                </c:pt>
              </c:numCache>
            </c:numRef>
          </c:val>
          <c:extLst>
            <c:ext xmlns:c16="http://schemas.microsoft.com/office/drawing/2014/chart" uri="{C3380CC4-5D6E-409C-BE32-E72D297353CC}">
              <c16:uniqueId val="{00000004-AF25-472F-A367-54AAC3AFBF22}"/>
            </c:ext>
          </c:extLst>
        </c:ser>
        <c:ser>
          <c:idx val="4"/>
          <c:order val="4"/>
          <c:tx>
            <c:strRef>
              <c:f>Sheet1!$E$1</c:f>
              <c:strCache>
                <c:ptCount val="1"/>
                <c:pt idx="0">
                  <c:v>Not Secure at All</c:v>
                </c:pt>
              </c:strCache>
            </c:strRef>
          </c:tx>
          <c:spPr>
            <a:solidFill>
              <a:schemeClr val="accent5"/>
            </a:solidFill>
            <a:ln w="10795" cap="flat" cmpd="sng" algn="ctr">
              <a:noFill/>
              <a:prstDash val="solid"/>
            </a:ln>
            <a:effectLst/>
          </c:spPr>
          <c:invertIfNegative val="0"/>
          <c:dLbls>
            <c:dLbl>
              <c:idx val="6"/>
              <c:delete val="1"/>
              <c:extLst>
                <c:ext xmlns:c15="http://schemas.microsoft.com/office/drawing/2012/chart" uri="{CE6537A1-D6FC-4f65-9D91-7224C49458BB}"/>
                <c:ext xmlns:c16="http://schemas.microsoft.com/office/drawing/2014/chart" uri="{C3380CC4-5D6E-409C-BE32-E72D297353CC}">
                  <c16:uniqueId val="{0000000B-3B43-4E18-872C-7A0B3E45BD05}"/>
                </c:ext>
              </c:extLst>
            </c:dLbl>
            <c:dLbl>
              <c:idx val="17"/>
              <c:delete val="1"/>
              <c:extLst>
                <c:ext xmlns:c15="http://schemas.microsoft.com/office/drawing/2012/chart" uri="{CE6537A1-D6FC-4f65-9D91-7224C49458BB}"/>
                <c:ext xmlns:c16="http://schemas.microsoft.com/office/drawing/2014/chart" uri="{C3380CC4-5D6E-409C-BE32-E72D297353CC}">
                  <c16:uniqueId val="{00000001-3506-4D08-9750-43C839E5128A}"/>
                </c:ext>
              </c:extLst>
            </c:dLbl>
            <c:spPr>
              <a:noFill/>
              <a:ln>
                <a:noFill/>
              </a:ln>
              <a:effectLst/>
            </c:spPr>
            <c:txPr>
              <a:bodyPr wrap="square" lIns="38100" tIns="19050" rIns="38100" bIns="19050" anchor="ctr">
                <a:spAutoFit/>
              </a:bodyPr>
              <a:lstStyle/>
              <a:p>
                <a:pPr>
                  <a:defRPr sz="1400">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val>
            <c:numRef>
              <c:f>Sheet1!$E$2:$E$20</c:f>
              <c:numCache>
                <c:formatCode>###0%</c:formatCode>
                <c:ptCount val="19"/>
                <c:pt idx="0">
                  <c:v>5.4889311334454793E-2</c:v>
                </c:pt>
                <c:pt idx="1">
                  <c:v>4.820652990167381E-2</c:v>
                </c:pt>
                <c:pt idx="2">
                  <c:v>3.7453908387859232E-2</c:v>
                </c:pt>
                <c:pt idx="4">
                  <c:v>1.6763399791179478E-2</c:v>
                </c:pt>
                <c:pt idx="5">
                  <c:v>2.8064046867744299E-2</c:v>
                </c:pt>
                <c:pt idx="6">
                  <c:v>6.9818497678212788E-3</c:v>
                </c:pt>
                <c:pt idx="8">
                  <c:v>5.6716297891809937E-2</c:v>
                </c:pt>
                <c:pt idx="9">
                  <c:v>5.8326895886439641E-2</c:v>
                </c:pt>
                <c:pt idx="10">
                  <c:v>3.9823290652775789E-2</c:v>
                </c:pt>
                <c:pt idx="12">
                  <c:v>7.6354667635803702E-2</c:v>
                </c:pt>
                <c:pt idx="13">
                  <c:v>6.1994044313232452E-2</c:v>
                </c:pt>
                <c:pt idx="14">
                  <c:v>4.9759362139312931E-2</c:v>
                </c:pt>
                <c:pt idx="16">
                  <c:v>7.8377263785364595E-2</c:v>
                </c:pt>
                <c:pt idx="17">
                  <c:v>0</c:v>
                </c:pt>
                <c:pt idx="18">
                  <c:v>2.5000000000000012E-2</c:v>
                </c:pt>
              </c:numCache>
            </c:numRef>
          </c:val>
          <c:extLst>
            <c:ext xmlns:c16="http://schemas.microsoft.com/office/drawing/2014/chart" uri="{C3380CC4-5D6E-409C-BE32-E72D297353CC}">
              <c16:uniqueId val="{00000006-AF25-472F-A367-54AAC3AFBF22}"/>
            </c:ext>
          </c:extLst>
        </c:ser>
        <c:dLbls>
          <c:showLegendKey val="0"/>
          <c:showVal val="0"/>
          <c:showCatName val="0"/>
          <c:showSerName val="0"/>
          <c:showPercent val="0"/>
          <c:showBubbleSize val="0"/>
        </c:dLbls>
        <c:gapWidth val="20"/>
        <c:overlap val="100"/>
        <c:axId val="541854848"/>
        <c:axId val="541855632"/>
      </c:barChart>
      <c:catAx>
        <c:axId val="541854848"/>
        <c:scaling>
          <c:orientation val="maxMin"/>
        </c:scaling>
        <c:delete val="1"/>
        <c:axPos val="l"/>
        <c:numFmt formatCode="General" sourceLinked="1"/>
        <c:majorTickMark val="out"/>
        <c:minorTickMark val="none"/>
        <c:tickLblPos val="nextTo"/>
        <c:crossAx val="541855632"/>
        <c:crosses val="autoZero"/>
        <c:auto val="1"/>
        <c:lblAlgn val="ctr"/>
        <c:lblOffset val="100"/>
        <c:noMultiLvlLbl val="0"/>
      </c:catAx>
      <c:valAx>
        <c:axId val="541855632"/>
        <c:scaling>
          <c:orientation val="minMax"/>
          <c:max val="1"/>
          <c:min val="0"/>
        </c:scaling>
        <c:delete val="1"/>
        <c:axPos val="t"/>
        <c:numFmt formatCode="#,##0.00" sourceLinked="1"/>
        <c:majorTickMark val="out"/>
        <c:minorTickMark val="none"/>
        <c:tickLblPos val="nextTo"/>
        <c:crossAx val="541854848"/>
        <c:crosses val="autoZero"/>
        <c:crossBetween val="between"/>
      </c:valAx>
      <c:spPr>
        <a:noFill/>
        <a:ln w="25400">
          <a:noFill/>
        </a:ln>
      </c:spPr>
    </c:plotArea>
    <c:legend>
      <c:legendPos val="t"/>
      <c:legendEntry>
        <c:idx val="0"/>
        <c:delete val="1"/>
      </c:legendEntry>
      <c:layout>
        <c:manualLayout>
          <c:xMode val="edge"/>
          <c:yMode val="edge"/>
          <c:x val="0"/>
          <c:y val="6.4940843483086888E-2"/>
          <c:w val="1"/>
          <c:h val="0.10571225866543364"/>
        </c:manualLayout>
      </c:layout>
      <c:overlay val="0"/>
      <c:txPr>
        <a:bodyPr/>
        <a:lstStyle/>
        <a:p>
          <a:pPr>
            <a:defRPr sz="1400"/>
          </a:pPr>
          <a:endParaRPr lang="en-US"/>
        </a:p>
      </c:txPr>
    </c:legend>
    <c:plotVisOnly val="1"/>
    <c:dispBlanksAs val="gap"/>
    <c:showDLblsOverMax val="0"/>
  </c:chart>
  <c:txPr>
    <a:bodyPr/>
    <a:lstStyle/>
    <a:p>
      <a:pPr>
        <a:defRPr sz="1800"/>
      </a:pPr>
      <a:endParaRPr lang="en-US"/>
    </a:p>
  </c:txPr>
  <c:externalData r:id="rId1">
    <c:autoUpdate val="0"/>
  </c:externalData>
  <c:userShapes r:id="rId2"/>
</c:chartSpace>
</file>

<file path=ppt/charts/chart6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1815252416756176E-2"/>
          <c:y val="4.3114749253819563E-2"/>
          <c:w val="0.94821560858876619"/>
          <c:h val="0.85482179367000122"/>
        </c:manualLayout>
      </c:layout>
      <c:lineChart>
        <c:grouping val="standard"/>
        <c:varyColors val="0"/>
        <c:ser>
          <c:idx val="0"/>
          <c:order val="0"/>
          <c:tx>
            <c:strRef>
              <c:f>Sheet1!$A$2</c:f>
              <c:strCache>
                <c:ptCount val="1"/>
                <c:pt idx="0">
                  <c:v>A</c:v>
                </c:pt>
              </c:strCache>
            </c:strRef>
          </c:tx>
          <c:spPr>
            <a:ln w="38100" cap="rnd">
              <a:solidFill>
                <a:schemeClr val="accent1"/>
              </a:solidFill>
              <a:round/>
            </a:ln>
            <a:effectLst/>
          </c:spPr>
          <c:marker>
            <c:symbol val="circle"/>
            <c:size val="8"/>
            <c:spPr>
              <a:solidFill>
                <a:schemeClr val="accent1"/>
              </a:solidFill>
              <a:ln w="9525">
                <a:solidFill>
                  <a:schemeClr val="accent1"/>
                </a:solidFill>
              </a:ln>
              <a:effectLst/>
            </c:spPr>
          </c:marker>
          <c:dLbls>
            <c:dLbl>
              <c:idx val="4"/>
              <c:layout>
                <c:manualLayout>
                  <c:x val="-3.1861763231353979E-2"/>
                  <c:y val="-5.0021661160364994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913C-41B2-80CD-EBFABB88FA6C}"/>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1"/>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Sheet1!$B$1:$G$1</c:f>
              <c:strCache>
                <c:ptCount val="6"/>
                <c:pt idx="0">
                  <c:v>2012</c:v>
                </c:pt>
                <c:pt idx="1">
                  <c:v>2013</c:v>
                </c:pt>
                <c:pt idx="2">
                  <c:v>2014</c:v>
                </c:pt>
                <c:pt idx="3">
                  <c:v>2015</c:v>
                </c:pt>
                <c:pt idx="4">
                  <c:v>2016</c:v>
                </c:pt>
                <c:pt idx="5">
                  <c:v>2017</c:v>
                </c:pt>
              </c:strCache>
            </c:strRef>
          </c:cat>
          <c:val>
            <c:numRef>
              <c:f>Sheet1!$B$2:$G$2</c:f>
              <c:numCache>
                <c:formatCode>###0%</c:formatCode>
                <c:ptCount val="6"/>
                <c:pt idx="0">
                  <c:v>0.6865737761355184</c:v>
                </c:pt>
                <c:pt idx="1">
                  <c:v>0.63579189440401762</c:v>
                </c:pt>
                <c:pt idx="2">
                  <c:v>0.70597953701810412</c:v>
                </c:pt>
                <c:pt idx="3">
                  <c:v>0.81445079349037541</c:v>
                </c:pt>
                <c:pt idx="4">
                  <c:v>0.63669190559416278</c:v>
                </c:pt>
                <c:pt idx="5">
                  <c:v>0.62169482262217701</c:v>
                </c:pt>
              </c:numCache>
            </c:numRef>
          </c:val>
          <c:smooth val="0"/>
          <c:extLst>
            <c:ext xmlns:c16="http://schemas.microsoft.com/office/drawing/2014/chart" uri="{C3380CC4-5D6E-409C-BE32-E72D297353CC}">
              <c16:uniqueId val="{00000002-913C-41B2-80CD-EBFABB88FA6C}"/>
            </c:ext>
          </c:extLst>
        </c:ser>
        <c:ser>
          <c:idx val="1"/>
          <c:order val="1"/>
          <c:tx>
            <c:strRef>
              <c:f>Sheet1!$A$3</c:f>
              <c:strCache>
                <c:ptCount val="1"/>
                <c:pt idx="0">
                  <c:v>B</c:v>
                </c:pt>
              </c:strCache>
            </c:strRef>
          </c:tx>
          <c:spPr>
            <a:ln w="38100" cap="rnd">
              <a:solidFill>
                <a:schemeClr val="accent2"/>
              </a:solidFill>
              <a:round/>
            </a:ln>
            <a:effectLst/>
          </c:spPr>
          <c:marker>
            <c:symbol val="circle"/>
            <c:size val="8"/>
            <c:spPr>
              <a:solidFill>
                <a:schemeClr val="accent2"/>
              </a:solidFill>
              <a:ln w="9525">
                <a:solidFill>
                  <a:schemeClr val="accent2"/>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c:v>
                </c:pt>
                <c:pt idx="1">
                  <c:v>2013</c:v>
                </c:pt>
                <c:pt idx="2">
                  <c:v>2014</c:v>
                </c:pt>
                <c:pt idx="3">
                  <c:v>2015</c:v>
                </c:pt>
                <c:pt idx="4">
                  <c:v>2016</c:v>
                </c:pt>
                <c:pt idx="5">
                  <c:v>2017</c:v>
                </c:pt>
              </c:strCache>
            </c:strRef>
          </c:cat>
          <c:val>
            <c:numRef>
              <c:f>Sheet1!$B$3:$G$3</c:f>
              <c:numCache>
                <c:formatCode>###0%</c:formatCode>
                <c:ptCount val="6"/>
                <c:pt idx="0">
                  <c:v>0.17690805096477913</c:v>
                </c:pt>
                <c:pt idx="1">
                  <c:v>0.18791167988338539</c:v>
                </c:pt>
                <c:pt idx="2">
                  <c:v>0.15519528797084736</c:v>
                </c:pt>
                <c:pt idx="3">
                  <c:v>0.11345898578359012</c:v>
                </c:pt>
                <c:pt idx="4">
                  <c:v>0.25359982654196789</c:v>
                </c:pt>
                <c:pt idx="5">
                  <c:v>0.26699887195026833</c:v>
                </c:pt>
              </c:numCache>
            </c:numRef>
          </c:val>
          <c:smooth val="0"/>
          <c:extLst>
            <c:ext xmlns:c16="http://schemas.microsoft.com/office/drawing/2014/chart" uri="{C3380CC4-5D6E-409C-BE32-E72D297353CC}">
              <c16:uniqueId val="{00000005-913C-41B2-80CD-EBFABB88FA6C}"/>
            </c:ext>
          </c:extLst>
        </c:ser>
        <c:ser>
          <c:idx val="2"/>
          <c:order val="2"/>
          <c:tx>
            <c:strRef>
              <c:f>Sheet1!$A$4</c:f>
              <c:strCache>
                <c:ptCount val="1"/>
                <c:pt idx="0">
                  <c:v>C or lower/DK</c:v>
                </c:pt>
              </c:strCache>
            </c:strRef>
          </c:tx>
          <c:spPr>
            <a:ln w="38100" cap="rnd">
              <a:solidFill>
                <a:schemeClr val="accent5"/>
              </a:solidFill>
              <a:round/>
            </a:ln>
            <a:effectLst/>
          </c:spPr>
          <c:marker>
            <c:symbol val="circle"/>
            <c:size val="8"/>
            <c:spPr>
              <a:solidFill>
                <a:schemeClr val="accent5"/>
              </a:solidFill>
              <a:ln w="9525">
                <a:solidFill>
                  <a:schemeClr val="accent5"/>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5"/>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c:v>
                </c:pt>
                <c:pt idx="1">
                  <c:v>2013</c:v>
                </c:pt>
                <c:pt idx="2">
                  <c:v>2014</c:v>
                </c:pt>
                <c:pt idx="3">
                  <c:v>2015</c:v>
                </c:pt>
                <c:pt idx="4">
                  <c:v>2016</c:v>
                </c:pt>
                <c:pt idx="5">
                  <c:v>2017</c:v>
                </c:pt>
              </c:strCache>
            </c:strRef>
          </c:cat>
          <c:val>
            <c:numRef>
              <c:f>Sheet1!$B$4:$G$4</c:f>
              <c:numCache>
                <c:formatCode>###0%</c:formatCode>
                <c:ptCount val="6"/>
                <c:pt idx="0" formatCode="0%">
                  <c:v>0.13651817289970083</c:v>
                </c:pt>
                <c:pt idx="1">
                  <c:v>0.17629642571259543</c:v>
                </c:pt>
                <c:pt idx="2">
                  <c:v>0.13882517501105032</c:v>
                </c:pt>
                <c:pt idx="3">
                  <c:v>7.2090220726034562E-2</c:v>
                </c:pt>
                <c:pt idx="4">
                  <c:v>0.1097082678638695</c:v>
                </c:pt>
                <c:pt idx="5">
                  <c:v>0.11130630542755388</c:v>
                </c:pt>
              </c:numCache>
            </c:numRef>
          </c:val>
          <c:smooth val="0"/>
          <c:extLst>
            <c:ext xmlns:c16="http://schemas.microsoft.com/office/drawing/2014/chart" uri="{C3380CC4-5D6E-409C-BE32-E72D297353CC}">
              <c16:uniqueId val="{00000006-913C-41B2-80CD-EBFABB88FA6C}"/>
            </c:ext>
          </c:extLst>
        </c:ser>
        <c:dLbls>
          <c:showLegendKey val="0"/>
          <c:showVal val="0"/>
          <c:showCatName val="0"/>
          <c:showSerName val="0"/>
          <c:showPercent val="0"/>
          <c:showBubbleSize val="0"/>
        </c:dLbls>
        <c:marker val="1"/>
        <c:smooth val="0"/>
        <c:axId val="119839296"/>
        <c:axId val="119839688"/>
      </c:lineChart>
      <c:catAx>
        <c:axId val="119839296"/>
        <c:scaling>
          <c:orientation val="minMax"/>
        </c:scaling>
        <c:delete val="0"/>
        <c:axPos val="b"/>
        <c:numFmt formatCode="General" sourceLinked="1"/>
        <c:majorTickMark val="out"/>
        <c:minorTickMark val="none"/>
        <c:tickLblPos val="nextTo"/>
        <c:spPr>
          <a:noFill/>
          <a:ln w="12700" cap="flat" cmpd="sng" algn="ctr">
            <a:solidFill>
              <a:schemeClr val="tx2"/>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crossAx val="119839688"/>
        <c:crosses val="autoZero"/>
        <c:auto val="1"/>
        <c:lblAlgn val="ctr"/>
        <c:lblOffset val="100"/>
        <c:noMultiLvlLbl val="0"/>
      </c:catAx>
      <c:valAx>
        <c:axId val="119839688"/>
        <c:scaling>
          <c:orientation val="minMax"/>
          <c:max val="0.85000000000000009"/>
          <c:min val="0"/>
        </c:scaling>
        <c:delete val="1"/>
        <c:axPos val="l"/>
        <c:numFmt formatCode="###0%" sourceLinked="1"/>
        <c:majorTickMark val="out"/>
        <c:minorTickMark val="none"/>
        <c:tickLblPos val="nextTo"/>
        <c:crossAx val="1198392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1815252416756176E-2"/>
          <c:y val="4.3114749253819563E-2"/>
          <c:w val="0.97330503385719402"/>
          <c:h val="0.85512764102093441"/>
        </c:manualLayout>
      </c:layout>
      <c:lineChart>
        <c:grouping val="standard"/>
        <c:varyColors val="0"/>
        <c:ser>
          <c:idx val="0"/>
          <c:order val="0"/>
          <c:tx>
            <c:strRef>
              <c:f>Sheet1!$A$2</c:f>
              <c:strCache>
                <c:ptCount val="1"/>
                <c:pt idx="0">
                  <c:v>A</c:v>
                </c:pt>
              </c:strCache>
            </c:strRef>
          </c:tx>
          <c:spPr>
            <a:ln w="38100" cap="rnd">
              <a:solidFill>
                <a:schemeClr val="accent1"/>
              </a:solidFill>
              <a:round/>
            </a:ln>
            <a:effectLst/>
          </c:spPr>
          <c:marker>
            <c:symbol val="circle"/>
            <c:size val="8"/>
            <c:spPr>
              <a:solidFill>
                <a:schemeClr val="accent1"/>
              </a:solidFill>
              <a:ln w="9525">
                <a:solidFill>
                  <a:schemeClr val="accent1"/>
                </a:solidFill>
              </a:ln>
              <a:effectLst/>
            </c:spPr>
          </c:marker>
          <c:dLbls>
            <c:dLbl>
              <c:idx val="4"/>
              <c:layout>
                <c:manualLayout>
                  <c:x val="-3.3561765090281803E-2"/>
                  <c:y val="-5.617251049821637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6F63-41B1-A198-285F5AAF98C5}"/>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1"/>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Sheet1!$B$1:$G$1</c:f>
              <c:strCache>
                <c:ptCount val="6"/>
                <c:pt idx="0">
                  <c:v>2012</c:v>
                </c:pt>
                <c:pt idx="1">
                  <c:v>2013</c:v>
                </c:pt>
                <c:pt idx="2">
                  <c:v>2014</c:v>
                </c:pt>
                <c:pt idx="3">
                  <c:v>2015</c:v>
                </c:pt>
                <c:pt idx="4">
                  <c:v>2016</c:v>
                </c:pt>
                <c:pt idx="5">
                  <c:v>2017</c:v>
                </c:pt>
              </c:strCache>
            </c:strRef>
          </c:cat>
          <c:val>
            <c:numRef>
              <c:f>Sheet1!$B$2:$G$2</c:f>
              <c:numCache>
                <c:formatCode>###0%</c:formatCode>
                <c:ptCount val="6"/>
                <c:pt idx="0">
                  <c:v>0.65422557464080233</c:v>
                </c:pt>
                <c:pt idx="1">
                  <c:v>0.68565720681741438</c:v>
                </c:pt>
                <c:pt idx="2">
                  <c:v>0.67818613431101227</c:v>
                </c:pt>
                <c:pt idx="3">
                  <c:v>0.76622191259760797</c:v>
                </c:pt>
                <c:pt idx="4">
                  <c:v>0.63241998019304557</c:v>
                </c:pt>
                <c:pt idx="5">
                  <c:v>0.61863733002640342</c:v>
                </c:pt>
              </c:numCache>
            </c:numRef>
          </c:val>
          <c:smooth val="0"/>
          <c:extLst>
            <c:ext xmlns:c16="http://schemas.microsoft.com/office/drawing/2014/chart" uri="{C3380CC4-5D6E-409C-BE32-E72D297353CC}">
              <c16:uniqueId val="{00000002-B028-4CF0-B6FC-E48F1425DA00}"/>
            </c:ext>
          </c:extLst>
        </c:ser>
        <c:ser>
          <c:idx val="1"/>
          <c:order val="1"/>
          <c:tx>
            <c:strRef>
              <c:f>Sheet1!$A$3</c:f>
              <c:strCache>
                <c:ptCount val="1"/>
                <c:pt idx="0">
                  <c:v>B</c:v>
                </c:pt>
              </c:strCache>
            </c:strRef>
          </c:tx>
          <c:spPr>
            <a:ln w="38100" cap="rnd">
              <a:solidFill>
                <a:schemeClr val="accent2"/>
              </a:solidFill>
              <a:round/>
            </a:ln>
            <a:effectLst/>
          </c:spPr>
          <c:marker>
            <c:symbol val="circle"/>
            <c:size val="8"/>
            <c:spPr>
              <a:solidFill>
                <a:schemeClr val="accent2"/>
              </a:solidFill>
              <a:ln w="9525">
                <a:solidFill>
                  <a:schemeClr val="accent2"/>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c:v>
                </c:pt>
                <c:pt idx="1">
                  <c:v>2013</c:v>
                </c:pt>
                <c:pt idx="2">
                  <c:v>2014</c:v>
                </c:pt>
                <c:pt idx="3">
                  <c:v>2015</c:v>
                </c:pt>
                <c:pt idx="4">
                  <c:v>2016</c:v>
                </c:pt>
                <c:pt idx="5">
                  <c:v>2017</c:v>
                </c:pt>
              </c:strCache>
            </c:strRef>
          </c:cat>
          <c:val>
            <c:numRef>
              <c:f>Sheet1!$B$3:$G$3</c:f>
              <c:numCache>
                <c:formatCode>###0%</c:formatCode>
                <c:ptCount val="6"/>
                <c:pt idx="0">
                  <c:v>0.26190565920247488</c:v>
                </c:pt>
                <c:pt idx="1">
                  <c:v>0.21225350295013112</c:v>
                </c:pt>
                <c:pt idx="2">
                  <c:v>0.23419689238921251</c:v>
                </c:pt>
                <c:pt idx="3">
                  <c:v>0.18253144450625719</c:v>
                </c:pt>
                <c:pt idx="4">
                  <c:v>0.27589333214010131</c:v>
                </c:pt>
                <c:pt idx="5">
                  <c:v>0.25098053778170215</c:v>
                </c:pt>
              </c:numCache>
            </c:numRef>
          </c:val>
          <c:smooth val="0"/>
          <c:extLst>
            <c:ext xmlns:c16="http://schemas.microsoft.com/office/drawing/2014/chart" uri="{C3380CC4-5D6E-409C-BE32-E72D297353CC}">
              <c16:uniqueId val="{00000005-B028-4CF0-B6FC-E48F1425DA00}"/>
            </c:ext>
          </c:extLst>
        </c:ser>
        <c:ser>
          <c:idx val="2"/>
          <c:order val="2"/>
          <c:tx>
            <c:strRef>
              <c:f>Sheet1!$A$4</c:f>
              <c:strCache>
                <c:ptCount val="1"/>
                <c:pt idx="0">
                  <c:v>C or lower/DK</c:v>
                </c:pt>
              </c:strCache>
            </c:strRef>
          </c:tx>
          <c:spPr>
            <a:ln w="38100" cap="rnd">
              <a:solidFill>
                <a:schemeClr val="accent5"/>
              </a:solidFill>
              <a:round/>
            </a:ln>
            <a:effectLst/>
          </c:spPr>
          <c:marker>
            <c:symbol val="circle"/>
            <c:size val="8"/>
            <c:spPr>
              <a:solidFill>
                <a:schemeClr val="accent5"/>
              </a:solidFill>
              <a:ln w="9525">
                <a:solidFill>
                  <a:schemeClr val="accent5"/>
                </a:solidFill>
              </a:ln>
              <a:effectLst/>
            </c:spPr>
          </c:marker>
          <c:dLbls>
            <c:dLbl>
              <c:idx val="3"/>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44D8-4699-9DC1-4A541D277BAF}"/>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5"/>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c:v>
                </c:pt>
                <c:pt idx="1">
                  <c:v>2013</c:v>
                </c:pt>
                <c:pt idx="2">
                  <c:v>2014</c:v>
                </c:pt>
                <c:pt idx="3">
                  <c:v>2015</c:v>
                </c:pt>
                <c:pt idx="4">
                  <c:v>2016</c:v>
                </c:pt>
                <c:pt idx="5">
                  <c:v>2017</c:v>
                </c:pt>
              </c:strCache>
            </c:strRef>
          </c:cat>
          <c:val>
            <c:numRef>
              <c:f>Sheet1!$B$4:$G$4</c:f>
              <c:numCache>
                <c:formatCode>0%</c:formatCode>
                <c:ptCount val="6"/>
                <c:pt idx="0">
                  <c:v>8.3868766156723062E-2</c:v>
                </c:pt>
                <c:pt idx="1">
                  <c:v>0.10208929023245425</c:v>
                </c:pt>
                <c:pt idx="2">
                  <c:v>8.7616973299777301E-2</c:v>
                </c:pt>
                <c:pt idx="3" formatCode="###0%">
                  <c:v>5.1246642896135119E-2</c:v>
                </c:pt>
                <c:pt idx="4" formatCode="###0%">
                  <c:v>9.1686687666852493E-2</c:v>
                </c:pt>
                <c:pt idx="5" formatCode="###0%">
                  <c:v>0.13038213219189376</c:v>
                </c:pt>
              </c:numCache>
            </c:numRef>
          </c:val>
          <c:smooth val="0"/>
          <c:extLst>
            <c:ext xmlns:c16="http://schemas.microsoft.com/office/drawing/2014/chart" uri="{C3380CC4-5D6E-409C-BE32-E72D297353CC}">
              <c16:uniqueId val="{00000006-B028-4CF0-B6FC-E48F1425DA00}"/>
            </c:ext>
          </c:extLst>
        </c:ser>
        <c:dLbls>
          <c:showLegendKey val="0"/>
          <c:showVal val="0"/>
          <c:showCatName val="0"/>
          <c:showSerName val="0"/>
          <c:showPercent val="0"/>
          <c:showBubbleSize val="0"/>
        </c:dLbls>
        <c:marker val="1"/>
        <c:smooth val="0"/>
        <c:axId val="119839296"/>
        <c:axId val="119839688"/>
      </c:lineChart>
      <c:catAx>
        <c:axId val="119839296"/>
        <c:scaling>
          <c:orientation val="minMax"/>
        </c:scaling>
        <c:delete val="0"/>
        <c:axPos val="b"/>
        <c:numFmt formatCode="General" sourceLinked="1"/>
        <c:majorTickMark val="out"/>
        <c:minorTickMark val="none"/>
        <c:tickLblPos val="nextTo"/>
        <c:spPr>
          <a:noFill/>
          <a:ln w="12700" cap="flat" cmpd="sng" algn="ctr">
            <a:solidFill>
              <a:schemeClr val="tx2"/>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crossAx val="119839688"/>
        <c:crosses val="autoZero"/>
        <c:auto val="1"/>
        <c:lblAlgn val="ctr"/>
        <c:lblOffset val="100"/>
        <c:noMultiLvlLbl val="0"/>
      </c:catAx>
      <c:valAx>
        <c:axId val="119839688"/>
        <c:scaling>
          <c:orientation val="minMax"/>
          <c:max val="0.85000000000000009"/>
          <c:min val="0"/>
        </c:scaling>
        <c:delete val="1"/>
        <c:axPos val="l"/>
        <c:numFmt formatCode="###0%" sourceLinked="1"/>
        <c:majorTickMark val="out"/>
        <c:minorTickMark val="none"/>
        <c:tickLblPos val="nextTo"/>
        <c:crossAx val="1198392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plotArea>
      <c:layout>
        <c:manualLayout>
          <c:layoutTarget val="inner"/>
          <c:xMode val="edge"/>
          <c:yMode val="edge"/>
          <c:x val="5.5365413058506695E-2"/>
          <c:y val="1.3255760249997132E-2"/>
          <c:w val="0.91819635107379205"/>
          <c:h val="0.98674423975000292"/>
        </c:manualLayout>
      </c:layout>
      <c:lineChart>
        <c:grouping val="standard"/>
        <c:varyColors val="0"/>
        <c:ser>
          <c:idx val="1"/>
          <c:order val="0"/>
          <c:tx>
            <c:strRef>
              <c:f>Sheet1!$B$1</c:f>
              <c:strCache>
                <c:ptCount val="1"/>
                <c:pt idx="0">
                  <c:v> </c:v>
                </c:pt>
              </c:strCache>
            </c:strRef>
          </c:tx>
          <c:spPr>
            <a:ln w="28575" cap="rnd">
              <a:solidFill>
                <a:schemeClr val="accent3">
                  <a:shade val="76000"/>
                </a:schemeClr>
              </a:solidFill>
              <a:round/>
            </a:ln>
            <a:effectLst/>
          </c:spPr>
          <c:marker>
            <c:symbol val="none"/>
          </c:marker>
          <c:val>
            <c:numRef>
              <c:f>Sheet1!$B$2:$B$35</c:f>
              <c:numCache>
                <c:formatCode>General</c:formatCode>
                <c:ptCount val="34"/>
                <c:pt idx="0">
                  <c:v>2012</c:v>
                </c:pt>
                <c:pt idx="1">
                  <c:v>2013</c:v>
                </c:pt>
                <c:pt idx="2">
                  <c:v>2014</c:v>
                </c:pt>
                <c:pt idx="3">
                  <c:v>2015</c:v>
                </c:pt>
                <c:pt idx="4">
                  <c:v>2016</c:v>
                </c:pt>
                <c:pt idx="5">
                  <c:v>2017</c:v>
                </c:pt>
                <c:pt idx="7">
                  <c:v>2012</c:v>
                </c:pt>
                <c:pt idx="8">
                  <c:v>2013</c:v>
                </c:pt>
                <c:pt idx="9">
                  <c:v>2014</c:v>
                </c:pt>
                <c:pt idx="10">
                  <c:v>2015</c:v>
                </c:pt>
                <c:pt idx="11">
                  <c:v>2016</c:v>
                </c:pt>
                <c:pt idx="12">
                  <c:v>2017</c:v>
                </c:pt>
                <c:pt idx="14">
                  <c:v>2012</c:v>
                </c:pt>
                <c:pt idx="15">
                  <c:v>2013</c:v>
                </c:pt>
                <c:pt idx="16">
                  <c:v>2014</c:v>
                </c:pt>
                <c:pt idx="17">
                  <c:v>2015</c:v>
                </c:pt>
                <c:pt idx="18">
                  <c:v>2016</c:v>
                </c:pt>
                <c:pt idx="19">
                  <c:v>2017</c:v>
                </c:pt>
                <c:pt idx="21">
                  <c:v>2012</c:v>
                </c:pt>
                <c:pt idx="22">
                  <c:v>2013</c:v>
                </c:pt>
                <c:pt idx="23">
                  <c:v>2014</c:v>
                </c:pt>
                <c:pt idx="24">
                  <c:v>2015</c:v>
                </c:pt>
                <c:pt idx="25">
                  <c:v>2016</c:v>
                </c:pt>
                <c:pt idx="26">
                  <c:v>2017</c:v>
                </c:pt>
                <c:pt idx="28">
                  <c:v>2012</c:v>
                </c:pt>
                <c:pt idx="29">
                  <c:v>2013</c:v>
                </c:pt>
                <c:pt idx="30">
                  <c:v>2014</c:v>
                </c:pt>
                <c:pt idx="31">
                  <c:v>2015</c:v>
                </c:pt>
                <c:pt idx="32">
                  <c:v>2016</c:v>
                </c:pt>
                <c:pt idx="33">
                  <c:v>2017</c:v>
                </c:pt>
              </c:numCache>
            </c:numRef>
          </c:val>
          <c:smooth val="0"/>
          <c:extLst>
            <c:ext xmlns:c16="http://schemas.microsoft.com/office/drawing/2014/chart" uri="{C3380CC4-5D6E-409C-BE32-E72D297353CC}">
              <c16:uniqueId val="{00000000-EE25-48B3-AB9D-BB9426E190F5}"/>
            </c:ext>
          </c:extLst>
        </c:ser>
        <c:ser>
          <c:idx val="0"/>
          <c:order val="1"/>
          <c:tx>
            <c:strRef>
              <c:f>Sheet1!$C$1</c:f>
              <c:strCache>
                <c:ptCount val="1"/>
                <c:pt idx="0">
                  <c:v>A Grade 
Responses</c:v>
                </c:pt>
              </c:strCache>
            </c:strRef>
          </c:tx>
          <c:spPr>
            <a:ln w="28575" cap="rnd">
              <a:solidFill>
                <a:schemeClr val="bg1"/>
              </a:solidFill>
              <a:round/>
            </a:ln>
            <a:effectLst/>
          </c:spPr>
          <c:marker>
            <c:symbol val="none"/>
          </c:marker>
          <c:dLbls>
            <c:dLbl>
              <c:idx val="4"/>
              <c:layout>
                <c:manualLayout>
                  <c:x val="-1.8715689623271376E-2"/>
                  <c:y val="-5.893711326633614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EE25-48B3-AB9D-BB9426E190F5}"/>
                </c:ext>
              </c:extLst>
            </c:dLbl>
            <c:dLbl>
              <c:idx val="26"/>
              <c:layout>
                <c:manualLayout>
                  <c:x val="-2.1888277927395679E-2"/>
                  <c:y val="-8.547689054118158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EE25-48B3-AB9D-BB9426E190F5}"/>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val>
            <c:numRef>
              <c:f>Sheet1!$C$2:$C$35</c:f>
              <c:numCache>
                <c:formatCode>###0%</c:formatCode>
                <c:ptCount val="34"/>
                <c:pt idx="0">
                  <c:v>0.40007695416400046</c:v>
                </c:pt>
                <c:pt idx="1">
                  <c:v>0.4225698625094399</c:v>
                </c:pt>
                <c:pt idx="2">
                  <c:v>0.40765197394613195</c:v>
                </c:pt>
                <c:pt idx="3">
                  <c:v>0.45798483143312502</c:v>
                </c:pt>
                <c:pt idx="4">
                  <c:v>0.32998194128960234</c:v>
                </c:pt>
                <c:pt idx="5">
                  <c:v>0.383755759476543</c:v>
                </c:pt>
                <c:pt idx="7">
                  <c:v>0.36560581164057809</c:v>
                </c:pt>
                <c:pt idx="8">
                  <c:v>0.36904761904761862</c:v>
                </c:pt>
                <c:pt idx="9">
                  <c:v>0.43119266055045868</c:v>
                </c:pt>
                <c:pt idx="10">
                  <c:v>0.41739130434782495</c:v>
                </c:pt>
                <c:pt idx="11">
                  <c:v>0.43548387096774022</c:v>
                </c:pt>
                <c:pt idx="12">
                  <c:v>0.4537381404174573</c:v>
                </c:pt>
                <c:pt idx="14">
                  <c:v>0.52908370740719546</c:v>
                </c:pt>
                <c:pt idx="15">
                  <c:v>0.47267839730002914</c:v>
                </c:pt>
                <c:pt idx="16">
                  <c:v>0.4346153846153849</c:v>
                </c:pt>
                <c:pt idx="17">
                  <c:v>0.35227272727272635</c:v>
                </c:pt>
                <c:pt idx="18">
                  <c:v>0.3640352464634814</c:v>
                </c:pt>
                <c:pt idx="19">
                  <c:v>0.36368021501831427</c:v>
                </c:pt>
                <c:pt idx="21">
                  <c:v>0.58267716535433023</c:v>
                </c:pt>
                <c:pt idx="22">
                  <c:v>0.59223300970873927</c:v>
                </c:pt>
                <c:pt idx="23">
                  <c:v>0.50746268656716287</c:v>
                </c:pt>
                <c:pt idx="24">
                  <c:v>0.54444444444444362</c:v>
                </c:pt>
                <c:pt idx="25">
                  <c:v>0.61366508688783528</c:v>
                </c:pt>
                <c:pt idx="26">
                  <c:v>0.47063531321684032</c:v>
                </c:pt>
                <c:pt idx="28">
                  <c:v>0.53630770224757596</c:v>
                </c:pt>
                <c:pt idx="29">
                  <c:v>0.48810099295676751</c:v>
                </c:pt>
                <c:pt idx="30">
                  <c:v>0.53700742269222868</c:v>
                </c:pt>
                <c:pt idx="31">
                  <c:v>0.56203157795140046</c:v>
                </c:pt>
                <c:pt idx="32">
                  <c:v>0.49885138539789609</c:v>
                </c:pt>
                <c:pt idx="33">
                  <c:v>0.58675114130013395</c:v>
                </c:pt>
              </c:numCache>
            </c:numRef>
          </c:val>
          <c:smooth val="0"/>
          <c:extLst>
            <c:ext xmlns:c16="http://schemas.microsoft.com/office/drawing/2014/chart" uri="{C3380CC4-5D6E-409C-BE32-E72D297353CC}">
              <c16:uniqueId val="{00000001-EE25-48B3-AB9D-BB9426E190F5}"/>
            </c:ext>
          </c:extLst>
        </c:ser>
        <c:dLbls>
          <c:showLegendKey val="0"/>
          <c:showVal val="0"/>
          <c:showCatName val="0"/>
          <c:showSerName val="0"/>
          <c:showPercent val="0"/>
          <c:showBubbleSize val="0"/>
        </c:dLbls>
        <c:smooth val="0"/>
        <c:axId val="759759960"/>
        <c:axId val="759761600"/>
      </c:lineChart>
      <c:catAx>
        <c:axId val="759759960"/>
        <c:scaling>
          <c:orientation val="minMax"/>
        </c:scaling>
        <c:delete val="1"/>
        <c:axPos val="b"/>
        <c:numFmt formatCode="General" sourceLinked="1"/>
        <c:majorTickMark val="none"/>
        <c:minorTickMark val="none"/>
        <c:tickLblPos val="nextTo"/>
        <c:crossAx val="759761600"/>
        <c:crosses val="autoZero"/>
        <c:auto val="1"/>
        <c:lblAlgn val="ctr"/>
        <c:lblOffset val="100"/>
        <c:noMultiLvlLbl val="0"/>
      </c:catAx>
      <c:valAx>
        <c:axId val="759761600"/>
        <c:scaling>
          <c:orientation val="minMax"/>
          <c:max val="1"/>
          <c:min val="0"/>
        </c:scaling>
        <c:delete val="1"/>
        <c:axPos val="l"/>
        <c:numFmt formatCode="General" sourceLinked="1"/>
        <c:majorTickMark val="none"/>
        <c:minorTickMark val="none"/>
        <c:tickLblPos val="nextTo"/>
        <c:crossAx val="75975996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hart7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1800"/>
            </a:pPr>
            <a:r>
              <a:rPr lang="en-US" sz="1800" dirty="0"/>
              <a:t>Mean Grade (A=4</a:t>
            </a:r>
            <a:r>
              <a:rPr lang="en-US" sz="1800" baseline="0" dirty="0"/>
              <a:t>; F=0)</a:t>
            </a:r>
            <a:endParaRPr lang="en-US" sz="1800" dirty="0"/>
          </a:p>
        </c:rich>
      </c:tx>
      <c:layout>
        <c:manualLayout>
          <c:xMode val="edge"/>
          <c:yMode val="edge"/>
          <c:x val="0.41761881104694554"/>
          <c:y val="2.6041718404905947E-2"/>
        </c:manualLayout>
      </c:layout>
      <c:overlay val="1"/>
    </c:title>
    <c:autoTitleDeleted val="0"/>
    <c:plotArea>
      <c:layout>
        <c:manualLayout>
          <c:layoutTarget val="inner"/>
          <c:xMode val="edge"/>
          <c:yMode val="edge"/>
          <c:x val="7.7347137163410129E-2"/>
          <c:y val="0.17478770765659718"/>
          <c:w val="0.92265286283658987"/>
          <c:h val="0.65233165618656896"/>
        </c:manualLayout>
      </c:layout>
      <c:barChart>
        <c:barDir val="col"/>
        <c:grouping val="clustered"/>
        <c:varyColors val="1"/>
        <c:ser>
          <c:idx val="0"/>
          <c:order val="0"/>
          <c:tx>
            <c:strRef>
              <c:f>Sheet1!$B$1</c:f>
              <c:strCache>
                <c:ptCount val="1"/>
                <c:pt idx="0">
                  <c:v>2015</c:v>
                </c:pt>
              </c:strCache>
            </c:strRef>
          </c:tx>
          <c:spPr>
            <a:solidFill>
              <a:srgbClr val="6CA131">
                <a:lumMod val="40000"/>
                <a:lumOff val="60000"/>
              </a:srgbClr>
            </a:solidFill>
            <a:ln>
              <a:noFill/>
            </a:ln>
          </c:spPr>
          <c:invertIfNegative val="0"/>
          <c:dPt>
            <c:idx val="0"/>
            <c:invertIfNegative val="0"/>
            <c:bubble3D val="0"/>
            <c:spPr>
              <a:solidFill>
                <a:srgbClr val="6CA131">
                  <a:lumMod val="40000"/>
                  <a:lumOff val="60000"/>
                </a:srgbClr>
              </a:solidFill>
              <a:ln w="9525" cap="flat" cmpd="sng" algn="ctr">
                <a:noFill/>
                <a:prstDash val="solid"/>
              </a:ln>
              <a:effectLst/>
            </c:spPr>
            <c:extLst>
              <c:ext xmlns:c16="http://schemas.microsoft.com/office/drawing/2014/chart" uri="{C3380CC4-5D6E-409C-BE32-E72D297353CC}">
                <c16:uniqueId val="{00000001-653A-4B21-8B97-BFFEAF9C24A7}"/>
              </c:ext>
            </c:extLst>
          </c:dPt>
          <c:dPt>
            <c:idx val="1"/>
            <c:invertIfNegative val="0"/>
            <c:bubble3D val="0"/>
            <c:spPr>
              <a:solidFill>
                <a:srgbClr val="6CA131">
                  <a:lumMod val="40000"/>
                  <a:lumOff val="60000"/>
                </a:srgbClr>
              </a:solidFill>
              <a:ln w="9525" cap="flat" cmpd="sng" algn="ctr">
                <a:noFill/>
                <a:prstDash val="solid"/>
              </a:ln>
              <a:effectLst/>
            </c:spPr>
            <c:extLst>
              <c:ext xmlns:c16="http://schemas.microsoft.com/office/drawing/2014/chart" uri="{C3380CC4-5D6E-409C-BE32-E72D297353CC}">
                <c16:uniqueId val="{00000003-653A-4B21-8B97-BFFEAF9C24A7}"/>
              </c:ext>
            </c:extLst>
          </c:dPt>
          <c:dPt>
            <c:idx val="2"/>
            <c:invertIfNegative val="0"/>
            <c:bubble3D val="0"/>
            <c:spPr>
              <a:solidFill>
                <a:srgbClr val="6CA131">
                  <a:lumMod val="40000"/>
                  <a:lumOff val="60000"/>
                </a:srgbClr>
              </a:solidFill>
              <a:ln w="9525" cap="flat" cmpd="sng" algn="ctr">
                <a:noFill/>
                <a:prstDash val="solid"/>
              </a:ln>
              <a:effectLst/>
            </c:spPr>
            <c:extLst>
              <c:ext xmlns:c16="http://schemas.microsoft.com/office/drawing/2014/chart" uri="{C3380CC4-5D6E-409C-BE32-E72D297353CC}">
                <c16:uniqueId val="{00000005-653A-4B21-8B97-BFFEAF9C24A7}"/>
              </c:ext>
            </c:extLst>
          </c:dPt>
          <c:dPt>
            <c:idx val="3"/>
            <c:invertIfNegative val="0"/>
            <c:bubble3D val="0"/>
            <c:spPr>
              <a:solidFill>
                <a:srgbClr val="6CA131">
                  <a:lumMod val="40000"/>
                  <a:lumOff val="60000"/>
                </a:srgbClr>
              </a:solidFill>
              <a:ln w="9525" cap="flat" cmpd="sng" algn="ctr">
                <a:noFill/>
                <a:prstDash val="solid"/>
              </a:ln>
              <a:effectLst/>
            </c:spPr>
            <c:extLst>
              <c:ext xmlns:c16="http://schemas.microsoft.com/office/drawing/2014/chart" uri="{C3380CC4-5D6E-409C-BE32-E72D297353CC}">
                <c16:uniqueId val="{00000007-653A-4B21-8B97-BFFEAF9C24A7}"/>
              </c:ext>
            </c:extLst>
          </c:dPt>
          <c:dLbls>
            <c:spPr>
              <a:noFill/>
              <a:ln>
                <a:noFill/>
              </a:ln>
              <a:effectLst/>
            </c:spPr>
            <c:txPr>
              <a:bodyPr wrap="square" lIns="38100" tIns="19050" rIns="38100" bIns="19050" anchor="ctr">
                <a:spAutoFit/>
              </a:bodyPr>
              <a:lstStyle/>
              <a:p>
                <a:pPr>
                  <a:defRPr b="1"/>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Sheet1!$A$2:$A$4</c:f>
              <c:strCache>
                <c:ptCount val="3"/>
                <c:pt idx="0">
                  <c:v>2015            2016          2017
White/Cauc (n=323)</c:v>
                </c:pt>
                <c:pt idx="1">
                  <c:v>2015            2016          2017
Asian/Asian Amer (n=84)</c:v>
                </c:pt>
                <c:pt idx="2">
                  <c:v>2015            2016          2017
Black/Af Amer (n=62)</c:v>
                </c:pt>
              </c:strCache>
            </c:strRef>
          </c:cat>
          <c:val>
            <c:numRef>
              <c:f>Sheet1!$B$2:$B$4</c:f>
              <c:numCache>
                <c:formatCode>###0.0</c:formatCode>
                <c:ptCount val="3"/>
                <c:pt idx="0">
                  <c:v>3.7</c:v>
                </c:pt>
                <c:pt idx="1">
                  <c:v>3.7</c:v>
                </c:pt>
                <c:pt idx="2">
                  <c:v>3.8</c:v>
                </c:pt>
              </c:numCache>
            </c:numRef>
          </c:val>
          <c:extLst>
            <c:ext xmlns:c16="http://schemas.microsoft.com/office/drawing/2014/chart" uri="{C3380CC4-5D6E-409C-BE32-E72D297353CC}">
              <c16:uniqueId val="{00000008-653A-4B21-8B97-BFFEAF9C24A7}"/>
            </c:ext>
          </c:extLst>
        </c:ser>
        <c:ser>
          <c:idx val="1"/>
          <c:order val="1"/>
          <c:tx>
            <c:strRef>
              <c:f>Sheet1!$C$1</c:f>
              <c:strCache>
                <c:ptCount val="1"/>
                <c:pt idx="0">
                  <c:v>2016</c:v>
                </c:pt>
              </c:strCache>
            </c:strRef>
          </c:tx>
          <c:spPr>
            <a:solidFill>
              <a:srgbClr val="6CA131"/>
            </a:solidFill>
          </c:spPr>
          <c:invertIfNegative val="0"/>
          <c:dLbls>
            <c:spPr>
              <a:noFill/>
              <a:ln>
                <a:noFill/>
              </a:ln>
              <a:effectLst/>
            </c:spPr>
            <c:txPr>
              <a:bodyPr wrap="square" lIns="38100" tIns="19050" rIns="38100" bIns="19050" anchor="ctr">
                <a:spAutoFit/>
              </a:bodyPr>
              <a:lstStyle/>
              <a:p>
                <a:pPr>
                  <a:defRPr b="1"/>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Sheet1!$A$2:$A$4</c:f>
              <c:strCache>
                <c:ptCount val="3"/>
                <c:pt idx="0">
                  <c:v>2015            2016          2017
White/Cauc (n=323)</c:v>
                </c:pt>
                <c:pt idx="1">
                  <c:v>2015            2016          2017
Asian/Asian Amer (n=84)</c:v>
                </c:pt>
                <c:pt idx="2">
                  <c:v>2015            2016          2017
Black/Af Amer (n=62)</c:v>
                </c:pt>
              </c:strCache>
            </c:strRef>
          </c:cat>
          <c:val>
            <c:numRef>
              <c:f>Sheet1!$C$2:$C$4</c:f>
              <c:numCache>
                <c:formatCode>###0.0</c:formatCode>
                <c:ptCount val="3"/>
                <c:pt idx="0">
                  <c:v>3.5482232147401969</c:v>
                </c:pt>
                <c:pt idx="1">
                  <c:v>3.5345235163570861</c:v>
                </c:pt>
                <c:pt idx="2">
                  <c:v>3.4970570802381968</c:v>
                </c:pt>
              </c:numCache>
            </c:numRef>
          </c:val>
          <c:extLst>
            <c:ext xmlns:c16="http://schemas.microsoft.com/office/drawing/2014/chart" uri="{C3380CC4-5D6E-409C-BE32-E72D297353CC}">
              <c16:uniqueId val="{00000009-653A-4B21-8B97-BFFEAF9C24A7}"/>
            </c:ext>
          </c:extLst>
        </c:ser>
        <c:ser>
          <c:idx val="2"/>
          <c:order val="2"/>
          <c:tx>
            <c:strRef>
              <c:f>Sheet1!$D$1</c:f>
              <c:strCache>
                <c:ptCount val="1"/>
                <c:pt idx="0">
                  <c:v>2017</c:v>
                </c:pt>
              </c:strCache>
            </c:strRef>
          </c:tx>
          <c:spPr>
            <a:solidFill>
              <a:srgbClr val="6CA131">
                <a:lumMod val="50000"/>
              </a:srgbClr>
            </a:solidFill>
          </c:spPr>
          <c:invertIfNegative val="0"/>
          <c:dLbls>
            <c:spPr>
              <a:noFill/>
              <a:ln>
                <a:noFill/>
              </a:ln>
              <a:effectLst/>
            </c:spPr>
            <c:txPr>
              <a:bodyPr wrap="square" lIns="38100" tIns="19050" rIns="38100" bIns="19050" anchor="ctr">
                <a:spAutoFit/>
              </a:bodyPr>
              <a:lstStyle/>
              <a:p>
                <a:pPr>
                  <a:defRPr b="1"/>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Sheet1!$A$2:$A$4</c:f>
              <c:strCache>
                <c:ptCount val="3"/>
                <c:pt idx="0">
                  <c:v>2015            2016          2017
White/Cauc (n=323)</c:v>
                </c:pt>
                <c:pt idx="1">
                  <c:v>2015            2016          2017
Asian/Asian Amer (n=84)</c:v>
                </c:pt>
                <c:pt idx="2">
                  <c:v>2015            2016          2017
Black/Af Amer (n=62)</c:v>
                </c:pt>
              </c:strCache>
            </c:strRef>
          </c:cat>
          <c:val>
            <c:numRef>
              <c:f>Sheet1!$D$2:$D$4</c:f>
              <c:numCache>
                <c:formatCode>###0.0</c:formatCode>
                <c:ptCount val="3"/>
                <c:pt idx="0">
                  <c:v>3.5535300975643151</c:v>
                </c:pt>
                <c:pt idx="1">
                  <c:v>3.6165565123122718</c:v>
                </c:pt>
                <c:pt idx="2">
                  <c:v>3.3388128342795924</c:v>
                </c:pt>
              </c:numCache>
            </c:numRef>
          </c:val>
          <c:extLst>
            <c:ext xmlns:c16="http://schemas.microsoft.com/office/drawing/2014/chart" uri="{C3380CC4-5D6E-409C-BE32-E72D297353CC}">
              <c16:uniqueId val="{0000000A-653A-4B21-8B97-BFFEAF9C24A7}"/>
            </c:ext>
          </c:extLst>
        </c:ser>
        <c:dLbls>
          <c:showLegendKey val="0"/>
          <c:showVal val="0"/>
          <c:showCatName val="0"/>
          <c:showSerName val="0"/>
          <c:showPercent val="0"/>
          <c:showBubbleSize val="0"/>
        </c:dLbls>
        <c:gapWidth val="100"/>
        <c:overlap val="-10"/>
        <c:axId val="225382304"/>
        <c:axId val="225382696"/>
      </c:barChart>
      <c:catAx>
        <c:axId val="225382304"/>
        <c:scaling>
          <c:orientation val="minMax"/>
        </c:scaling>
        <c:delete val="0"/>
        <c:axPos val="b"/>
        <c:numFmt formatCode="General" sourceLinked="1"/>
        <c:majorTickMark val="out"/>
        <c:minorTickMark val="none"/>
        <c:tickLblPos val="nextTo"/>
        <c:txPr>
          <a:bodyPr/>
          <a:lstStyle/>
          <a:p>
            <a:pPr>
              <a:defRPr sz="1600">
                <a:latin typeface="Calibri" pitchFamily="34" charset="0"/>
                <a:cs typeface="Calibri" pitchFamily="34" charset="0"/>
              </a:defRPr>
            </a:pPr>
            <a:endParaRPr lang="en-US"/>
          </a:p>
        </c:txPr>
        <c:crossAx val="225382696"/>
        <c:crosses val="autoZero"/>
        <c:auto val="1"/>
        <c:lblAlgn val="ctr"/>
        <c:lblOffset val="100"/>
        <c:noMultiLvlLbl val="0"/>
      </c:catAx>
      <c:valAx>
        <c:axId val="225382696"/>
        <c:scaling>
          <c:orientation val="minMax"/>
          <c:max val="4"/>
          <c:min val="0"/>
        </c:scaling>
        <c:delete val="0"/>
        <c:axPos val="l"/>
        <c:numFmt formatCode="#,##0.00" sourceLinked="0"/>
        <c:majorTickMark val="out"/>
        <c:minorTickMark val="none"/>
        <c:tickLblPos val="nextTo"/>
        <c:crossAx val="225382304"/>
        <c:crosses val="autoZero"/>
        <c:crossBetween val="between"/>
        <c:majorUnit val="0.5"/>
      </c:valAx>
    </c:plotArea>
    <c:plotVisOnly val="1"/>
    <c:dispBlanksAs val="gap"/>
    <c:showDLblsOverMax val="0"/>
  </c:chart>
  <c:txPr>
    <a:bodyPr/>
    <a:lstStyle/>
    <a:p>
      <a:pPr>
        <a:defRPr sz="1800"/>
      </a:pPr>
      <a:endParaRPr lang="en-US"/>
    </a:p>
  </c:txPr>
  <c:externalData r:id="rId2">
    <c:autoUpdate val="0"/>
  </c:externalData>
</c:chartSpace>
</file>

<file path=ppt/charts/chart7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1"/>
    <c:plotArea>
      <c:layout>
        <c:manualLayout>
          <c:layoutTarget val="inner"/>
          <c:xMode val="edge"/>
          <c:yMode val="edge"/>
          <c:x val="0.11035694366332527"/>
          <c:y val="0"/>
          <c:w val="0.81032834873357085"/>
          <c:h val="0.94318935231707879"/>
        </c:manualLayout>
      </c:layout>
      <c:lineChart>
        <c:grouping val="standard"/>
        <c:varyColors val="0"/>
        <c:ser>
          <c:idx val="1"/>
          <c:order val="0"/>
          <c:tx>
            <c:strRef>
              <c:f>Sheet1!$B$1</c:f>
              <c:strCache>
                <c:ptCount val="1"/>
                <c:pt idx="0">
                  <c:v> </c:v>
                </c:pt>
              </c:strCache>
            </c:strRef>
          </c:tx>
          <c:spPr>
            <a:ln w="28575" cap="rnd">
              <a:solidFill>
                <a:schemeClr val="dk1">
                  <a:tint val="55000"/>
                </a:schemeClr>
              </a:solidFill>
              <a:round/>
            </a:ln>
            <a:effectLst/>
          </c:spPr>
          <c:marker>
            <c:symbol val="none"/>
          </c:marker>
          <c:val>
            <c:numRef>
              <c:f>Sheet1!$B$2:$B$12</c:f>
              <c:numCache>
                <c:formatCode>General</c:formatCode>
                <c:ptCount val="11"/>
                <c:pt idx="0">
                  <c:v>2015</c:v>
                </c:pt>
                <c:pt idx="1">
                  <c:v>2016</c:v>
                </c:pt>
                <c:pt idx="2">
                  <c:v>2017</c:v>
                </c:pt>
                <c:pt idx="4">
                  <c:v>2015</c:v>
                </c:pt>
                <c:pt idx="5">
                  <c:v>2016</c:v>
                </c:pt>
                <c:pt idx="6">
                  <c:v>2017</c:v>
                </c:pt>
                <c:pt idx="8">
                  <c:v>2015</c:v>
                </c:pt>
                <c:pt idx="9">
                  <c:v>2016</c:v>
                </c:pt>
                <c:pt idx="10">
                  <c:v>2017</c:v>
                </c:pt>
              </c:numCache>
            </c:numRef>
          </c:val>
          <c:smooth val="0"/>
          <c:extLst>
            <c:ext xmlns:c16="http://schemas.microsoft.com/office/drawing/2014/chart" uri="{C3380CC4-5D6E-409C-BE32-E72D297353CC}">
              <c16:uniqueId val="{00000000-87DA-4EBB-B476-028F5DF7FA52}"/>
            </c:ext>
          </c:extLst>
        </c:ser>
        <c:ser>
          <c:idx val="0"/>
          <c:order val="1"/>
          <c:tx>
            <c:strRef>
              <c:f>Sheet1!$C$1</c:f>
              <c:strCache>
                <c:ptCount val="1"/>
                <c:pt idx="0">
                  <c:v>A Grade 
Responses</c:v>
                </c:pt>
              </c:strCache>
            </c:strRef>
          </c:tx>
          <c:spPr>
            <a:ln w="28575" cap="rnd">
              <a:solidFill>
                <a:schemeClr val="bg1"/>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bg1"/>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Sheet1!$C$2:$C$12</c:f>
              <c:numCache>
                <c:formatCode>0%</c:formatCode>
                <c:ptCount val="11"/>
                <c:pt idx="0">
                  <c:v>0.76</c:v>
                </c:pt>
                <c:pt idx="1">
                  <c:v>0.64</c:v>
                </c:pt>
                <c:pt idx="2">
                  <c:v>0.66</c:v>
                </c:pt>
                <c:pt idx="4">
                  <c:v>0.75</c:v>
                </c:pt>
                <c:pt idx="5">
                  <c:v>0.64</c:v>
                </c:pt>
                <c:pt idx="6">
                  <c:v>0.69</c:v>
                </c:pt>
                <c:pt idx="8">
                  <c:v>0.8</c:v>
                </c:pt>
                <c:pt idx="9">
                  <c:v>0.67</c:v>
                </c:pt>
                <c:pt idx="10">
                  <c:v>0.49</c:v>
                </c:pt>
              </c:numCache>
            </c:numRef>
          </c:val>
          <c:smooth val="0"/>
          <c:extLst>
            <c:ext xmlns:c16="http://schemas.microsoft.com/office/drawing/2014/chart" uri="{C3380CC4-5D6E-409C-BE32-E72D297353CC}">
              <c16:uniqueId val="{00000001-87DA-4EBB-B476-028F5DF7FA52}"/>
            </c:ext>
          </c:extLst>
        </c:ser>
        <c:dLbls>
          <c:showLegendKey val="0"/>
          <c:showVal val="0"/>
          <c:showCatName val="0"/>
          <c:showSerName val="0"/>
          <c:showPercent val="0"/>
          <c:showBubbleSize val="0"/>
        </c:dLbls>
        <c:smooth val="0"/>
        <c:axId val="759759960"/>
        <c:axId val="759761600"/>
      </c:lineChart>
      <c:catAx>
        <c:axId val="759759960"/>
        <c:scaling>
          <c:orientation val="minMax"/>
        </c:scaling>
        <c:delete val="1"/>
        <c:axPos val="b"/>
        <c:numFmt formatCode="General" sourceLinked="1"/>
        <c:majorTickMark val="none"/>
        <c:minorTickMark val="none"/>
        <c:tickLblPos val="nextTo"/>
        <c:crossAx val="759761600"/>
        <c:crosses val="autoZero"/>
        <c:auto val="1"/>
        <c:lblAlgn val="ctr"/>
        <c:lblOffset val="100"/>
        <c:noMultiLvlLbl val="0"/>
      </c:catAx>
      <c:valAx>
        <c:axId val="759761600"/>
        <c:scaling>
          <c:orientation val="minMax"/>
          <c:max val="1"/>
          <c:min val="0"/>
        </c:scaling>
        <c:delete val="1"/>
        <c:axPos val="l"/>
        <c:numFmt formatCode="General" sourceLinked="1"/>
        <c:majorTickMark val="out"/>
        <c:minorTickMark val="none"/>
        <c:tickLblPos val="nextTo"/>
        <c:crossAx val="75975996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hart7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1815252416756176E-2"/>
          <c:y val="4.3114749253819563E-2"/>
          <c:w val="0.97330503385719402"/>
          <c:h val="0.85512764102093441"/>
        </c:manualLayout>
      </c:layout>
      <c:lineChart>
        <c:grouping val="standard"/>
        <c:varyColors val="0"/>
        <c:ser>
          <c:idx val="0"/>
          <c:order val="0"/>
          <c:tx>
            <c:strRef>
              <c:f>Sheet1!$A$2</c:f>
              <c:strCache>
                <c:ptCount val="1"/>
                <c:pt idx="0">
                  <c:v>A</c:v>
                </c:pt>
              </c:strCache>
            </c:strRef>
          </c:tx>
          <c:spPr>
            <a:ln w="38100" cap="rnd">
              <a:solidFill>
                <a:schemeClr val="accent1"/>
              </a:solidFill>
              <a:round/>
            </a:ln>
            <a:effectLst/>
          </c:spPr>
          <c:marker>
            <c:symbol val="circle"/>
            <c:size val="8"/>
            <c:spPr>
              <a:solidFill>
                <a:schemeClr val="accent1"/>
              </a:solidFill>
              <a:ln w="9525">
                <a:solidFill>
                  <a:schemeClr val="accent1"/>
                </a:solidFill>
              </a:ln>
              <a:effectLst/>
            </c:spPr>
          </c:marker>
          <c:dLbls>
            <c:dLbl>
              <c:idx val="4"/>
              <c:layout>
                <c:manualLayout>
                  <c:x val="-3.3561765090281803E-2"/>
                  <c:y val="-5.617251049821637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6F63-41B1-A198-285F5AAF98C5}"/>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1"/>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Sheet1!$B$1:$G$1</c:f>
              <c:strCache>
                <c:ptCount val="6"/>
                <c:pt idx="0">
                  <c:v>2012</c:v>
                </c:pt>
                <c:pt idx="1">
                  <c:v>2013</c:v>
                </c:pt>
                <c:pt idx="2">
                  <c:v>2014</c:v>
                </c:pt>
                <c:pt idx="3">
                  <c:v>2015</c:v>
                </c:pt>
                <c:pt idx="4">
                  <c:v>2016</c:v>
                </c:pt>
                <c:pt idx="5">
                  <c:v>2017</c:v>
                </c:pt>
              </c:strCache>
            </c:strRef>
          </c:cat>
          <c:val>
            <c:numRef>
              <c:f>Sheet1!$B$2:$G$2</c:f>
              <c:numCache>
                <c:formatCode>###0%</c:formatCode>
                <c:ptCount val="6"/>
                <c:pt idx="0">
                  <c:v>0.80968250354648397</c:v>
                </c:pt>
                <c:pt idx="1">
                  <c:v>0.82051216275691996</c:v>
                </c:pt>
                <c:pt idx="2">
                  <c:v>0.82185419361618539</c:v>
                </c:pt>
                <c:pt idx="3">
                  <c:v>0.83296265321080643</c:v>
                </c:pt>
                <c:pt idx="4">
                  <c:v>0.83059874331349104</c:v>
                </c:pt>
                <c:pt idx="5">
                  <c:v>0.80586905640973139</c:v>
                </c:pt>
              </c:numCache>
            </c:numRef>
          </c:val>
          <c:smooth val="0"/>
          <c:extLst>
            <c:ext xmlns:c16="http://schemas.microsoft.com/office/drawing/2014/chart" uri="{C3380CC4-5D6E-409C-BE32-E72D297353CC}">
              <c16:uniqueId val="{00000002-B028-4CF0-B6FC-E48F1425DA00}"/>
            </c:ext>
          </c:extLst>
        </c:ser>
        <c:ser>
          <c:idx val="1"/>
          <c:order val="1"/>
          <c:tx>
            <c:strRef>
              <c:f>Sheet1!$A$3</c:f>
              <c:strCache>
                <c:ptCount val="1"/>
                <c:pt idx="0">
                  <c:v>B</c:v>
                </c:pt>
              </c:strCache>
            </c:strRef>
          </c:tx>
          <c:spPr>
            <a:ln w="38100" cap="rnd">
              <a:solidFill>
                <a:schemeClr val="accent2"/>
              </a:solidFill>
              <a:round/>
            </a:ln>
            <a:effectLst/>
          </c:spPr>
          <c:marker>
            <c:symbol val="circle"/>
            <c:size val="8"/>
            <c:spPr>
              <a:solidFill>
                <a:schemeClr val="accent2"/>
              </a:solidFill>
              <a:ln w="9525">
                <a:solidFill>
                  <a:schemeClr val="accent2"/>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c:v>
                </c:pt>
                <c:pt idx="1">
                  <c:v>2013</c:v>
                </c:pt>
                <c:pt idx="2">
                  <c:v>2014</c:v>
                </c:pt>
                <c:pt idx="3">
                  <c:v>2015</c:v>
                </c:pt>
                <c:pt idx="4">
                  <c:v>2016</c:v>
                </c:pt>
                <c:pt idx="5">
                  <c:v>2017</c:v>
                </c:pt>
              </c:strCache>
            </c:strRef>
          </c:cat>
          <c:val>
            <c:numRef>
              <c:f>Sheet1!$B$3:$G$3</c:f>
              <c:numCache>
                <c:formatCode>###0%</c:formatCode>
                <c:ptCount val="6"/>
                <c:pt idx="0">
                  <c:v>0.10898082650932124</c:v>
                </c:pt>
                <c:pt idx="1">
                  <c:v>0.10595577162647105</c:v>
                </c:pt>
                <c:pt idx="2">
                  <c:v>9.5549544996209435E-2</c:v>
                </c:pt>
                <c:pt idx="3">
                  <c:v>0.12256119408185956</c:v>
                </c:pt>
                <c:pt idx="4">
                  <c:v>9.320747921496432E-2</c:v>
                </c:pt>
                <c:pt idx="5">
                  <c:v>0.12936265612423561</c:v>
                </c:pt>
              </c:numCache>
            </c:numRef>
          </c:val>
          <c:smooth val="0"/>
          <c:extLst>
            <c:ext xmlns:c16="http://schemas.microsoft.com/office/drawing/2014/chart" uri="{C3380CC4-5D6E-409C-BE32-E72D297353CC}">
              <c16:uniqueId val="{00000005-B028-4CF0-B6FC-E48F1425DA00}"/>
            </c:ext>
          </c:extLst>
        </c:ser>
        <c:ser>
          <c:idx val="2"/>
          <c:order val="2"/>
          <c:tx>
            <c:strRef>
              <c:f>Sheet1!$A$4</c:f>
              <c:strCache>
                <c:ptCount val="1"/>
                <c:pt idx="0">
                  <c:v>C or lower/DK</c:v>
                </c:pt>
              </c:strCache>
            </c:strRef>
          </c:tx>
          <c:spPr>
            <a:ln w="38100" cap="rnd">
              <a:solidFill>
                <a:schemeClr val="accent5"/>
              </a:solidFill>
              <a:round/>
            </a:ln>
            <a:effectLst/>
          </c:spPr>
          <c:marker>
            <c:symbol val="circle"/>
            <c:size val="8"/>
            <c:spPr>
              <a:solidFill>
                <a:schemeClr val="accent5"/>
              </a:solidFill>
              <a:ln w="9525">
                <a:solidFill>
                  <a:schemeClr val="accent5"/>
                </a:solidFill>
              </a:ln>
              <a:effectLst/>
            </c:spPr>
          </c:marker>
          <c:dLbls>
            <c:dLbl>
              <c:idx val="3"/>
              <c:layout>
                <c:manualLayout>
                  <c:x val="-7.5411902465317093E-2"/>
                  <c:y val="4.694647865086205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44D8-4699-9DC1-4A541D277BAF}"/>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5"/>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c:v>
                </c:pt>
                <c:pt idx="1">
                  <c:v>2013</c:v>
                </c:pt>
                <c:pt idx="2">
                  <c:v>2014</c:v>
                </c:pt>
                <c:pt idx="3">
                  <c:v>2015</c:v>
                </c:pt>
                <c:pt idx="4">
                  <c:v>2016</c:v>
                </c:pt>
                <c:pt idx="5">
                  <c:v>2017</c:v>
                </c:pt>
              </c:strCache>
            </c:strRef>
          </c:cat>
          <c:val>
            <c:numRef>
              <c:f>Sheet1!$B$4:$G$4</c:f>
              <c:numCache>
                <c:formatCode>0%</c:formatCode>
                <c:ptCount val="6"/>
                <c:pt idx="0" formatCode="###0%">
                  <c:v>8.1336669944194459E-2</c:v>
                </c:pt>
                <c:pt idx="1">
                  <c:v>7.3532065616612061E-2</c:v>
                </c:pt>
                <c:pt idx="2">
                  <c:v>8.2596261387605244E-2</c:v>
                </c:pt>
                <c:pt idx="3" formatCode="###0%">
                  <c:v>4.447615270733378E-2</c:v>
                </c:pt>
                <c:pt idx="4" formatCode="###0%">
                  <c:v>7.6193777471549318E-2</c:v>
                </c:pt>
                <c:pt idx="5" formatCode="###0%">
                  <c:v>6.4768287466033414E-2</c:v>
                </c:pt>
              </c:numCache>
            </c:numRef>
          </c:val>
          <c:smooth val="0"/>
          <c:extLst>
            <c:ext xmlns:c16="http://schemas.microsoft.com/office/drawing/2014/chart" uri="{C3380CC4-5D6E-409C-BE32-E72D297353CC}">
              <c16:uniqueId val="{00000006-B028-4CF0-B6FC-E48F1425DA00}"/>
            </c:ext>
          </c:extLst>
        </c:ser>
        <c:dLbls>
          <c:showLegendKey val="0"/>
          <c:showVal val="0"/>
          <c:showCatName val="0"/>
          <c:showSerName val="0"/>
          <c:showPercent val="0"/>
          <c:showBubbleSize val="0"/>
        </c:dLbls>
        <c:marker val="1"/>
        <c:smooth val="0"/>
        <c:axId val="119839296"/>
        <c:axId val="119839688"/>
      </c:lineChart>
      <c:catAx>
        <c:axId val="119839296"/>
        <c:scaling>
          <c:orientation val="minMax"/>
        </c:scaling>
        <c:delete val="0"/>
        <c:axPos val="b"/>
        <c:numFmt formatCode="General" sourceLinked="1"/>
        <c:majorTickMark val="out"/>
        <c:minorTickMark val="none"/>
        <c:tickLblPos val="nextTo"/>
        <c:spPr>
          <a:noFill/>
          <a:ln w="12700" cap="flat" cmpd="sng" algn="ctr">
            <a:solidFill>
              <a:schemeClr val="tx2"/>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crossAx val="119839688"/>
        <c:crosses val="autoZero"/>
        <c:auto val="1"/>
        <c:lblAlgn val="ctr"/>
        <c:lblOffset val="100"/>
        <c:noMultiLvlLbl val="0"/>
      </c:catAx>
      <c:valAx>
        <c:axId val="119839688"/>
        <c:scaling>
          <c:orientation val="minMax"/>
          <c:max val="1"/>
          <c:min val="0"/>
        </c:scaling>
        <c:delete val="1"/>
        <c:axPos val="l"/>
        <c:numFmt formatCode="###0%" sourceLinked="1"/>
        <c:majorTickMark val="out"/>
        <c:minorTickMark val="none"/>
        <c:tickLblPos val="nextTo"/>
        <c:crossAx val="1198392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1815252416756176E-2"/>
          <c:y val="4.3114749253819563E-2"/>
          <c:w val="0.97330503385719402"/>
          <c:h val="0.85512764102093441"/>
        </c:manualLayout>
      </c:layout>
      <c:lineChart>
        <c:grouping val="standard"/>
        <c:varyColors val="0"/>
        <c:ser>
          <c:idx val="0"/>
          <c:order val="0"/>
          <c:tx>
            <c:strRef>
              <c:f>Sheet1!$A$2</c:f>
              <c:strCache>
                <c:ptCount val="1"/>
                <c:pt idx="0">
                  <c:v>A</c:v>
                </c:pt>
              </c:strCache>
            </c:strRef>
          </c:tx>
          <c:spPr>
            <a:ln w="38100" cap="rnd">
              <a:solidFill>
                <a:schemeClr val="accent1"/>
              </a:solidFill>
              <a:round/>
            </a:ln>
            <a:effectLst/>
          </c:spPr>
          <c:marker>
            <c:symbol val="circle"/>
            <c:size val="8"/>
            <c:spPr>
              <a:solidFill>
                <a:schemeClr val="accent1"/>
              </a:solidFill>
              <a:ln w="9525">
                <a:solidFill>
                  <a:schemeClr val="accent1"/>
                </a:solidFill>
              </a:ln>
              <a:effectLst/>
            </c:spPr>
          </c:marker>
          <c:dLbls>
            <c:dLbl>
              <c:idx val="4"/>
              <c:layout>
                <c:manualLayout>
                  <c:x val="-3.3561765090281803E-2"/>
                  <c:y val="-5.617251049821637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C970-4724-B7CC-C39FE6DD30AB}"/>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1"/>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Sheet1!$B$1:$G$1</c:f>
              <c:strCache>
                <c:ptCount val="6"/>
                <c:pt idx="0">
                  <c:v>2012</c:v>
                </c:pt>
                <c:pt idx="1">
                  <c:v>2013</c:v>
                </c:pt>
                <c:pt idx="2">
                  <c:v>2014</c:v>
                </c:pt>
                <c:pt idx="3">
                  <c:v>2015</c:v>
                </c:pt>
                <c:pt idx="4">
                  <c:v>2016</c:v>
                </c:pt>
                <c:pt idx="5">
                  <c:v>2017</c:v>
                </c:pt>
              </c:strCache>
            </c:strRef>
          </c:cat>
          <c:val>
            <c:numRef>
              <c:f>Sheet1!$B$2:$G$2</c:f>
              <c:numCache>
                <c:formatCode>###0%</c:formatCode>
                <c:ptCount val="6"/>
                <c:pt idx="0" formatCode="0%">
                  <c:v>0.8503937007874014</c:v>
                </c:pt>
                <c:pt idx="1">
                  <c:v>0.87378640776699101</c:v>
                </c:pt>
                <c:pt idx="2">
                  <c:v>0.93283582089552231</c:v>
                </c:pt>
                <c:pt idx="3">
                  <c:v>0.93</c:v>
                </c:pt>
                <c:pt idx="4">
                  <c:v>0.91380049650191797</c:v>
                </c:pt>
                <c:pt idx="5">
                  <c:v>0.79137747371280009</c:v>
                </c:pt>
              </c:numCache>
            </c:numRef>
          </c:val>
          <c:smooth val="0"/>
          <c:extLst>
            <c:ext xmlns:c16="http://schemas.microsoft.com/office/drawing/2014/chart" uri="{C3380CC4-5D6E-409C-BE32-E72D297353CC}">
              <c16:uniqueId val="{00000001-C970-4724-B7CC-C39FE6DD30AB}"/>
            </c:ext>
          </c:extLst>
        </c:ser>
        <c:ser>
          <c:idx val="1"/>
          <c:order val="1"/>
          <c:tx>
            <c:strRef>
              <c:f>Sheet1!$A$3</c:f>
              <c:strCache>
                <c:ptCount val="1"/>
                <c:pt idx="0">
                  <c:v>B</c:v>
                </c:pt>
              </c:strCache>
            </c:strRef>
          </c:tx>
          <c:spPr>
            <a:ln w="38100" cap="rnd">
              <a:solidFill>
                <a:schemeClr val="accent2"/>
              </a:solidFill>
              <a:round/>
            </a:ln>
            <a:effectLst/>
          </c:spPr>
          <c:marker>
            <c:symbol val="circle"/>
            <c:size val="8"/>
            <c:spPr>
              <a:solidFill>
                <a:schemeClr val="accent2"/>
              </a:solidFill>
              <a:ln w="9525">
                <a:solidFill>
                  <a:schemeClr val="accent2"/>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c:v>
                </c:pt>
                <c:pt idx="1">
                  <c:v>2013</c:v>
                </c:pt>
                <c:pt idx="2">
                  <c:v>2014</c:v>
                </c:pt>
                <c:pt idx="3">
                  <c:v>2015</c:v>
                </c:pt>
                <c:pt idx="4">
                  <c:v>2016</c:v>
                </c:pt>
                <c:pt idx="5">
                  <c:v>2017</c:v>
                </c:pt>
              </c:strCache>
            </c:strRef>
          </c:cat>
          <c:val>
            <c:numRef>
              <c:f>Sheet1!$B$3:$G$3</c:f>
              <c:numCache>
                <c:formatCode>###0%</c:formatCode>
                <c:ptCount val="6"/>
                <c:pt idx="0" formatCode="0%">
                  <c:v>8.661417322834622E-2</c:v>
                </c:pt>
                <c:pt idx="1">
                  <c:v>0.1262135922330099</c:v>
                </c:pt>
                <c:pt idx="2">
                  <c:v>5.9701492537313217E-2</c:v>
                </c:pt>
                <c:pt idx="3">
                  <c:v>7.0000000000000007E-2</c:v>
                </c:pt>
                <c:pt idx="4">
                  <c:v>4.6682464454976286E-2</c:v>
                </c:pt>
                <c:pt idx="5">
                  <c:v>0.13904833009123554</c:v>
                </c:pt>
              </c:numCache>
            </c:numRef>
          </c:val>
          <c:smooth val="0"/>
          <c:extLst>
            <c:ext xmlns:c16="http://schemas.microsoft.com/office/drawing/2014/chart" uri="{C3380CC4-5D6E-409C-BE32-E72D297353CC}">
              <c16:uniqueId val="{00000002-C970-4724-B7CC-C39FE6DD30AB}"/>
            </c:ext>
          </c:extLst>
        </c:ser>
        <c:ser>
          <c:idx val="2"/>
          <c:order val="2"/>
          <c:tx>
            <c:strRef>
              <c:f>Sheet1!$A$4</c:f>
              <c:strCache>
                <c:ptCount val="1"/>
                <c:pt idx="0">
                  <c:v>C or lower/DK</c:v>
                </c:pt>
              </c:strCache>
            </c:strRef>
          </c:tx>
          <c:spPr>
            <a:ln w="38100" cap="rnd">
              <a:solidFill>
                <a:schemeClr val="accent5"/>
              </a:solidFill>
              <a:round/>
            </a:ln>
            <a:effectLst/>
          </c:spPr>
          <c:marker>
            <c:symbol val="circle"/>
            <c:size val="8"/>
            <c:spPr>
              <a:solidFill>
                <a:schemeClr val="accent5"/>
              </a:solidFill>
              <a:ln w="9525">
                <a:solidFill>
                  <a:schemeClr val="accent5"/>
                </a:solidFill>
              </a:ln>
              <a:effectLst/>
            </c:spPr>
          </c:marker>
          <c:dLbls>
            <c:dLbl>
              <c:idx val="0"/>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C970-4724-B7CC-C39FE6DD30AB}"/>
                </c:ext>
              </c:extLst>
            </c:dLbl>
            <c:dLbl>
              <c:idx val="1"/>
              <c:delete val="1"/>
              <c:extLst>
                <c:ext xmlns:c15="http://schemas.microsoft.com/office/drawing/2012/chart" uri="{CE6537A1-D6FC-4f65-9D91-7224C49458BB}"/>
                <c:ext xmlns:c16="http://schemas.microsoft.com/office/drawing/2014/chart" uri="{C3380CC4-5D6E-409C-BE32-E72D297353CC}">
                  <c16:uniqueId val="{00000006-C970-4724-B7CC-C39FE6DD30AB}"/>
                </c:ext>
              </c:extLst>
            </c:dLbl>
            <c:dLbl>
              <c:idx val="2"/>
              <c:layout>
                <c:manualLayout>
                  <c:x val="-0.14039863647256784"/>
                  <c:y val="-2.541826380895946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C970-4724-B7CC-C39FE6DD30AB}"/>
                </c:ext>
              </c:extLst>
            </c:dLbl>
            <c:dLbl>
              <c:idx val="3"/>
              <c:delete val="1"/>
              <c:extLst>
                <c:ext xmlns:c15="http://schemas.microsoft.com/office/drawing/2012/chart" uri="{CE6537A1-D6FC-4f65-9D91-7224C49458BB}"/>
                <c:ext xmlns:c16="http://schemas.microsoft.com/office/drawing/2014/chart" uri="{C3380CC4-5D6E-409C-BE32-E72D297353CC}">
                  <c16:uniqueId val="{00000003-C970-4724-B7CC-C39FE6DD30AB}"/>
                </c:ext>
              </c:extLst>
            </c:dLbl>
            <c:dLbl>
              <c:idx val="4"/>
              <c:layout>
                <c:manualLayout>
                  <c:x val="-5.7360031907747265E-2"/>
                  <c:y val="3.77202046440849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C970-4724-B7CC-C39FE6DD30AB}"/>
                </c:ext>
              </c:extLst>
            </c:dLbl>
            <c:dLbl>
              <c:idx val="5"/>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C970-4724-B7CC-C39FE6DD30AB}"/>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5"/>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c:v>
                </c:pt>
                <c:pt idx="1">
                  <c:v>2013</c:v>
                </c:pt>
                <c:pt idx="2">
                  <c:v>2014</c:v>
                </c:pt>
                <c:pt idx="3">
                  <c:v>2015</c:v>
                </c:pt>
                <c:pt idx="4">
                  <c:v>2016</c:v>
                </c:pt>
                <c:pt idx="5">
                  <c:v>2017</c:v>
                </c:pt>
              </c:strCache>
            </c:strRef>
          </c:cat>
          <c:val>
            <c:numRef>
              <c:f>Sheet1!$B$4:$G$4</c:f>
              <c:numCache>
                <c:formatCode>###0%</c:formatCode>
                <c:ptCount val="6"/>
                <c:pt idx="0" formatCode="0%">
                  <c:v>6.2992125984251801E-2</c:v>
                </c:pt>
                <c:pt idx="1">
                  <c:v>0</c:v>
                </c:pt>
                <c:pt idx="2">
                  <c:v>7.4626865671641521E-3</c:v>
                </c:pt>
                <c:pt idx="3">
                  <c:v>0</c:v>
                </c:pt>
                <c:pt idx="4">
                  <c:v>3.951703904310537E-2</c:v>
                </c:pt>
                <c:pt idx="5">
                  <c:v>6.9574196195964944E-2</c:v>
                </c:pt>
              </c:numCache>
            </c:numRef>
          </c:val>
          <c:smooth val="0"/>
          <c:extLst>
            <c:ext xmlns:c16="http://schemas.microsoft.com/office/drawing/2014/chart" uri="{C3380CC4-5D6E-409C-BE32-E72D297353CC}">
              <c16:uniqueId val="{00000004-C970-4724-B7CC-C39FE6DD30AB}"/>
            </c:ext>
          </c:extLst>
        </c:ser>
        <c:dLbls>
          <c:showLegendKey val="0"/>
          <c:showVal val="0"/>
          <c:showCatName val="0"/>
          <c:showSerName val="0"/>
          <c:showPercent val="0"/>
          <c:showBubbleSize val="0"/>
        </c:dLbls>
        <c:marker val="1"/>
        <c:smooth val="0"/>
        <c:axId val="119839296"/>
        <c:axId val="119839688"/>
      </c:lineChart>
      <c:catAx>
        <c:axId val="119839296"/>
        <c:scaling>
          <c:orientation val="minMax"/>
        </c:scaling>
        <c:delete val="0"/>
        <c:axPos val="b"/>
        <c:numFmt formatCode="General" sourceLinked="1"/>
        <c:majorTickMark val="out"/>
        <c:minorTickMark val="none"/>
        <c:tickLblPos val="nextTo"/>
        <c:spPr>
          <a:noFill/>
          <a:ln w="12700" cap="flat" cmpd="sng" algn="ctr">
            <a:solidFill>
              <a:schemeClr val="tx2"/>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crossAx val="119839688"/>
        <c:crosses val="autoZero"/>
        <c:auto val="1"/>
        <c:lblAlgn val="ctr"/>
        <c:lblOffset val="100"/>
        <c:noMultiLvlLbl val="0"/>
      </c:catAx>
      <c:valAx>
        <c:axId val="119839688"/>
        <c:scaling>
          <c:orientation val="minMax"/>
          <c:max val="1"/>
          <c:min val="0"/>
        </c:scaling>
        <c:delete val="1"/>
        <c:axPos val="l"/>
        <c:numFmt formatCode="0%" sourceLinked="1"/>
        <c:majorTickMark val="out"/>
        <c:minorTickMark val="none"/>
        <c:tickLblPos val="nextTo"/>
        <c:crossAx val="1198392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hart7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1815252416756176E-2"/>
          <c:y val="4.3114749253819563E-2"/>
          <c:w val="0.97330503385719402"/>
          <c:h val="0.85512764102093441"/>
        </c:manualLayout>
      </c:layout>
      <c:lineChart>
        <c:grouping val="standard"/>
        <c:varyColors val="0"/>
        <c:ser>
          <c:idx val="0"/>
          <c:order val="0"/>
          <c:tx>
            <c:strRef>
              <c:f>Sheet1!$A$2</c:f>
              <c:strCache>
                <c:ptCount val="1"/>
                <c:pt idx="0">
                  <c:v>A</c:v>
                </c:pt>
              </c:strCache>
            </c:strRef>
          </c:tx>
          <c:spPr>
            <a:ln w="38100" cap="rnd">
              <a:solidFill>
                <a:schemeClr val="accent1"/>
              </a:solidFill>
              <a:round/>
            </a:ln>
            <a:effectLst/>
          </c:spPr>
          <c:marker>
            <c:symbol val="circle"/>
            <c:size val="8"/>
            <c:spPr>
              <a:solidFill>
                <a:schemeClr val="accent1"/>
              </a:solidFill>
              <a:ln w="9525">
                <a:solidFill>
                  <a:schemeClr val="accent1"/>
                </a:solidFill>
              </a:ln>
              <a:effectLst/>
            </c:spPr>
          </c:marker>
          <c:dLbls>
            <c:dLbl>
              <c:idx val="4"/>
              <c:layout>
                <c:manualLayout>
                  <c:x val="-3.3561765090281803E-2"/>
                  <c:y val="-5.617251049821637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EBE3-40D5-8C28-BF7FA77E4FCE}"/>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1"/>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Sheet1!$B$1:$G$1</c:f>
              <c:strCache>
                <c:ptCount val="6"/>
                <c:pt idx="0">
                  <c:v>2012</c:v>
                </c:pt>
                <c:pt idx="1">
                  <c:v>2013</c:v>
                </c:pt>
                <c:pt idx="2">
                  <c:v>2014</c:v>
                </c:pt>
                <c:pt idx="3">
                  <c:v>2015</c:v>
                </c:pt>
                <c:pt idx="4">
                  <c:v>2016</c:v>
                </c:pt>
                <c:pt idx="5">
                  <c:v>2017</c:v>
                </c:pt>
              </c:strCache>
            </c:strRef>
          </c:cat>
          <c:val>
            <c:numRef>
              <c:f>Sheet1!$B$2:$G$2</c:f>
              <c:numCache>
                <c:formatCode>###0%</c:formatCode>
                <c:ptCount val="6"/>
                <c:pt idx="0">
                  <c:v>0.74787574087621811</c:v>
                </c:pt>
                <c:pt idx="1">
                  <c:v>0.80196141462999138</c:v>
                </c:pt>
                <c:pt idx="2">
                  <c:v>0.82777863754907766</c:v>
                </c:pt>
                <c:pt idx="3">
                  <c:v>0.87</c:v>
                </c:pt>
                <c:pt idx="4">
                  <c:v>0.75354081666989503</c:v>
                </c:pt>
                <c:pt idx="5">
                  <c:v>0.74803254136203989</c:v>
                </c:pt>
              </c:numCache>
            </c:numRef>
          </c:val>
          <c:smooth val="0"/>
          <c:extLst>
            <c:ext xmlns:c16="http://schemas.microsoft.com/office/drawing/2014/chart" uri="{C3380CC4-5D6E-409C-BE32-E72D297353CC}">
              <c16:uniqueId val="{00000001-EBE3-40D5-8C28-BF7FA77E4FCE}"/>
            </c:ext>
          </c:extLst>
        </c:ser>
        <c:ser>
          <c:idx val="1"/>
          <c:order val="1"/>
          <c:tx>
            <c:strRef>
              <c:f>Sheet1!$A$3</c:f>
              <c:strCache>
                <c:ptCount val="1"/>
                <c:pt idx="0">
                  <c:v>B</c:v>
                </c:pt>
              </c:strCache>
            </c:strRef>
          </c:tx>
          <c:spPr>
            <a:ln w="38100" cap="rnd">
              <a:solidFill>
                <a:schemeClr val="accent2"/>
              </a:solidFill>
              <a:round/>
            </a:ln>
            <a:effectLst/>
          </c:spPr>
          <c:marker>
            <c:symbol val="circle"/>
            <c:size val="8"/>
            <c:spPr>
              <a:solidFill>
                <a:schemeClr val="accent2"/>
              </a:solidFill>
              <a:ln w="9525">
                <a:solidFill>
                  <a:schemeClr val="accent2"/>
                </a:solidFill>
              </a:ln>
              <a:effectLst/>
            </c:spPr>
          </c:marker>
          <c:dLbls>
            <c:dLbl>
              <c:idx val="5"/>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EBE3-40D5-8C28-BF7FA77E4FCE}"/>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c:v>
                </c:pt>
                <c:pt idx="1">
                  <c:v>2013</c:v>
                </c:pt>
                <c:pt idx="2">
                  <c:v>2014</c:v>
                </c:pt>
                <c:pt idx="3">
                  <c:v>2015</c:v>
                </c:pt>
                <c:pt idx="4">
                  <c:v>2016</c:v>
                </c:pt>
                <c:pt idx="5">
                  <c:v>2017</c:v>
                </c:pt>
              </c:strCache>
            </c:strRef>
          </c:cat>
          <c:val>
            <c:numRef>
              <c:f>Sheet1!$B$3:$G$3</c:f>
              <c:numCache>
                <c:formatCode>###0%</c:formatCode>
                <c:ptCount val="6"/>
                <c:pt idx="0">
                  <c:v>0.14926072137877117</c:v>
                </c:pt>
                <c:pt idx="1">
                  <c:v>0.11588680231501403</c:v>
                </c:pt>
                <c:pt idx="2">
                  <c:v>0.11248215974550738</c:v>
                </c:pt>
                <c:pt idx="3">
                  <c:v>0.08</c:v>
                </c:pt>
                <c:pt idx="4">
                  <c:v>0.14089009186947227</c:v>
                </c:pt>
                <c:pt idx="5">
                  <c:v>8.9233277367990679E-2</c:v>
                </c:pt>
              </c:numCache>
            </c:numRef>
          </c:val>
          <c:smooth val="0"/>
          <c:extLst>
            <c:ext xmlns:c16="http://schemas.microsoft.com/office/drawing/2014/chart" uri="{C3380CC4-5D6E-409C-BE32-E72D297353CC}">
              <c16:uniqueId val="{00000002-EBE3-40D5-8C28-BF7FA77E4FCE}"/>
            </c:ext>
          </c:extLst>
        </c:ser>
        <c:ser>
          <c:idx val="2"/>
          <c:order val="2"/>
          <c:tx>
            <c:strRef>
              <c:f>Sheet1!$A$4</c:f>
              <c:strCache>
                <c:ptCount val="1"/>
                <c:pt idx="0">
                  <c:v>C or lower/DK</c:v>
                </c:pt>
              </c:strCache>
            </c:strRef>
          </c:tx>
          <c:spPr>
            <a:ln w="38100" cap="rnd">
              <a:solidFill>
                <a:schemeClr val="accent5"/>
              </a:solidFill>
              <a:round/>
            </a:ln>
            <a:effectLst/>
          </c:spPr>
          <c:marker>
            <c:symbol val="circle"/>
            <c:size val="8"/>
            <c:spPr>
              <a:solidFill>
                <a:schemeClr val="accent5"/>
              </a:solidFill>
              <a:ln w="9525">
                <a:solidFill>
                  <a:schemeClr val="accent5"/>
                </a:solidFill>
              </a:ln>
              <a:effectLst/>
            </c:spPr>
          </c:marker>
          <c:dLbls>
            <c:dLbl>
              <c:idx val="3"/>
              <c:layout>
                <c:manualLayout>
                  <c:x val="-6.8191154242289082E-2"/>
                  <c:y val="3.464477997515917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EBE3-40D5-8C28-BF7FA77E4FCE}"/>
                </c:ext>
              </c:extLst>
            </c:dLbl>
            <c:dLbl>
              <c:idx val="5"/>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EBE3-40D5-8C28-BF7FA77E4FCE}"/>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5"/>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c:v>
                </c:pt>
                <c:pt idx="1">
                  <c:v>2013</c:v>
                </c:pt>
                <c:pt idx="2">
                  <c:v>2014</c:v>
                </c:pt>
                <c:pt idx="3">
                  <c:v>2015</c:v>
                </c:pt>
                <c:pt idx="4">
                  <c:v>2016</c:v>
                </c:pt>
                <c:pt idx="5">
                  <c:v>2017</c:v>
                </c:pt>
              </c:strCache>
            </c:strRef>
          </c:cat>
          <c:val>
            <c:numRef>
              <c:f>Sheet1!$B$4:$G$4</c:f>
              <c:numCache>
                <c:formatCode>###0%</c:formatCode>
                <c:ptCount val="6"/>
                <c:pt idx="0">
                  <c:v>0.10286353774501145</c:v>
                </c:pt>
                <c:pt idx="1">
                  <c:v>8.2151783054994376E-2</c:v>
                </c:pt>
                <c:pt idx="2">
                  <c:v>5.9739202705413524E-2</c:v>
                </c:pt>
                <c:pt idx="3">
                  <c:v>0.05</c:v>
                </c:pt>
                <c:pt idx="4">
                  <c:v>0.10556909146063219</c:v>
                </c:pt>
                <c:pt idx="5">
                  <c:v>0.16273418126997072</c:v>
                </c:pt>
              </c:numCache>
            </c:numRef>
          </c:val>
          <c:smooth val="0"/>
          <c:extLst>
            <c:ext xmlns:c16="http://schemas.microsoft.com/office/drawing/2014/chart" uri="{C3380CC4-5D6E-409C-BE32-E72D297353CC}">
              <c16:uniqueId val="{00000004-EBE3-40D5-8C28-BF7FA77E4FCE}"/>
            </c:ext>
          </c:extLst>
        </c:ser>
        <c:dLbls>
          <c:showLegendKey val="0"/>
          <c:showVal val="0"/>
          <c:showCatName val="0"/>
          <c:showSerName val="0"/>
          <c:showPercent val="0"/>
          <c:showBubbleSize val="0"/>
        </c:dLbls>
        <c:marker val="1"/>
        <c:smooth val="0"/>
        <c:axId val="119839296"/>
        <c:axId val="119839688"/>
      </c:lineChart>
      <c:catAx>
        <c:axId val="119839296"/>
        <c:scaling>
          <c:orientation val="minMax"/>
        </c:scaling>
        <c:delete val="0"/>
        <c:axPos val="b"/>
        <c:numFmt formatCode="General" sourceLinked="1"/>
        <c:majorTickMark val="out"/>
        <c:minorTickMark val="none"/>
        <c:tickLblPos val="nextTo"/>
        <c:spPr>
          <a:noFill/>
          <a:ln w="12700" cap="flat" cmpd="sng" algn="ctr">
            <a:solidFill>
              <a:schemeClr val="tx2"/>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crossAx val="119839688"/>
        <c:crosses val="autoZero"/>
        <c:auto val="1"/>
        <c:lblAlgn val="ctr"/>
        <c:lblOffset val="100"/>
        <c:noMultiLvlLbl val="0"/>
      </c:catAx>
      <c:valAx>
        <c:axId val="119839688"/>
        <c:scaling>
          <c:orientation val="minMax"/>
          <c:max val="1"/>
          <c:min val="0"/>
        </c:scaling>
        <c:delete val="1"/>
        <c:axPos val="l"/>
        <c:numFmt formatCode="###0%" sourceLinked="1"/>
        <c:majorTickMark val="out"/>
        <c:minorTickMark val="none"/>
        <c:tickLblPos val="nextTo"/>
        <c:crossAx val="1198392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1815252416756176E-2"/>
          <c:y val="0"/>
          <c:w val="0.97636949516648763"/>
          <c:h val="0.91181415606740657"/>
        </c:manualLayout>
      </c:layout>
      <c:lineChart>
        <c:grouping val="standard"/>
        <c:varyColors val="0"/>
        <c:ser>
          <c:idx val="0"/>
          <c:order val="0"/>
          <c:tx>
            <c:strRef>
              <c:f>Sheet1!$A$2</c:f>
              <c:strCache>
                <c:ptCount val="1"/>
                <c:pt idx="0">
                  <c:v>A</c:v>
                </c:pt>
              </c:strCache>
            </c:strRef>
          </c:tx>
          <c:spPr>
            <a:ln w="38100" cap="rnd">
              <a:solidFill>
                <a:schemeClr val="accent1"/>
              </a:solidFill>
              <a:round/>
            </a:ln>
            <a:effectLst/>
          </c:spPr>
          <c:marker>
            <c:symbol val="circle"/>
            <c:size val="8"/>
            <c:spPr>
              <a:solidFill>
                <a:schemeClr val="accent1"/>
              </a:solidFill>
              <a:ln w="9525">
                <a:solidFill>
                  <a:schemeClr val="accent1"/>
                </a:solidFill>
              </a:ln>
              <a:effectLst/>
            </c:spPr>
          </c:marker>
          <c:dLbls>
            <c:dLbl>
              <c:idx val="0"/>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B6B8-48E5-AC9D-F5BE74FAFF89}"/>
                </c:ext>
              </c:extLst>
            </c:dLbl>
            <c:dLbl>
              <c:idx val="1"/>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B6B8-48E5-AC9D-F5BE74FAFF89}"/>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1"/>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c:v>
                </c:pt>
                <c:pt idx="1">
                  <c:v>2013</c:v>
                </c:pt>
                <c:pt idx="2">
                  <c:v>2014</c:v>
                </c:pt>
                <c:pt idx="3">
                  <c:v>2015</c:v>
                </c:pt>
                <c:pt idx="4">
                  <c:v>2016</c:v>
                </c:pt>
                <c:pt idx="5">
                  <c:v>2017</c:v>
                </c:pt>
              </c:strCache>
            </c:strRef>
          </c:cat>
          <c:val>
            <c:numRef>
              <c:f>Sheet1!$B$2:$G$2</c:f>
              <c:numCache>
                <c:formatCode>###0%</c:formatCode>
                <c:ptCount val="6"/>
                <c:pt idx="0" formatCode="0%">
                  <c:v>0.77514892764840992</c:v>
                </c:pt>
                <c:pt idx="1">
                  <c:v>0.76641453328629472</c:v>
                </c:pt>
                <c:pt idx="2">
                  <c:v>0.74289095672147099</c:v>
                </c:pt>
                <c:pt idx="3">
                  <c:v>0.76</c:v>
                </c:pt>
                <c:pt idx="4">
                  <c:v>0.81938674033459269</c:v>
                </c:pt>
                <c:pt idx="5">
                  <c:v>0.77300810262339592</c:v>
                </c:pt>
              </c:numCache>
            </c:numRef>
          </c:val>
          <c:smooth val="0"/>
          <c:extLst>
            <c:ext xmlns:c16="http://schemas.microsoft.com/office/drawing/2014/chart" uri="{C3380CC4-5D6E-409C-BE32-E72D297353CC}">
              <c16:uniqueId val="{00000001-B6B8-48E5-AC9D-F5BE74FAFF89}"/>
            </c:ext>
          </c:extLst>
        </c:ser>
        <c:ser>
          <c:idx val="1"/>
          <c:order val="1"/>
          <c:tx>
            <c:strRef>
              <c:f>Sheet1!$A$3</c:f>
              <c:strCache>
                <c:ptCount val="1"/>
                <c:pt idx="0">
                  <c:v>B</c:v>
                </c:pt>
              </c:strCache>
            </c:strRef>
          </c:tx>
          <c:spPr>
            <a:ln w="38100" cap="rnd">
              <a:solidFill>
                <a:schemeClr val="accent2"/>
              </a:solidFill>
              <a:round/>
            </a:ln>
            <a:effectLst/>
          </c:spPr>
          <c:marker>
            <c:symbol val="circle"/>
            <c:size val="8"/>
            <c:spPr>
              <a:solidFill>
                <a:schemeClr val="accent2"/>
              </a:solidFill>
              <a:ln w="9525">
                <a:solidFill>
                  <a:schemeClr val="accent2"/>
                </a:solidFill>
              </a:ln>
              <a:effectLst/>
            </c:spPr>
          </c:marker>
          <c:dLbls>
            <c:dLbl>
              <c:idx val="1"/>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B6B8-48E5-AC9D-F5BE74FAFF89}"/>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c:v>
                </c:pt>
                <c:pt idx="1">
                  <c:v>2013</c:v>
                </c:pt>
                <c:pt idx="2">
                  <c:v>2014</c:v>
                </c:pt>
                <c:pt idx="3">
                  <c:v>2015</c:v>
                </c:pt>
                <c:pt idx="4">
                  <c:v>2016</c:v>
                </c:pt>
                <c:pt idx="5">
                  <c:v>2017</c:v>
                </c:pt>
              </c:strCache>
            </c:strRef>
          </c:cat>
          <c:val>
            <c:numRef>
              <c:f>Sheet1!$B$3:$G$3</c:f>
              <c:numCache>
                <c:formatCode>###0%</c:formatCode>
                <c:ptCount val="6"/>
                <c:pt idx="0">
                  <c:v>0.11246355299049879</c:v>
                </c:pt>
                <c:pt idx="1">
                  <c:v>0.10203992734210018</c:v>
                </c:pt>
                <c:pt idx="2">
                  <c:v>0.1407671886845798</c:v>
                </c:pt>
                <c:pt idx="3">
                  <c:v>0.15</c:v>
                </c:pt>
                <c:pt idx="4">
                  <c:v>0.10415599289811574</c:v>
                </c:pt>
                <c:pt idx="5">
                  <c:v>0.12245704157561046</c:v>
                </c:pt>
              </c:numCache>
            </c:numRef>
          </c:val>
          <c:smooth val="0"/>
          <c:extLst>
            <c:ext xmlns:c16="http://schemas.microsoft.com/office/drawing/2014/chart" uri="{C3380CC4-5D6E-409C-BE32-E72D297353CC}">
              <c16:uniqueId val="{00000008-B6B8-48E5-AC9D-F5BE74FAFF89}"/>
            </c:ext>
          </c:extLst>
        </c:ser>
        <c:ser>
          <c:idx val="2"/>
          <c:order val="2"/>
          <c:tx>
            <c:strRef>
              <c:f>Sheet1!$A$4</c:f>
              <c:strCache>
                <c:ptCount val="1"/>
                <c:pt idx="0">
                  <c:v>C or lower/DK</c:v>
                </c:pt>
              </c:strCache>
            </c:strRef>
          </c:tx>
          <c:spPr>
            <a:ln w="38100" cap="rnd">
              <a:solidFill>
                <a:schemeClr val="accent5"/>
              </a:solidFill>
              <a:round/>
            </a:ln>
            <a:effectLst/>
          </c:spPr>
          <c:marker>
            <c:symbol val="circle"/>
            <c:size val="8"/>
            <c:spPr>
              <a:solidFill>
                <a:schemeClr val="accent5"/>
              </a:solidFill>
              <a:ln w="9525">
                <a:solidFill>
                  <a:schemeClr val="accent5"/>
                </a:solidFill>
              </a:ln>
              <a:effectLst/>
            </c:spPr>
          </c:marker>
          <c:dLbls>
            <c:dLbl>
              <c:idx val="1"/>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B4E2-4E65-B2AE-18E47E236772}"/>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5"/>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c:v>
                </c:pt>
                <c:pt idx="1">
                  <c:v>2013</c:v>
                </c:pt>
                <c:pt idx="2">
                  <c:v>2014</c:v>
                </c:pt>
                <c:pt idx="3">
                  <c:v>2015</c:v>
                </c:pt>
                <c:pt idx="4">
                  <c:v>2016</c:v>
                </c:pt>
                <c:pt idx="5">
                  <c:v>2017</c:v>
                </c:pt>
              </c:strCache>
            </c:strRef>
          </c:cat>
          <c:val>
            <c:numRef>
              <c:f>Sheet1!$B$4:$G$4</c:f>
              <c:numCache>
                <c:formatCode>###0%</c:formatCode>
                <c:ptCount val="6"/>
                <c:pt idx="0">
                  <c:v>0.11238751936109112</c:v>
                </c:pt>
                <c:pt idx="1">
                  <c:v>0.13154553937160929</c:v>
                </c:pt>
                <c:pt idx="2">
                  <c:v>0.1163418545939494</c:v>
                </c:pt>
                <c:pt idx="3">
                  <c:v>0.09</c:v>
                </c:pt>
                <c:pt idx="4">
                  <c:v>7.6457266767296667E-2</c:v>
                </c:pt>
                <c:pt idx="5">
                  <c:v>0.10453485580099439</c:v>
                </c:pt>
              </c:numCache>
            </c:numRef>
          </c:val>
          <c:smooth val="0"/>
          <c:extLst>
            <c:ext xmlns:c16="http://schemas.microsoft.com/office/drawing/2014/chart" uri="{C3380CC4-5D6E-409C-BE32-E72D297353CC}">
              <c16:uniqueId val="{00000009-B6B8-48E5-AC9D-F5BE74FAFF89}"/>
            </c:ext>
          </c:extLst>
        </c:ser>
        <c:dLbls>
          <c:showLegendKey val="0"/>
          <c:showVal val="0"/>
          <c:showCatName val="0"/>
          <c:showSerName val="0"/>
          <c:showPercent val="0"/>
          <c:showBubbleSize val="0"/>
        </c:dLbls>
        <c:marker val="1"/>
        <c:smooth val="0"/>
        <c:axId val="119839296"/>
        <c:axId val="119839688"/>
      </c:lineChart>
      <c:catAx>
        <c:axId val="119839296"/>
        <c:scaling>
          <c:orientation val="minMax"/>
        </c:scaling>
        <c:delete val="0"/>
        <c:axPos val="b"/>
        <c:numFmt formatCode="General" sourceLinked="1"/>
        <c:majorTickMark val="none"/>
        <c:minorTickMark val="none"/>
        <c:tickLblPos val="nextTo"/>
        <c:spPr>
          <a:noFill/>
          <a:ln w="12700" cap="flat" cmpd="sng" algn="ctr">
            <a:solidFill>
              <a:schemeClr val="tx2"/>
            </a:solidFill>
            <a:round/>
          </a:ln>
          <a:effectLst/>
        </c:spPr>
        <c:txPr>
          <a:bodyPr rot="-60000000" spcFirstLastPara="1" vertOverflow="ellipsis" vert="horz" wrap="square" anchor="ctr" anchorCtr="1"/>
          <a:lstStyle/>
          <a:p>
            <a:pPr>
              <a:defRPr sz="1800" b="0" i="0" u="none" strike="noStrike" kern="1200" baseline="0">
                <a:solidFill>
                  <a:schemeClr val="tx1"/>
                </a:solidFill>
                <a:latin typeface="+mn-lt"/>
                <a:ea typeface="+mn-ea"/>
                <a:cs typeface="+mn-cs"/>
              </a:defRPr>
            </a:pPr>
            <a:endParaRPr lang="en-US"/>
          </a:p>
        </c:txPr>
        <c:crossAx val="119839688"/>
        <c:crosses val="autoZero"/>
        <c:auto val="1"/>
        <c:lblAlgn val="ctr"/>
        <c:lblOffset val="100"/>
        <c:noMultiLvlLbl val="0"/>
      </c:catAx>
      <c:valAx>
        <c:axId val="119839688"/>
        <c:scaling>
          <c:orientation val="minMax"/>
          <c:max val="0.9"/>
          <c:min val="0"/>
        </c:scaling>
        <c:delete val="1"/>
        <c:axPos val="l"/>
        <c:numFmt formatCode="0%" sourceLinked="1"/>
        <c:majorTickMark val="out"/>
        <c:minorTickMark val="none"/>
        <c:tickLblPos val="nextTo"/>
        <c:crossAx val="1198392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hart7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352111650380738"/>
          <c:y val="0.11710429148280063"/>
          <c:w val="0.87647888349619263"/>
          <c:h val="0.87115751140592723"/>
        </c:manualLayout>
      </c:layout>
      <c:barChart>
        <c:barDir val="bar"/>
        <c:grouping val="stacked"/>
        <c:varyColors val="0"/>
        <c:ser>
          <c:idx val="0"/>
          <c:order val="0"/>
          <c:tx>
            <c:strRef>
              <c:f>Sheet1!$B$1</c:f>
              <c:strCache>
                <c:ptCount val="1"/>
                <c:pt idx="0">
                  <c:v>More than 1 in 10 trips</c:v>
                </c:pt>
              </c:strCache>
            </c:strRef>
          </c:tx>
          <c:spPr>
            <a:solidFill>
              <a:schemeClr val="bg2">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2017</c:v>
                </c:pt>
                <c:pt idx="1">
                  <c:v>2016</c:v>
                </c:pt>
                <c:pt idx="2">
                  <c:v>2015</c:v>
                </c:pt>
              </c:strCache>
            </c:strRef>
          </c:cat>
          <c:val>
            <c:numRef>
              <c:f>Sheet1!$B$2:$B$4</c:f>
              <c:numCache>
                <c:formatCode>###0%</c:formatCode>
                <c:ptCount val="3"/>
                <c:pt idx="0">
                  <c:v>0.22890533206555852</c:v>
                </c:pt>
                <c:pt idx="1">
                  <c:v>0.23719258179018612</c:v>
                </c:pt>
                <c:pt idx="2">
                  <c:v>0.40443513159037553</c:v>
                </c:pt>
              </c:numCache>
            </c:numRef>
          </c:val>
          <c:extLst>
            <c:ext xmlns:c16="http://schemas.microsoft.com/office/drawing/2014/chart" uri="{C3380CC4-5D6E-409C-BE32-E72D297353CC}">
              <c16:uniqueId val="{00000000-FB11-424A-893F-2F8507E1F0FD}"/>
            </c:ext>
          </c:extLst>
        </c:ser>
        <c:ser>
          <c:idx val="1"/>
          <c:order val="1"/>
          <c:tx>
            <c:strRef>
              <c:f>Sheet1!$C$1</c:f>
              <c:strCache>
                <c:ptCount val="1"/>
                <c:pt idx="0">
                  <c:v>About 1 in 10 trips</c:v>
                </c:pt>
              </c:strCache>
            </c:strRef>
          </c:tx>
          <c:spPr>
            <a:solidFill>
              <a:schemeClr val="bg2"/>
            </a:solidFill>
          </c:spPr>
          <c:invertIfNegative val="0"/>
          <c:dLbls>
            <c:spPr>
              <a:noFill/>
              <a:ln>
                <a:noFill/>
              </a:ln>
              <a:effectLst/>
            </c:spPr>
            <c:txPr>
              <a:bodyPr wrap="square" lIns="38100" tIns="19050" rIns="38100" bIns="19050" anchor="ctr">
                <a:spAutoFit/>
              </a:bodyPr>
              <a:lstStyle/>
              <a:p>
                <a:pPr>
                  <a:defRPr sz="1400"/>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Sheet1!$A$2:$A$4</c:f>
              <c:strCache>
                <c:ptCount val="3"/>
                <c:pt idx="0">
                  <c:v>2017</c:v>
                </c:pt>
                <c:pt idx="1">
                  <c:v>2016</c:v>
                </c:pt>
                <c:pt idx="2">
                  <c:v>2015</c:v>
                </c:pt>
              </c:strCache>
            </c:strRef>
          </c:cat>
          <c:val>
            <c:numRef>
              <c:f>Sheet1!$C$2:$C$4</c:f>
              <c:numCache>
                <c:formatCode>###0%</c:formatCode>
                <c:ptCount val="3"/>
                <c:pt idx="0">
                  <c:v>0.29868491429425992</c:v>
                </c:pt>
                <c:pt idx="1">
                  <c:v>0.2952068217713627</c:v>
                </c:pt>
                <c:pt idx="2">
                  <c:v>0.30589954794127383</c:v>
                </c:pt>
              </c:numCache>
            </c:numRef>
          </c:val>
          <c:extLst>
            <c:ext xmlns:c16="http://schemas.microsoft.com/office/drawing/2014/chart" uri="{C3380CC4-5D6E-409C-BE32-E72D297353CC}">
              <c16:uniqueId val="{00000001-FB11-424A-893F-2F8507E1F0FD}"/>
            </c:ext>
          </c:extLst>
        </c:ser>
        <c:ser>
          <c:idx val="2"/>
          <c:order val="2"/>
          <c:tx>
            <c:strRef>
              <c:f>Sheet1!$D$1</c:f>
              <c:strCache>
                <c:ptCount val="1"/>
                <c:pt idx="0">
                  <c:v>Less than 1 in 10 trips</c:v>
                </c:pt>
              </c:strCache>
            </c:strRef>
          </c:tx>
          <c:spPr>
            <a:solidFill>
              <a:schemeClr val="accent3">
                <a:lumMod val="75000"/>
              </a:schemeClr>
            </a:solidFill>
          </c:spPr>
          <c:invertIfNegative val="0"/>
          <c:dLbls>
            <c:spPr>
              <a:noFill/>
              <a:ln>
                <a:noFill/>
              </a:ln>
              <a:effectLst/>
            </c:spPr>
            <c:txPr>
              <a:bodyPr wrap="square" lIns="38100" tIns="19050" rIns="38100" bIns="19050" anchor="ctr">
                <a:spAutoFit/>
              </a:bodyPr>
              <a:lstStyle/>
              <a:p>
                <a:pPr>
                  <a:defRPr sz="1400" b="0"/>
                </a:pPr>
                <a:endParaRPr lang="en-US"/>
              </a:p>
            </c:txPr>
            <c:dLblPos val="ct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0"/>
              </c:ext>
            </c:extLst>
          </c:dLbls>
          <c:cat>
            <c:strRef>
              <c:f>Sheet1!$A$2:$A$4</c:f>
              <c:strCache>
                <c:ptCount val="3"/>
                <c:pt idx="0">
                  <c:v>2017</c:v>
                </c:pt>
                <c:pt idx="1">
                  <c:v>2016</c:v>
                </c:pt>
                <c:pt idx="2">
                  <c:v>2015</c:v>
                </c:pt>
              </c:strCache>
            </c:strRef>
          </c:cat>
          <c:val>
            <c:numRef>
              <c:f>Sheet1!$D$2:$D$4</c:f>
              <c:numCache>
                <c:formatCode>###0%</c:formatCode>
                <c:ptCount val="3"/>
                <c:pt idx="0">
                  <c:v>0.28715705889268717</c:v>
                </c:pt>
                <c:pt idx="1">
                  <c:v>0.30182990037937885</c:v>
                </c:pt>
                <c:pt idx="2">
                  <c:v>9.7276037409705654E-2</c:v>
                </c:pt>
              </c:numCache>
            </c:numRef>
          </c:val>
          <c:extLst>
            <c:ext xmlns:c16="http://schemas.microsoft.com/office/drawing/2014/chart" uri="{C3380CC4-5D6E-409C-BE32-E72D297353CC}">
              <c16:uniqueId val="{00000004-FB11-424A-893F-2F8507E1F0FD}"/>
            </c:ext>
          </c:extLst>
        </c:ser>
        <c:ser>
          <c:idx val="3"/>
          <c:order val="3"/>
          <c:tx>
            <c:strRef>
              <c:f>Sheet1!$E$1</c:f>
              <c:strCache>
                <c:ptCount val="1"/>
                <c:pt idx="0">
                  <c:v>(Don't know)</c:v>
                </c:pt>
              </c:strCache>
            </c:strRef>
          </c:tx>
          <c:spPr>
            <a:solidFill>
              <a:schemeClr val="bg1">
                <a:lumMod val="75000"/>
              </a:schemeClr>
            </a:solidFill>
          </c:spPr>
          <c:invertIfNegative val="0"/>
          <c:dPt>
            <c:idx val="0"/>
            <c:invertIfNegative val="0"/>
            <c:bubble3D val="0"/>
            <c:extLst>
              <c:ext xmlns:c16="http://schemas.microsoft.com/office/drawing/2014/chart" uri="{C3380CC4-5D6E-409C-BE32-E72D297353CC}">
                <c16:uniqueId val="{00000001-FFE4-4BD9-96E7-A1C2761D0BE6}"/>
              </c:ext>
            </c:extLst>
          </c:dPt>
          <c:dLbls>
            <c:spPr>
              <a:noFill/>
              <a:ln>
                <a:noFill/>
              </a:ln>
              <a:effectLst/>
            </c:spPr>
            <c:txPr>
              <a:bodyPr wrap="square" lIns="38100" tIns="19050" rIns="38100" bIns="19050" anchor="ctr">
                <a:spAutoFit/>
              </a:bodyPr>
              <a:lstStyle/>
              <a:p>
                <a:pPr>
                  <a:defRPr sz="1400"/>
                </a:pPr>
                <a:endParaRPr lang="en-US"/>
              </a:p>
            </c:txPr>
            <c:dLblPos val="ct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ext>
            </c:extLst>
          </c:dLbls>
          <c:cat>
            <c:strRef>
              <c:f>Sheet1!$A$2:$A$4</c:f>
              <c:strCache>
                <c:ptCount val="3"/>
                <c:pt idx="0">
                  <c:v>2017</c:v>
                </c:pt>
                <c:pt idx="1">
                  <c:v>2016</c:v>
                </c:pt>
                <c:pt idx="2">
                  <c:v>2015</c:v>
                </c:pt>
              </c:strCache>
            </c:strRef>
          </c:cat>
          <c:val>
            <c:numRef>
              <c:f>Sheet1!$E$2:$E$4</c:f>
              <c:numCache>
                <c:formatCode>###0%</c:formatCode>
                <c:ptCount val="3"/>
                <c:pt idx="0">
                  <c:v>0.11994858896234185</c:v>
                </c:pt>
                <c:pt idx="1">
                  <c:v>7.8249194877753628E-2</c:v>
                </c:pt>
                <c:pt idx="2">
                  <c:v>0.10048249300210056</c:v>
                </c:pt>
              </c:numCache>
            </c:numRef>
          </c:val>
          <c:extLst>
            <c:ext xmlns:c16="http://schemas.microsoft.com/office/drawing/2014/chart" uri="{C3380CC4-5D6E-409C-BE32-E72D297353CC}">
              <c16:uniqueId val="{00000005-FB11-424A-893F-2F8507E1F0FD}"/>
            </c:ext>
          </c:extLst>
        </c:ser>
        <c:ser>
          <c:idx val="4"/>
          <c:order val="4"/>
          <c:tx>
            <c:strRef>
              <c:f>Sheet1!$F$1</c:f>
              <c:strCache>
                <c:ptCount val="1"/>
                <c:pt idx="0">
                  <c:v>Never</c:v>
                </c:pt>
              </c:strCache>
            </c:strRef>
          </c:tx>
          <c:spPr>
            <a:solidFill>
              <a:schemeClr val="accent5"/>
            </a:solidFill>
          </c:spPr>
          <c:invertIfNegative val="0"/>
          <c:dLbls>
            <c:spPr>
              <a:noFill/>
              <a:ln>
                <a:noFill/>
              </a:ln>
              <a:effectLst/>
            </c:spPr>
            <c:txPr>
              <a:bodyPr wrap="square" lIns="38100" tIns="19050" rIns="38100" bIns="19050" anchor="ctr">
                <a:spAutoFit/>
              </a:bodyPr>
              <a:lstStyle/>
              <a:p>
                <a:pPr>
                  <a:defRPr sz="1400">
                    <a:solidFill>
                      <a:schemeClr val="bg1"/>
                    </a:solidFill>
                  </a:defRPr>
                </a:pPr>
                <a:endParaRPr lang="en-US"/>
              </a:p>
            </c:txPr>
            <c:dLblPos val="ct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ext>
            </c:extLst>
          </c:dLbls>
          <c:cat>
            <c:strRef>
              <c:f>Sheet1!$A$2:$A$4</c:f>
              <c:strCache>
                <c:ptCount val="3"/>
                <c:pt idx="0">
                  <c:v>2017</c:v>
                </c:pt>
                <c:pt idx="1">
                  <c:v>2016</c:v>
                </c:pt>
                <c:pt idx="2">
                  <c:v>2015</c:v>
                </c:pt>
              </c:strCache>
            </c:strRef>
          </c:cat>
          <c:val>
            <c:numRef>
              <c:f>Sheet1!$F$2:$F$4</c:f>
              <c:numCache>
                <c:formatCode>###0%</c:formatCode>
                <c:ptCount val="3"/>
                <c:pt idx="0">
                  <c:v>6.530410578515683E-2</c:v>
                </c:pt>
                <c:pt idx="1">
                  <c:v>8.7521501181321279E-2</c:v>
                </c:pt>
                <c:pt idx="2">
                  <c:v>9.1906790056541454E-2</c:v>
                </c:pt>
              </c:numCache>
            </c:numRef>
          </c:val>
          <c:extLst>
            <c:ext xmlns:c16="http://schemas.microsoft.com/office/drawing/2014/chart" uri="{C3380CC4-5D6E-409C-BE32-E72D297353CC}">
              <c16:uniqueId val="{00000009-FB11-424A-893F-2F8507E1F0FD}"/>
            </c:ext>
          </c:extLst>
        </c:ser>
        <c:ser>
          <c:idx val="5"/>
          <c:order val="5"/>
          <c:tx>
            <c:strRef>
              <c:f>Sheet1!$G$1</c:f>
              <c:strCache>
                <c:ptCount val="1"/>
                <c:pt idx="0">
                  <c:v>At least 1 in 10 trips</c:v>
                </c:pt>
              </c:strCache>
            </c:strRef>
          </c:tx>
          <c:spPr>
            <a:noFill/>
          </c:spPr>
          <c:invertIfNegative val="0"/>
          <c:dLbls>
            <c:dLbl>
              <c:idx val="0"/>
              <c:tx>
                <c:rich>
                  <a:bodyPr/>
                  <a:lstStyle/>
                  <a:p>
                    <a:fld id="{3131989B-4608-47A7-9CAC-F27ADDF2D647}" type="CELLRANGE">
                      <a:rPr lang="en-US"/>
                      <a:pPr/>
                      <a:t>[CELLRANGE]</a:t>
                    </a:fld>
                    <a:endParaRPr lang="en-US"/>
                  </a:p>
                </c:rich>
              </c:tx>
              <c:dLblPos val="ctr"/>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1-E219-4DF5-899D-1E4625C22B34}"/>
                </c:ext>
              </c:extLst>
            </c:dLbl>
            <c:dLbl>
              <c:idx val="1"/>
              <c:tx>
                <c:rich>
                  <a:bodyPr/>
                  <a:lstStyle/>
                  <a:p>
                    <a:fld id="{09EC4BFF-6729-48FE-B11F-15E5AE7945CF}" type="CELLRANGE">
                      <a:rPr lang="en-US"/>
                      <a:pPr/>
                      <a:t>[CELLRANGE]</a:t>
                    </a:fld>
                    <a:endParaRPr lang="en-US"/>
                  </a:p>
                </c:rich>
              </c:tx>
              <c:dLblPos val="ctr"/>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2-E219-4DF5-899D-1E4625C22B34}"/>
                </c:ext>
              </c:extLst>
            </c:dLbl>
            <c:dLbl>
              <c:idx val="2"/>
              <c:tx>
                <c:rich>
                  <a:bodyPr/>
                  <a:lstStyle/>
                  <a:p>
                    <a:fld id="{708FE195-5525-4EE9-BFCA-3EB3E269106C}" type="CELLRANGE">
                      <a:rPr lang="en-US"/>
                      <a:pPr/>
                      <a:t>[CELLRANGE]</a:t>
                    </a:fld>
                    <a:endParaRPr lang="en-US"/>
                  </a:p>
                </c:rich>
              </c:tx>
              <c:dLblPos val="ctr"/>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3-E219-4DF5-899D-1E4625C22B34}"/>
                </c:ext>
              </c:extLst>
            </c:dLbl>
            <c:spPr>
              <a:noFill/>
              <a:ln>
                <a:noFill/>
              </a:ln>
              <a:effectLst/>
            </c:spPr>
            <c:txPr>
              <a:bodyPr wrap="square" lIns="38100" tIns="19050" rIns="38100" bIns="19050" anchor="ctr">
                <a:spAutoFit/>
              </a:bodyPr>
              <a:lstStyle/>
              <a:p>
                <a:pPr>
                  <a:defRPr sz="1400" b="1">
                    <a:solidFill>
                      <a:schemeClr val="tx1"/>
                    </a:solidFill>
                  </a:defRPr>
                </a:pPr>
                <a:endParaRPr lang="en-US"/>
              </a:p>
            </c:txPr>
            <c:dLblPos val="ct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Sheet1!$A$2:$A$4</c:f>
              <c:strCache>
                <c:ptCount val="3"/>
                <c:pt idx="0">
                  <c:v>2017</c:v>
                </c:pt>
                <c:pt idx="1">
                  <c:v>2016</c:v>
                </c:pt>
                <c:pt idx="2">
                  <c:v>2015</c:v>
                </c:pt>
              </c:strCache>
            </c:strRef>
          </c:cat>
          <c:val>
            <c:numRef>
              <c:f>Sheet1!$G$2:$G$4</c:f>
              <c:numCache>
                <c:formatCode>0%</c:formatCode>
                <c:ptCount val="3"/>
                <c:pt idx="0">
                  <c:v>0.2</c:v>
                </c:pt>
                <c:pt idx="1">
                  <c:v>0.2</c:v>
                </c:pt>
                <c:pt idx="2">
                  <c:v>0.2</c:v>
                </c:pt>
              </c:numCache>
            </c:numRef>
          </c:val>
          <c:extLst>
            <c:ext xmlns:c15="http://schemas.microsoft.com/office/drawing/2012/chart" uri="{02D57815-91ED-43cb-92C2-25804820EDAC}">
              <c15:datalabelsRange>
                <c15:f>Sheet1!$I$2:$I$4</c15:f>
                <c15:dlblRangeCache>
                  <c:ptCount val="3"/>
                  <c:pt idx="0">
                    <c:v>53%</c:v>
                  </c:pt>
                  <c:pt idx="1">
                    <c:v>53%</c:v>
                  </c:pt>
                  <c:pt idx="2">
                    <c:v>71%</c:v>
                  </c:pt>
                </c15:dlblRangeCache>
              </c15:datalabelsRange>
            </c:ext>
            <c:ext xmlns:c16="http://schemas.microsoft.com/office/drawing/2014/chart" uri="{C3380CC4-5D6E-409C-BE32-E72D297353CC}">
              <c16:uniqueId val="{0000000F-FB11-424A-893F-2F8507E1F0FD}"/>
            </c:ext>
          </c:extLst>
        </c:ser>
        <c:dLbls>
          <c:dLblPos val="ctr"/>
          <c:showLegendKey val="0"/>
          <c:showVal val="1"/>
          <c:showCatName val="0"/>
          <c:showSerName val="0"/>
          <c:showPercent val="0"/>
          <c:showBubbleSize val="0"/>
        </c:dLbls>
        <c:gapWidth val="30"/>
        <c:overlap val="100"/>
        <c:axId val="255377480"/>
        <c:axId val="255377872"/>
        <c:extLst/>
      </c:barChart>
      <c:catAx>
        <c:axId val="255377480"/>
        <c:scaling>
          <c:orientation val="maxMin"/>
        </c:scaling>
        <c:delete val="0"/>
        <c:axPos val="l"/>
        <c:numFmt formatCode="General" sourceLinked="1"/>
        <c:majorTickMark val="out"/>
        <c:minorTickMark val="none"/>
        <c:tickLblPos val="nextTo"/>
        <c:spPr>
          <a:noFill/>
          <a:ln w="12700" cap="flat" cmpd="sng" algn="ctr">
            <a:solidFill>
              <a:schemeClr val="tx2"/>
            </a:solidFill>
            <a:round/>
          </a:ln>
          <a:effectLst/>
        </c:spPr>
        <c:txPr>
          <a:bodyPr rot="0" spcFirstLastPara="1" vertOverflow="ellipsis" vert="horz" wrap="square" anchor="ctr" anchorCtr="1"/>
          <a:lstStyle/>
          <a:p>
            <a:pPr>
              <a:defRPr sz="1400" b="1" i="0" u="none" strike="noStrike" kern="1200" baseline="0">
                <a:solidFill>
                  <a:schemeClr val="tx1"/>
                </a:solidFill>
                <a:latin typeface="+mn-lt"/>
                <a:ea typeface="+mn-ea"/>
                <a:cs typeface="+mn-cs"/>
              </a:defRPr>
            </a:pPr>
            <a:endParaRPr lang="en-US"/>
          </a:p>
        </c:txPr>
        <c:crossAx val="255377872"/>
        <c:crosses val="autoZero"/>
        <c:auto val="1"/>
        <c:lblAlgn val="ctr"/>
        <c:lblOffset val="100"/>
        <c:tickMarkSkip val="1"/>
        <c:noMultiLvlLbl val="0"/>
      </c:catAx>
      <c:valAx>
        <c:axId val="255377872"/>
        <c:scaling>
          <c:orientation val="minMax"/>
          <c:max val="1.21"/>
          <c:min val="0"/>
        </c:scaling>
        <c:delete val="1"/>
        <c:axPos val="t"/>
        <c:numFmt formatCode="###0%" sourceLinked="1"/>
        <c:majorTickMark val="out"/>
        <c:minorTickMark val="none"/>
        <c:tickLblPos val="nextTo"/>
        <c:crossAx val="255377480"/>
        <c:crosses val="autoZero"/>
        <c:crossBetween val="between"/>
      </c:valAx>
      <c:spPr>
        <a:noFill/>
        <a:ln>
          <a:noFill/>
        </a:ln>
        <a:effectLst/>
      </c:spPr>
    </c:plotArea>
    <c:legend>
      <c:legendPos val="t"/>
      <c:legendEntry>
        <c:idx val="5"/>
        <c:delete val="1"/>
      </c:legendEntry>
      <c:layout>
        <c:manualLayout>
          <c:xMode val="edge"/>
          <c:yMode val="edge"/>
          <c:x val="0.12126538068015975"/>
          <c:y val="1.6019502588137748E-2"/>
          <c:w val="0.73909383023689113"/>
          <c:h val="9.5684362821131116E-2"/>
        </c:manualLayout>
      </c:layout>
      <c:overlay val="0"/>
      <c:txPr>
        <a:bodyPr/>
        <a:lstStyle/>
        <a:p>
          <a:pPr>
            <a:defRPr sz="1400"/>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7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2098271728560799E-2"/>
          <c:y val="8.0038496345268773E-2"/>
          <c:w val="0.97816810607434201"/>
          <c:h val="0.85527847168394933"/>
        </c:manualLayout>
      </c:layout>
      <c:barChart>
        <c:barDir val="col"/>
        <c:grouping val="stacked"/>
        <c:varyColors val="0"/>
        <c:ser>
          <c:idx val="0"/>
          <c:order val="0"/>
          <c:tx>
            <c:strRef>
              <c:f>Sheet1!$B$1</c:f>
              <c:strCache>
                <c:ptCount val="1"/>
                <c:pt idx="0">
                  <c:v>Column1</c:v>
                </c:pt>
              </c:strCache>
            </c:strRef>
          </c:tx>
          <c:invertIfNegative val="0"/>
          <c:dPt>
            <c:idx val="0"/>
            <c:invertIfNegative val="0"/>
            <c:bubble3D val="0"/>
            <c:spPr>
              <a:solidFill>
                <a:schemeClr val="accent1"/>
              </a:solidFill>
            </c:spPr>
            <c:extLst>
              <c:ext xmlns:c16="http://schemas.microsoft.com/office/drawing/2014/chart" uri="{C3380CC4-5D6E-409C-BE32-E72D297353CC}">
                <c16:uniqueId val="{00000001-1517-426D-933E-643450619AE2}"/>
              </c:ext>
            </c:extLst>
          </c:dPt>
          <c:dPt>
            <c:idx val="1"/>
            <c:invertIfNegative val="0"/>
            <c:bubble3D val="0"/>
            <c:spPr>
              <a:solidFill>
                <a:schemeClr val="accent5"/>
              </a:solidFill>
              <a:ln>
                <a:noFill/>
              </a:ln>
            </c:spPr>
            <c:extLst>
              <c:ext xmlns:c16="http://schemas.microsoft.com/office/drawing/2014/chart" uri="{C3380CC4-5D6E-409C-BE32-E72D297353CC}">
                <c16:uniqueId val="{00000003-1517-426D-933E-643450619AE2}"/>
              </c:ext>
            </c:extLst>
          </c:dPt>
          <c:dPt>
            <c:idx val="2"/>
            <c:invertIfNegative val="0"/>
            <c:bubble3D val="0"/>
            <c:spPr>
              <a:solidFill>
                <a:schemeClr val="accent3"/>
              </a:solidFill>
            </c:spPr>
            <c:extLst>
              <c:ext xmlns:c16="http://schemas.microsoft.com/office/drawing/2014/chart" uri="{C3380CC4-5D6E-409C-BE32-E72D297353CC}">
                <c16:uniqueId val="{00000005-1517-426D-933E-643450619AE2}"/>
              </c:ext>
            </c:extLst>
          </c:dPt>
          <c:dPt>
            <c:idx val="3"/>
            <c:invertIfNegative val="0"/>
            <c:bubble3D val="0"/>
            <c:spPr>
              <a:solidFill>
                <a:schemeClr val="accent3"/>
              </a:solidFill>
            </c:spPr>
            <c:extLst>
              <c:ext xmlns:c16="http://schemas.microsoft.com/office/drawing/2014/chart" uri="{C3380CC4-5D6E-409C-BE32-E72D297353CC}">
                <c16:uniqueId val="{00000007-1517-426D-933E-643450619AE2}"/>
              </c:ext>
            </c:extLst>
          </c:dPt>
          <c:dPt>
            <c:idx val="4"/>
            <c:invertIfNegative val="0"/>
            <c:bubble3D val="0"/>
            <c:spPr>
              <a:solidFill>
                <a:schemeClr val="accent3"/>
              </a:solidFill>
            </c:spPr>
            <c:extLst>
              <c:ext xmlns:c16="http://schemas.microsoft.com/office/drawing/2014/chart" uri="{C3380CC4-5D6E-409C-BE32-E72D297353CC}">
                <c16:uniqueId val="{00000009-1517-426D-933E-643450619AE2}"/>
              </c:ext>
            </c:extLst>
          </c:dPt>
          <c:dLbls>
            <c:dLbl>
              <c:idx val="0"/>
              <c:layout>
                <c:manualLayout>
                  <c:x val="0"/>
                  <c:y val="0"/>
                </c:manualLayout>
              </c:layout>
              <c:tx>
                <c:rich>
                  <a:bodyPr/>
                  <a:lstStyle/>
                  <a:p>
                    <a:r>
                      <a:rPr lang="en-US" baseline="0" dirty="0"/>
                      <a:t>Excellent </a:t>
                    </a:r>
                    <a:fld id="{6AA459A8-A96B-48F7-8987-B198D687D28F}" type="VALUE">
                      <a:rPr lang="en-US" baseline="0" dirty="0"/>
                      <a:pPr/>
                      <a:t>[VALUE]</a:t>
                    </a:fld>
                    <a:endParaRPr lang="en-US" baseline="0" dirty="0"/>
                  </a:p>
                </c:rich>
              </c:tx>
              <c:showLegendKey val="0"/>
              <c:showVal val="1"/>
              <c:showCatName val="0"/>
              <c:showSerName val="0"/>
              <c:showPercent val="0"/>
              <c:showBubbleSize val="0"/>
              <c:separator> </c:separator>
              <c:extLst>
                <c:ext xmlns:c15="http://schemas.microsoft.com/office/drawing/2012/chart" uri="{CE6537A1-D6FC-4f65-9D91-7224C49458BB}">
                  <c15:dlblFieldTable/>
                  <c15:showDataLabelsRange val="1"/>
                </c:ext>
                <c:ext xmlns:c16="http://schemas.microsoft.com/office/drawing/2014/chart" uri="{C3380CC4-5D6E-409C-BE32-E72D297353CC}">
                  <c16:uniqueId val="{00000001-1517-426D-933E-643450619AE2}"/>
                </c:ext>
              </c:extLst>
            </c:dLbl>
            <c:dLbl>
              <c:idx val="1"/>
              <c:tx>
                <c:rich>
                  <a:bodyPr/>
                  <a:lstStyle/>
                  <a:p>
                    <a:r>
                      <a:rPr lang="en-US" dirty="0"/>
                      <a:t>Poor </a:t>
                    </a:r>
                    <a:fld id="{A77B6744-7235-4D64-9B6A-178FE738CDE1}" type="CELLRANGE">
                      <a:rPr lang="en-US" smtClean="0"/>
                      <a:pPr/>
                      <a:t>[CELLRANGE]</a:t>
                    </a:fld>
                    <a:endParaRPr lang="en-US" dirty="0"/>
                  </a:p>
                </c:rich>
              </c:tx>
              <c:showLegendKey val="0"/>
              <c:showVal val="0"/>
              <c:showCatName val="0"/>
              <c:showSerName val="0"/>
              <c:showPercent val="0"/>
              <c:showBubbleSize val="0"/>
              <c:separator> </c:separator>
              <c:extLst>
                <c:ext xmlns:c15="http://schemas.microsoft.com/office/drawing/2012/chart" uri="{CE6537A1-D6FC-4f65-9D91-7224C49458BB}">
                  <c15:dlblFieldTable/>
                  <c15:showDataLabelsRange val="1"/>
                </c:ext>
                <c:ext xmlns:c16="http://schemas.microsoft.com/office/drawing/2014/chart" uri="{C3380CC4-5D6E-409C-BE32-E72D297353CC}">
                  <c16:uniqueId val="{00000003-1517-426D-933E-643450619AE2}"/>
                </c:ext>
              </c:extLst>
            </c:dLbl>
            <c:dLbl>
              <c:idx val="2"/>
              <c:tx>
                <c:rich>
                  <a:bodyPr/>
                  <a:lstStyle/>
                  <a:p>
                    <a:endParaRPr lang="en-US"/>
                  </a:p>
                </c:rich>
              </c:tx>
              <c:showLegendKey val="0"/>
              <c:showVal val="0"/>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5-1517-426D-933E-643450619AE2}"/>
                </c:ext>
              </c:extLst>
            </c:dLbl>
            <c:dLbl>
              <c:idx val="3"/>
              <c:delete val="1"/>
              <c:extLst>
                <c:ext xmlns:c15="http://schemas.microsoft.com/office/drawing/2012/chart" uri="{CE6537A1-D6FC-4f65-9D91-7224C49458BB}"/>
                <c:ext xmlns:c16="http://schemas.microsoft.com/office/drawing/2014/chart" uri="{C3380CC4-5D6E-409C-BE32-E72D297353CC}">
                  <c16:uniqueId val="{00000007-1517-426D-933E-643450619AE2}"/>
                </c:ext>
              </c:extLst>
            </c:dLbl>
            <c:spPr>
              <a:noFill/>
              <a:ln>
                <a:noFill/>
              </a:ln>
              <a:effectLst/>
            </c:spPr>
            <c:txPr>
              <a:bodyPr wrap="square" lIns="38100" tIns="19050" rIns="38100" bIns="19050" anchor="ctr">
                <a:spAutoFit/>
              </a:bodyPr>
              <a:lstStyle/>
              <a:p>
                <a:pPr>
                  <a:defRPr sz="1400">
                    <a:solidFill>
                      <a:schemeClr val="bg1"/>
                    </a:solidFill>
                  </a:defRPr>
                </a:pPr>
                <a:endParaRPr lang="en-US"/>
              </a:p>
            </c:txPr>
            <c:showLegendKey val="0"/>
            <c:showVal val="1"/>
            <c:showCatName val="0"/>
            <c:showSerName val="0"/>
            <c:showPercent val="0"/>
            <c:showBubbleSize val="0"/>
            <c:separator> </c:separator>
            <c:showLeaderLines val="0"/>
            <c:extLst>
              <c:ext xmlns:c15="http://schemas.microsoft.com/office/drawing/2012/chart" uri="{CE6537A1-D6FC-4f65-9D91-7224C49458BB}">
                <c15:showDataLabelsRange val="1"/>
                <c15:showLeaderLines val="0"/>
              </c:ext>
            </c:extLst>
          </c:dLbls>
          <c:cat>
            <c:strRef>
              <c:f>Sheet1!$A$2:$A$4</c:f>
              <c:strCache>
                <c:ptCount val="3"/>
                <c:pt idx="0">
                  <c:v>Excellent/Good</c:v>
                </c:pt>
                <c:pt idx="1">
                  <c:v>Only fair/Poor</c:v>
                </c:pt>
                <c:pt idx="2">
                  <c:v>Don't know</c:v>
                </c:pt>
              </c:strCache>
            </c:strRef>
          </c:cat>
          <c:val>
            <c:numRef>
              <c:f>Sheet1!$B$2:$B$4</c:f>
              <c:numCache>
                <c:formatCode>###0%</c:formatCode>
                <c:ptCount val="3"/>
                <c:pt idx="0">
                  <c:v>0.24901711569068147</c:v>
                </c:pt>
                <c:pt idx="1">
                  <c:v>3.7879910637445349E-2</c:v>
                </c:pt>
                <c:pt idx="2">
                  <c:v>0.2052281329863099</c:v>
                </c:pt>
              </c:numCache>
            </c:numRef>
          </c:val>
          <c:extLst>
            <c:ext xmlns:c15="http://schemas.microsoft.com/office/drawing/2012/chart" uri="{02D57815-91ED-43cb-92C2-25804820EDAC}">
              <c15:datalabelsRange>
                <c15:f>Sheet1!$B$2:$B$3</c15:f>
                <c15:dlblRangeCache>
                  <c:ptCount val="2"/>
                  <c:pt idx="0">
                    <c:v>25%</c:v>
                  </c:pt>
                  <c:pt idx="1">
                    <c:v>4%</c:v>
                  </c:pt>
                </c15:dlblRangeCache>
              </c15:datalabelsRange>
            </c:ext>
            <c:ext xmlns:c16="http://schemas.microsoft.com/office/drawing/2014/chart" uri="{C3380CC4-5D6E-409C-BE32-E72D297353CC}">
              <c16:uniqueId val="{0000000A-1517-426D-933E-643450619AE2}"/>
            </c:ext>
          </c:extLst>
        </c:ser>
        <c:ser>
          <c:idx val="1"/>
          <c:order val="1"/>
          <c:tx>
            <c:strRef>
              <c:f>Sheet1!$C$1</c:f>
              <c:strCache>
                <c:ptCount val="1"/>
                <c:pt idx="0">
                  <c:v>Column2</c:v>
                </c:pt>
              </c:strCache>
            </c:strRef>
          </c:tx>
          <c:invertIfNegative val="0"/>
          <c:dPt>
            <c:idx val="0"/>
            <c:invertIfNegative val="0"/>
            <c:bubble3D val="0"/>
            <c:spPr>
              <a:solidFill>
                <a:schemeClr val="accent2"/>
              </a:solidFill>
            </c:spPr>
            <c:extLst>
              <c:ext xmlns:c16="http://schemas.microsoft.com/office/drawing/2014/chart" uri="{C3380CC4-5D6E-409C-BE32-E72D297353CC}">
                <c16:uniqueId val="{0000000C-1517-426D-933E-643450619AE2}"/>
              </c:ext>
            </c:extLst>
          </c:dPt>
          <c:dPt>
            <c:idx val="1"/>
            <c:invertIfNegative val="0"/>
            <c:bubble3D val="0"/>
            <c:spPr>
              <a:solidFill>
                <a:schemeClr val="accent4"/>
              </a:solidFill>
            </c:spPr>
            <c:extLst>
              <c:ext xmlns:c16="http://schemas.microsoft.com/office/drawing/2014/chart" uri="{C3380CC4-5D6E-409C-BE32-E72D297353CC}">
                <c16:uniqueId val="{0000000E-1517-426D-933E-643450619AE2}"/>
              </c:ext>
            </c:extLst>
          </c:dPt>
          <c:dPt>
            <c:idx val="2"/>
            <c:invertIfNegative val="0"/>
            <c:bubble3D val="0"/>
            <c:spPr>
              <a:solidFill>
                <a:schemeClr val="bg2">
                  <a:lumMod val="90000"/>
                </a:schemeClr>
              </a:solidFill>
            </c:spPr>
            <c:extLst>
              <c:ext xmlns:c16="http://schemas.microsoft.com/office/drawing/2014/chart" uri="{C3380CC4-5D6E-409C-BE32-E72D297353CC}">
                <c16:uniqueId val="{00000010-1517-426D-933E-643450619AE2}"/>
              </c:ext>
            </c:extLst>
          </c:dPt>
          <c:dPt>
            <c:idx val="3"/>
            <c:invertIfNegative val="0"/>
            <c:bubble3D val="0"/>
            <c:spPr>
              <a:solidFill>
                <a:schemeClr val="accent6">
                  <a:lumMod val="40000"/>
                  <a:lumOff val="60000"/>
                </a:schemeClr>
              </a:solidFill>
            </c:spPr>
            <c:extLst>
              <c:ext xmlns:c16="http://schemas.microsoft.com/office/drawing/2014/chart" uri="{C3380CC4-5D6E-409C-BE32-E72D297353CC}">
                <c16:uniqueId val="{00000012-1517-426D-933E-643450619AE2}"/>
              </c:ext>
            </c:extLst>
          </c:dPt>
          <c:dLbls>
            <c:dLbl>
              <c:idx val="0"/>
              <c:tx>
                <c:rich>
                  <a:bodyPr/>
                  <a:lstStyle/>
                  <a:p>
                    <a:r>
                      <a:rPr lang="en-US" dirty="0"/>
                      <a:t>Good</a:t>
                    </a:r>
                    <a:r>
                      <a:rPr lang="en-US" baseline="0" dirty="0"/>
                      <a:t> </a:t>
                    </a:r>
                    <a:fld id="{E28A16F9-6C2A-4F6C-AE7D-3F54F9DB6B18}" type="VALUE">
                      <a:rPr lang="en-US" baseline="0"/>
                      <a:pPr/>
                      <a:t>[VALUE]</a:t>
                    </a:fld>
                    <a:endParaRPr lang="en-US" baseline="0" dirty="0"/>
                  </a:p>
                </c:rich>
              </c:tx>
              <c:showLegendKey val="0"/>
              <c:showVal val="1"/>
              <c:showCatName val="0"/>
              <c:showSerName val="1"/>
              <c:showPercent val="0"/>
              <c:showBubbleSize val="0"/>
              <c:separator> </c:separator>
              <c:extLst>
                <c:ext xmlns:c15="http://schemas.microsoft.com/office/drawing/2012/chart" uri="{CE6537A1-D6FC-4f65-9D91-7224C49458BB}">
                  <c15:dlblFieldTable/>
                  <c15:showDataLabelsRange val="0"/>
                </c:ext>
                <c:ext xmlns:c16="http://schemas.microsoft.com/office/drawing/2014/chart" uri="{C3380CC4-5D6E-409C-BE32-E72D297353CC}">
                  <c16:uniqueId val="{0000000C-1517-426D-933E-643450619AE2}"/>
                </c:ext>
              </c:extLst>
            </c:dLbl>
            <c:dLbl>
              <c:idx val="1"/>
              <c:tx>
                <c:rich>
                  <a:bodyPr/>
                  <a:lstStyle/>
                  <a:p>
                    <a:r>
                      <a:rPr lang="en-US" baseline="0" dirty="0"/>
                      <a:t>Only fair </a:t>
                    </a:r>
                    <a:fld id="{95D2BCBF-4735-48BF-81DA-C70B161FB4CF}" type="VALUE">
                      <a:rPr lang="en-US" baseline="0"/>
                      <a:pPr/>
                      <a:t>[VALUE]</a:t>
                    </a:fld>
                    <a:endParaRPr lang="en-US" baseline="0" dirty="0"/>
                  </a:p>
                </c:rich>
              </c:tx>
              <c:showLegendKey val="0"/>
              <c:showVal val="1"/>
              <c:showCatName val="0"/>
              <c:showSerName val="1"/>
              <c:showPercent val="0"/>
              <c:showBubbleSize val="0"/>
              <c:separator> </c:separator>
              <c:extLst>
                <c:ext xmlns:c15="http://schemas.microsoft.com/office/drawing/2012/chart" uri="{CE6537A1-D6FC-4f65-9D91-7224C49458BB}">
                  <c15:dlblFieldTable/>
                  <c15:showDataLabelsRange val="0"/>
                </c:ext>
                <c:ext xmlns:c16="http://schemas.microsoft.com/office/drawing/2014/chart" uri="{C3380CC4-5D6E-409C-BE32-E72D297353CC}">
                  <c16:uniqueId val="{0000000E-1517-426D-933E-643450619AE2}"/>
                </c:ext>
              </c:extLst>
            </c:dLbl>
            <c:dLbl>
              <c:idx val="2"/>
              <c:layout>
                <c:manualLayout>
                  <c:x val="1.4503902577628998E-3"/>
                  <c:y val="-2.8587236891241815E-2"/>
                </c:manualLayout>
              </c:layout>
              <c:spPr>
                <a:noFill/>
                <a:ln>
                  <a:noFill/>
                </a:ln>
                <a:effectLst/>
              </c:spPr>
              <c:txPr>
                <a:bodyPr wrap="square" lIns="38100" tIns="19050" rIns="38100" bIns="19050" anchor="ctr">
                  <a:noAutofit/>
                </a:bodyPr>
                <a:lstStyle/>
                <a:p>
                  <a:pPr>
                    <a:defRPr sz="1400"/>
                  </a:pPr>
                  <a:endParaRPr lang="en-US"/>
                </a:p>
              </c:txPr>
              <c:showLegendKey val="0"/>
              <c:showVal val="1"/>
              <c:showCatName val="0"/>
              <c:showSerName val="1"/>
              <c:showPercent val="0"/>
              <c:showBubbleSize val="0"/>
              <c:separator> </c:separator>
              <c:extLst>
                <c:ext xmlns:c15="http://schemas.microsoft.com/office/drawing/2012/chart" uri="{CE6537A1-D6FC-4f65-9D91-7224C49458BB}">
                  <c15:layout>
                    <c:manualLayout>
                      <c:w val="0.15503232885623366"/>
                      <c:h val="6.1891855206981101E-2"/>
                    </c:manualLayout>
                  </c15:layout>
                </c:ext>
                <c:ext xmlns:c16="http://schemas.microsoft.com/office/drawing/2014/chart" uri="{C3380CC4-5D6E-409C-BE32-E72D297353CC}">
                  <c16:uniqueId val="{00000010-1517-426D-933E-643450619AE2}"/>
                </c:ext>
              </c:extLst>
            </c:dLbl>
            <c:spPr>
              <a:noFill/>
              <a:ln>
                <a:noFill/>
              </a:ln>
              <a:effectLst/>
            </c:spPr>
            <c:txPr>
              <a:bodyPr wrap="square" lIns="38100" tIns="19050" rIns="38100" bIns="19050" anchor="ctr">
                <a:spAutoFit/>
              </a:bodyPr>
              <a:lstStyle/>
              <a:p>
                <a:pPr>
                  <a:defRPr sz="1400"/>
                </a:pPr>
                <a:endParaRPr lang="en-US"/>
              </a:p>
            </c:txPr>
            <c:showLegendKey val="0"/>
            <c:showVal val="1"/>
            <c:showCatName val="0"/>
            <c:showSerName val="1"/>
            <c:showPercent val="0"/>
            <c:showBubbleSize val="0"/>
            <c:separator> </c:separator>
            <c:showLeaderLines val="0"/>
            <c:extLst>
              <c:ext xmlns:c15="http://schemas.microsoft.com/office/drawing/2012/chart" uri="{CE6537A1-D6FC-4f65-9D91-7224C49458BB}">
                <c15:showLeaderLines val="1"/>
              </c:ext>
            </c:extLst>
          </c:dLbls>
          <c:cat>
            <c:strRef>
              <c:f>Sheet1!$A$2:$A$4</c:f>
              <c:strCache>
                <c:ptCount val="3"/>
                <c:pt idx="0">
                  <c:v>Excellent/Good</c:v>
                </c:pt>
                <c:pt idx="1">
                  <c:v>Only fair/Poor</c:v>
                </c:pt>
                <c:pt idx="2">
                  <c:v>Don't know</c:v>
                </c:pt>
              </c:strCache>
            </c:strRef>
          </c:cat>
          <c:val>
            <c:numRef>
              <c:f>Sheet1!$C$2:$C$4</c:f>
              <c:numCache>
                <c:formatCode>###0%</c:formatCode>
                <c:ptCount val="3"/>
                <c:pt idx="0">
                  <c:v>0.38387029899321962</c:v>
                </c:pt>
                <c:pt idx="1">
                  <c:v>0.12400454169232995</c:v>
                </c:pt>
              </c:numCache>
            </c:numRef>
          </c:val>
          <c:extLst>
            <c:ext xmlns:c16="http://schemas.microsoft.com/office/drawing/2014/chart" uri="{C3380CC4-5D6E-409C-BE32-E72D297353CC}">
              <c16:uniqueId val="{00000013-1517-426D-933E-643450619AE2}"/>
            </c:ext>
          </c:extLst>
        </c:ser>
        <c:ser>
          <c:idx val="2"/>
          <c:order val="2"/>
          <c:tx>
            <c:strRef>
              <c:f>Sheet1!$D$1</c:f>
              <c:strCache>
                <c:ptCount val="1"/>
                <c:pt idx="0">
                  <c:v>Total</c:v>
                </c:pt>
              </c:strCache>
            </c:strRef>
          </c:tx>
          <c:spPr>
            <a:noFill/>
          </c:spPr>
          <c:invertIfNegative val="0"/>
          <c:dLbls>
            <c:dLbl>
              <c:idx val="0"/>
              <c:tx>
                <c:rich>
                  <a:bodyPr wrap="none" lIns="38100" tIns="19050" rIns="38100" bIns="19050" anchor="ctr">
                    <a:noAutofit/>
                  </a:bodyPr>
                  <a:lstStyle/>
                  <a:p>
                    <a:pPr>
                      <a:defRPr sz="1600" b="1"/>
                    </a:pPr>
                    <a:fld id="{800B8519-1552-464E-8D6E-74A34A3892E4}" type="CATEGORYNAME">
                      <a:rPr lang="en-US" sz="1600" smtClean="0"/>
                      <a:pPr>
                        <a:defRPr sz="1600" b="1"/>
                      </a:pPr>
                      <a:t>[CATEGORY NAME]</a:t>
                    </a:fld>
                    <a:r>
                      <a:rPr lang="en-US" sz="1600" baseline="0" dirty="0"/>
                      <a:t> </a:t>
                    </a:r>
                  </a:p>
                  <a:p>
                    <a:pPr>
                      <a:defRPr sz="1600" b="1"/>
                    </a:pPr>
                    <a:fld id="{4E36108E-9579-4BA5-9A63-D58E09599E7F}" type="VALUE">
                      <a:rPr lang="en-US" sz="1600" baseline="0" smtClean="0"/>
                      <a:pPr>
                        <a:defRPr sz="1600" b="1"/>
                      </a:pPr>
                      <a:t>[VALUE]</a:t>
                    </a:fld>
                    <a:endParaRPr lang="en-US"/>
                  </a:p>
                </c:rich>
              </c:tx>
              <c:spPr>
                <a:noFill/>
                <a:ln>
                  <a:noFill/>
                </a:ln>
                <a:effectLst/>
              </c:spPr>
              <c:dLblPos val="inBase"/>
              <c:showLegendKey val="0"/>
              <c:showVal val="1"/>
              <c:showCatName val="1"/>
              <c:showSerName val="0"/>
              <c:showPercent val="0"/>
              <c:showBubbleSize val="0"/>
              <c:extLst>
                <c:ext xmlns:c15="http://schemas.microsoft.com/office/drawing/2012/chart" uri="{CE6537A1-D6FC-4f65-9D91-7224C49458BB}">
                  <c15:spPr xmlns:c15="http://schemas.microsoft.com/office/drawing/2012/chart">
                    <a:prstGeom prst="rect">
                      <a:avLst/>
                    </a:prstGeom>
                  </c15:spPr>
                  <c15:dlblFieldTable/>
                  <c15:showDataLabelsRange val="0"/>
                </c:ext>
                <c:ext xmlns:c16="http://schemas.microsoft.com/office/drawing/2014/chart" uri="{C3380CC4-5D6E-409C-BE32-E72D297353CC}">
                  <c16:uniqueId val="{00000014-1517-426D-933E-643450619AE2}"/>
                </c:ext>
              </c:extLst>
            </c:dLbl>
            <c:dLbl>
              <c:idx val="1"/>
              <c:tx>
                <c:rich>
                  <a:bodyPr/>
                  <a:lstStyle/>
                  <a:p>
                    <a:fld id="{FBFEF5F9-141E-4781-A3E3-D9E22E22D692}" type="CATEGORYNAME">
                      <a:rPr lang="en-US" smtClean="0"/>
                      <a:pPr/>
                      <a:t>[CATEGORY NAME]</a:t>
                    </a:fld>
                    <a:endParaRPr lang="en-US" baseline="0" dirty="0"/>
                  </a:p>
                  <a:p>
                    <a:r>
                      <a:rPr lang="en-US" baseline="0" dirty="0"/>
                      <a:t> </a:t>
                    </a:r>
                    <a:fld id="{3BFF9567-BD3F-439A-89AD-F0304B98327D}" type="VALUE">
                      <a:rPr lang="en-US" baseline="0"/>
                      <a:pPr/>
                      <a:t>[VALUE]</a:t>
                    </a:fld>
                    <a:endParaRPr lang="en-US" baseline="0" dirty="0"/>
                  </a:p>
                </c:rich>
              </c:tx>
              <c:dLblPos val="inBase"/>
              <c:showLegendKey val="0"/>
              <c:showVal val="1"/>
              <c:showCatName val="1"/>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5-1517-426D-933E-643450619AE2}"/>
                </c:ext>
              </c:extLst>
            </c:dLbl>
            <c:dLbl>
              <c:idx val="2"/>
              <c:tx>
                <c:rich>
                  <a:bodyPr wrap="none" lIns="38100" tIns="19050" rIns="38100" bIns="19050" anchor="ctr">
                    <a:noAutofit/>
                  </a:bodyPr>
                  <a:lstStyle/>
                  <a:p>
                    <a:pPr>
                      <a:defRPr sz="1600" b="1"/>
                    </a:pPr>
                    <a:fld id="{B271A23A-9DF8-4ABF-B455-F9A75BF63D49}" type="CATEGORYNAME">
                      <a:rPr lang="en-US" sz="1600" smtClean="0"/>
                      <a:pPr>
                        <a:defRPr sz="1600" b="1"/>
                      </a:pPr>
                      <a:t>[CATEGORY NAME]</a:t>
                    </a:fld>
                    <a:r>
                      <a:rPr lang="en-US" sz="1600" baseline="0" dirty="0"/>
                      <a:t> </a:t>
                    </a:r>
                  </a:p>
                  <a:p>
                    <a:pPr>
                      <a:defRPr sz="1600" b="1"/>
                    </a:pPr>
                    <a:fld id="{B62F2676-A724-425A-94DE-6FB1571A64D1}" type="VALUE">
                      <a:rPr lang="en-US" sz="1600" baseline="0" smtClean="0"/>
                      <a:pPr>
                        <a:defRPr sz="1600" b="1"/>
                      </a:pPr>
                      <a:t>[VALUE]</a:t>
                    </a:fld>
                    <a:endParaRPr lang="en-US"/>
                  </a:p>
                </c:rich>
              </c:tx>
              <c:spPr>
                <a:noFill/>
                <a:ln>
                  <a:noFill/>
                </a:ln>
                <a:effectLst/>
              </c:spPr>
              <c:dLblPos val="inBase"/>
              <c:showLegendKey val="0"/>
              <c:showVal val="1"/>
              <c:showCatName val="1"/>
              <c:showSerName val="0"/>
              <c:showPercent val="0"/>
              <c:showBubbleSize val="0"/>
              <c:extLst>
                <c:ext xmlns:c15="http://schemas.microsoft.com/office/drawing/2012/chart" uri="{CE6537A1-D6FC-4f65-9D91-7224C49458BB}">
                  <c15:spPr xmlns:c15="http://schemas.microsoft.com/office/drawing/2012/chart">
                    <a:prstGeom prst="rect">
                      <a:avLst/>
                    </a:prstGeom>
                  </c15:spPr>
                  <c15:dlblFieldTable/>
                  <c15:showDataLabelsRange val="0"/>
                </c:ext>
                <c:ext xmlns:c16="http://schemas.microsoft.com/office/drawing/2014/chart" uri="{C3380CC4-5D6E-409C-BE32-E72D297353CC}">
                  <c16:uniqueId val="{00000016-1517-426D-933E-643450619AE2}"/>
                </c:ext>
              </c:extLst>
            </c:dLbl>
            <c:spPr>
              <a:noFill/>
              <a:ln>
                <a:noFill/>
              </a:ln>
              <a:effectLst/>
            </c:spPr>
            <c:txPr>
              <a:bodyPr wrap="none" lIns="38100" tIns="19050" rIns="38100" bIns="19050" anchor="ctr">
                <a:spAutoFit/>
              </a:bodyPr>
              <a:lstStyle/>
              <a:p>
                <a:pPr>
                  <a:defRPr sz="1600" b="1"/>
                </a:pPr>
                <a:endParaRPr lang="en-US"/>
              </a:p>
            </c:txPr>
            <c:dLblPos val="inBase"/>
            <c:showLegendKey val="0"/>
            <c:showVal val="1"/>
            <c:showCatName val="1"/>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showLeaderLines val="1"/>
              </c:ext>
            </c:extLst>
          </c:dLbls>
          <c:cat>
            <c:strRef>
              <c:f>Sheet1!$A$2:$A$4</c:f>
              <c:strCache>
                <c:ptCount val="3"/>
                <c:pt idx="0">
                  <c:v>Excellent/Good</c:v>
                </c:pt>
                <c:pt idx="1">
                  <c:v>Only fair/Poor</c:v>
                </c:pt>
                <c:pt idx="2">
                  <c:v>Don't know</c:v>
                </c:pt>
              </c:strCache>
            </c:strRef>
          </c:cat>
          <c:val>
            <c:numRef>
              <c:f>Sheet1!$D$2:$D$4</c:f>
              <c:numCache>
                <c:formatCode>0%</c:formatCode>
                <c:ptCount val="3"/>
                <c:pt idx="0">
                  <c:v>0.63288741468390108</c:v>
                </c:pt>
                <c:pt idx="1">
                  <c:v>0.1618844523297753</c:v>
                </c:pt>
                <c:pt idx="2">
                  <c:v>0.2052281329863099</c:v>
                </c:pt>
              </c:numCache>
            </c:numRef>
          </c:val>
          <c:extLst>
            <c:ext xmlns:c16="http://schemas.microsoft.com/office/drawing/2014/chart" uri="{C3380CC4-5D6E-409C-BE32-E72D297353CC}">
              <c16:uniqueId val="{00000017-1517-426D-933E-643450619AE2}"/>
            </c:ext>
          </c:extLst>
        </c:ser>
        <c:dLbls>
          <c:showLegendKey val="0"/>
          <c:showVal val="0"/>
          <c:showCatName val="0"/>
          <c:showSerName val="0"/>
          <c:showPercent val="0"/>
          <c:showBubbleSize val="0"/>
        </c:dLbls>
        <c:gapWidth val="40"/>
        <c:overlap val="100"/>
        <c:axId val="322400600"/>
        <c:axId val="322400992"/>
      </c:barChart>
      <c:catAx>
        <c:axId val="322400600"/>
        <c:scaling>
          <c:orientation val="minMax"/>
        </c:scaling>
        <c:delete val="0"/>
        <c:axPos val="b"/>
        <c:numFmt formatCode="General" sourceLinked="0"/>
        <c:majorTickMark val="out"/>
        <c:minorTickMark val="none"/>
        <c:tickLblPos val="nextTo"/>
        <c:spPr>
          <a:ln w="12700">
            <a:solidFill>
              <a:schemeClr val="tx2"/>
            </a:solidFill>
          </a:ln>
        </c:spPr>
        <c:txPr>
          <a:bodyPr/>
          <a:lstStyle/>
          <a:p>
            <a:pPr>
              <a:defRPr sz="1200">
                <a:solidFill>
                  <a:schemeClr val="bg1"/>
                </a:solidFill>
              </a:defRPr>
            </a:pPr>
            <a:endParaRPr lang="en-US"/>
          </a:p>
        </c:txPr>
        <c:crossAx val="322400992"/>
        <c:crosses val="autoZero"/>
        <c:auto val="1"/>
        <c:lblAlgn val="ctr"/>
        <c:lblOffset val="100"/>
        <c:noMultiLvlLbl val="0"/>
      </c:catAx>
      <c:valAx>
        <c:axId val="322400992"/>
        <c:scaling>
          <c:orientation val="minMax"/>
          <c:max val="1"/>
          <c:min val="0"/>
        </c:scaling>
        <c:delete val="1"/>
        <c:axPos val="l"/>
        <c:numFmt formatCode="###0%" sourceLinked="1"/>
        <c:majorTickMark val="out"/>
        <c:minorTickMark val="none"/>
        <c:tickLblPos val="nextTo"/>
        <c:crossAx val="322400600"/>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7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2098271728560799E-2"/>
          <c:y val="8.0038496345268773E-2"/>
          <c:w val="0.97816810607434201"/>
          <c:h val="0.85527847168394933"/>
        </c:manualLayout>
      </c:layout>
      <c:barChart>
        <c:barDir val="col"/>
        <c:grouping val="stacked"/>
        <c:varyColors val="0"/>
        <c:ser>
          <c:idx val="0"/>
          <c:order val="0"/>
          <c:tx>
            <c:strRef>
              <c:f>Sheet1!$B$1</c:f>
              <c:strCache>
                <c:ptCount val="1"/>
                <c:pt idx="0">
                  <c:v>Column1</c:v>
                </c:pt>
              </c:strCache>
            </c:strRef>
          </c:tx>
          <c:invertIfNegative val="0"/>
          <c:dPt>
            <c:idx val="0"/>
            <c:invertIfNegative val="0"/>
            <c:bubble3D val="0"/>
            <c:spPr>
              <a:solidFill>
                <a:schemeClr val="accent1"/>
              </a:solidFill>
            </c:spPr>
            <c:extLst>
              <c:ext xmlns:c16="http://schemas.microsoft.com/office/drawing/2014/chart" uri="{C3380CC4-5D6E-409C-BE32-E72D297353CC}">
                <c16:uniqueId val="{00000001-1517-426D-933E-643450619AE2}"/>
              </c:ext>
            </c:extLst>
          </c:dPt>
          <c:dPt>
            <c:idx val="1"/>
            <c:invertIfNegative val="0"/>
            <c:bubble3D val="0"/>
            <c:spPr>
              <a:solidFill>
                <a:schemeClr val="accent5"/>
              </a:solidFill>
              <a:ln>
                <a:noFill/>
              </a:ln>
            </c:spPr>
            <c:extLst>
              <c:ext xmlns:c16="http://schemas.microsoft.com/office/drawing/2014/chart" uri="{C3380CC4-5D6E-409C-BE32-E72D297353CC}">
                <c16:uniqueId val="{00000003-1517-426D-933E-643450619AE2}"/>
              </c:ext>
            </c:extLst>
          </c:dPt>
          <c:dPt>
            <c:idx val="2"/>
            <c:invertIfNegative val="0"/>
            <c:bubble3D val="0"/>
            <c:spPr>
              <a:solidFill>
                <a:schemeClr val="accent3"/>
              </a:solidFill>
            </c:spPr>
            <c:extLst>
              <c:ext xmlns:c16="http://schemas.microsoft.com/office/drawing/2014/chart" uri="{C3380CC4-5D6E-409C-BE32-E72D297353CC}">
                <c16:uniqueId val="{00000005-1517-426D-933E-643450619AE2}"/>
              </c:ext>
            </c:extLst>
          </c:dPt>
          <c:dPt>
            <c:idx val="3"/>
            <c:invertIfNegative val="0"/>
            <c:bubble3D val="0"/>
            <c:spPr>
              <a:solidFill>
                <a:schemeClr val="accent3"/>
              </a:solidFill>
            </c:spPr>
            <c:extLst>
              <c:ext xmlns:c16="http://schemas.microsoft.com/office/drawing/2014/chart" uri="{C3380CC4-5D6E-409C-BE32-E72D297353CC}">
                <c16:uniqueId val="{00000007-1517-426D-933E-643450619AE2}"/>
              </c:ext>
            </c:extLst>
          </c:dPt>
          <c:dPt>
            <c:idx val="4"/>
            <c:invertIfNegative val="0"/>
            <c:bubble3D val="0"/>
            <c:spPr>
              <a:solidFill>
                <a:schemeClr val="accent3"/>
              </a:solidFill>
            </c:spPr>
            <c:extLst>
              <c:ext xmlns:c16="http://schemas.microsoft.com/office/drawing/2014/chart" uri="{C3380CC4-5D6E-409C-BE32-E72D297353CC}">
                <c16:uniqueId val="{00000009-1517-426D-933E-643450619AE2}"/>
              </c:ext>
            </c:extLst>
          </c:dPt>
          <c:dLbls>
            <c:dLbl>
              <c:idx val="0"/>
              <c:layout>
                <c:manualLayout>
                  <c:x val="0"/>
                  <c:y val="0"/>
                </c:manualLayout>
              </c:layout>
              <c:tx>
                <c:rich>
                  <a:bodyPr/>
                  <a:lstStyle/>
                  <a:p>
                    <a:r>
                      <a:rPr lang="en-US" baseline="0" dirty="0"/>
                      <a:t>Excellent </a:t>
                    </a:r>
                    <a:fld id="{6AA459A8-A96B-48F7-8987-B198D687D28F}" type="VALUE">
                      <a:rPr lang="en-US" baseline="0" dirty="0"/>
                      <a:pPr/>
                      <a:t>[VALUE]</a:t>
                    </a:fld>
                    <a:endParaRPr lang="en-US" baseline="0" dirty="0"/>
                  </a:p>
                </c:rich>
              </c:tx>
              <c:showLegendKey val="0"/>
              <c:showVal val="1"/>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1-1517-426D-933E-643450619AE2}"/>
                </c:ext>
              </c:extLst>
            </c:dLbl>
            <c:dLbl>
              <c:idx val="1"/>
              <c:tx>
                <c:rich>
                  <a:bodyPr/>
                  <a:lstStyle/>
                  <a:p>
                    <a:r>
                      <a:rPr lang="en-US" dirty="0"/>
                      <a:t>Poor </a:t>
                    </a:r>
                    <a:fld id="{A77B6744-7235-4D64-9B6A-178FE738CDE1}" type="CELLRANGE">
                      <a:rPr lang="en-US" smtClean="0"/>
                      <a:pPr/>
                      <a:t>[CELLRANGE]</a:t>
                    </a:fld>
                    <a:endParaRPr lang="en-US" dirty="0"/>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3-1517-426D-933E-643450619AE2}"/>
                </c:ext>
              </c:extLst>
            </c:dLbl>
            <c:dLbl>
              <c:idx val="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1517-426D-933E-643450619AE2}"/>
                </c:ext>
              </c:extLst>
            </c:dLbl>
            <c:dLbl>
              <c:idx val="3"/>
              <c:delete val="1"/>
              <c:extLst>
                <c:ext xmlns:c15="http://schemas.microsoft.com/office/drawing/2012/chart" uri="{CE6537A1-D6FC-4f65-9D91-7224C49458BB}"/>
                <c:ext xmlns:c16="http://schemas.microsoft.com/office/drawing/2014/chart" uri="{C3380CC4-5D6E-409C-BE32-E72D297353CC}">
                  <c16:uniqueId val="{00000007-1517-426D-933E-643450619AE2}"/>
                </c:ext>
              </c:extLst>
            </c:dLbl>
            <c:spPr>
              <a:noFill/>
              <a:ln>
                <a:noFill/>
              </a:ln>
              <a:effectLst/>
            </c:spPr>
            <c:txPr>
              <a:bodyPr wrap="square" lIns="38100" tIns="19050" rIns="38100" bIns="19050" anchor="ctr">
                <a:spAutoFit/>
              </a:bodyPr>
              <a:lstStyle/>
              <a:p>
                <a:pPr>
                  <a:defRPr sz="1400">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DataLabelsRange val="1"/>
                <c15:showLeaderLines val="0"/>
              </c:ext>
            </c:extLst>
          </c:dLbls>
          <c:cat>
            <c:strRef>
              <c:f>Sheet1!$A$2:$A$4</c:f>
              <c:strCache>
                <c:ptCount val="3"/>
                <c:pt idx="0">
                  <c:v>Excellent/Good</c:v>
                </c:pt>
                <c:pt idx="1">
                  <c:v>Only fair/Poor</c:v>
                </c:pt>
                <c:pt idx="2">
                  <c:v>Don't know</c:v>
                </c:pt>
              </c:strCache>
            </c:strRef>
          </c:cat>
          <c:val>
            <c:numRef>
              <c:f>Sheet1!$B$2:$B$4</c:f>
              <c:numCache>
                <c:formatCode>###0%</c:formatCode>
                <c:ptCount val="3"/>
                <c:pt idx="0">
                  <c:v>0.21221452317826947</c:v>
                </c:pt>
                <c:pt idx="1">
                  <c:v>3.235033883292137E-2</c:v>
                </c:pt>
                <c:pt idx="2">
                  <c:v>0.2351930083128651</c:v>
                </c:pt>
              </c:numCache>
            </c:numRef>
          </c:val>
          <c:extLst>
            <c:ext xmlns:c15="http://schemas.microsoft.com/office/drawing/2012/chart" uri="{02D57815-91ED-43cb-92C2-25804820EDAC}">
              <c15:datalabelsRange>
                <c15:f>Sheet1!$B$2:$B$3</c15:f>
                <c15:dlblRangeCache>
                  <c:ptCount val="2"/>
                  <c:pt idx="0">
                    <c:v>21%</c:v>
                  </c:pt>
                  <c:pt idx="1">
                    <c:v>3%</c:v>
                  </c:pt>
                </c15:dlblRangeCache>
              </c15:datalabelsRange>
            </c:ext>
            <c:ext xmlns:c16="http://schemas.microsoft.com/office/drawing/2014/chart" uri="{C3380CC4-5D6E-409C-BE32-E72D297353CC}">
              <c16:uniqueId val="{0000000A-1517-426D-933E-643450619AE2}"/>
            </c:ext>
          </c:extLst>
        </c:ser>
        <c:ser>
          <c:idx val="1"/>
          <c:order val="1"/>
          <c:tx>
            <c:strRef>
              <c:f>Sheet1!$C$1</c:f>
              <c:strCache>
                <c:ptCount val="1"/>
                <c:pt idx="0">
                  <c:v>Column2</c:v>
                </c:pt>
              </c:strCache>
            </c:strRef>
          </c:tx>
          <c:invertIfNegative val="0"/>
          <c:dPt>
            <c:idx val="0"/>
            <c:invertIfNegative val="0"/>
            <c:bubble3D val="0"/>
            <c:spPr>
              <a:solidFill>
                <a:schemeClr val="accent2"/>
              </a:solidFill>
            </c:spPr>
            <c:extLst>
              <c:ext xmlns:c16="http://schemas.microsoft.com/office/drawing/2014/chart" uri="{C3380CC4-5D6E-409C-BE32-E72D297353CC}">
                <c16:uniqueId val="{0000000C-1517-426D-933E-643450619AE2}"/>
              </c:ext>
            </c:extLst>
          </c:dPt>
          <c:dPt>
            <c:idx val="1"/>
            <c:invertIfNegative val="0"/>
            <c:bubble3D val="0"/>
            <c:spPr>
              <a:solidFill>
                <a:schemeClr val="accent4"/>
              </a:solidFill>
            </c:spPr>
            <c:extLst>
              <c:ext xmlns:c16="http://schemas.microsoft.com/office/drawing/2014/chart" uri="{C3380CC4-5D6E-409C-BE32-E72D297353CC}">
                <c16:uniqueId val="{0000000E-1517-426D-933E-643450619AE2}"/>
              </c:ext>
            </c:extLst>
          </c:dPt>
          <c:dPt>
            <c:idx val="2"/>
            <c:invertIfNegative val="0"/>
            <c:bubble3D val="0"/>
            <c:spPr>
              <a:solidFill>
                <a:schemeClr val="bg2">
                  <a:lumMod val="90000"/>
                </a:schemeClr>
              </a:solidFill>
            </c:spPr>
            <c:extLst>
              <c:ext xmlns:c16="http://schemas.microsoft.com/office/drawing/2014/chart" uri="{C3380CC4-5D6E-409C-BE32-E72D297353CC}">
                <c16:uniqueId val="{00000010-1517-426D-933E-643450619AE2}"/>
              </c:ext>
            </c:extLst>
          </c:dPt>
          <c:dPt>
            <c:idx val="3"/>
            <c:invertIfNegative val="0"/>
            <c:bubble3D val="0"/>
            <c:spPr>
              <a:solidFill>
                <a:schemeClr val="accent6">
                  <a:lumMod val="40000"/>
                  <a:lumOff val="60000"/>
                </a:schemeClr>
              </a:solidFill>
            </c:spPr>
            <c:extLst>
              <c:ext xmlns:c16="http://schemas.microsoft.com/office/drawing/2014/chart" uri="{C3380CC4-5D6E-409C-BE32-E72D297353CC}">
                <c16:uniqueId val="{00000012-1517-426D-933E-643450619AE2}"/>
              </c:ext>
            </c:extLst>
          </c:dPt>
          <c:dLbls>
            <c:dLbl>
              <c:idx val="0"/>
              <c:tx>
                <c:rich>
                  <a:bodyPr/>
                  <a:lstStyle/>
                  <a:p>
                    <a:r>
                      <a:rPr lang="en-US"/>
                      <a:t>Good</a:t>
                    </a:r>
                    <a:r>
                      <a:rPr lang="en-US" baseline="0"/>
                      <a:t>, </a:t>
                    </a:r>
                    <a:fld id="{E28A16F9-6C2A-4F6C-AE7D-3F54F9DB6B18}" type="VALUE">
                      <a:rPr lang="en-US" baseline="0"/>
                      <a:pPr/>
                      <a:t>[VALUE]</a:t>
                    </a:fld>
                    <a:endParaRPr lang="en-US" baseline="0"/>
                  </a:p>
                </c:rich>
              </c:tx>
              <c:showLegendKey val="0"/>
              <c:showVal val="1"/>
              <c:showCatName val="0"/>
              <c:showSerName val="1"/>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C-1517-426D-933E-643450619AE2}"/>
                </c:ext>
              </c:extLst>
            </c:dLbl>
            <c:dLbl>
              <c:idx val="1"/>
              <c:tx>
                <c:rich>
                  <a:bodyPr/>
                  <a:lstStyle/>
                  <a:p>
                    <a:r>
                      <a:rPr lang="en-US" baseline="0"/>
                      <a:t>Only fair  </a:t>
                    </a:r>
                    <a:fld id="{95D2BCBF-4735-48BF-81DA-C70B161FB4CF}" type="VALUE">
                      <a:rPr lang="en-US" baseline="0"/>
                      <a:pPr/>
                      <a:t>[VALUE]</a:t>
                    </a:fld>
                    <a:endParaRPr lang="en-US" baseline="0"/>
                  </a:p>
                </c:rich>
              </c:tx>
              <c:showLegendKey val="0"/>
              <c:showVal val="1"/>
              <c:showCatName val="0"/>
              <c:showSerName val="1"/>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E-1517-426D-933E-643450619AE2}"/>
                </c:ext>
              </c:extLst>
            </c:dLbl>
            <c:dLbl>
              <c:idx val="2"/>
              <c:layout>
                <c:manualLayout>
                  <c:x val="1.4503902577628998E-3"/>
                  <c:y val="-2.8587236891241815E-2"/>
                </c:manualLayout>
              </c:layout>
              <c:spPr>
                <a:noFill/>
                <a:ln>
                  <a:noFill/>
                </a:ln>
                <a:effectLst/>
              </c:spPr>
              <c:txPr>
                <a:bodyPr wrap="square" lIns="38100" tIns="19050" rIns="38100" bIns="19050" anchor="ctr">
                  <a:noAutofit/>
                </a:bodyPr>
                <a:lstStyle/>
                <a:p>
                  <a:pPr>
                    <a:defRPr sz="1400"/>
                  </a:pPr>
                  <a:endParaRPr lang="en-US"/>
                </a:p>
              </c:txPr>
              <c:showLegendKey val="0"/>
              <c:showVal val="1"/>
              <c:showCatName val="0"/>
              <c:showSerName val="1"/>
              <c:showPercent val="0"/>
              <c:showBubbleSize val="0"/>
              <c:extLst>
                <c:ext xmlns:c15="http://schemas.microsoft.com/office/drawing/2012/chart" uri="{CE6537A1-D6FC-4f65-9D91-7224C49458BB}">
                  <c15:layout>
                    <c:manualLayout>
                      <c:w val="0.15503232885623366"/>
                      <c:h val="6.1891855206981101E-2"/>
                    </c:manualLayout>
                  </c15:layout>
                </c:ext>
                <c:ext xmlns:c16="http://schemas.microsoft.com/office/drawing/2014/chart" uri="{C3380CC4-5D6E-409C-BE32-E72D297353CC}">
                  <c16:uniqueId val="{00000010-1517-426D-933E-643450619AE2}"/>
                </c:ext>
              </c:extLst>
            </c:dLbl>
            <c:spPr>
              <a:noFill/>
              <a:ln>
                <a:noFill/>
              </a:ln>
              <a:effectLst/>
            </c:spPr>
            <c:txPr>
              <a:bodyPr wrap="square" lIns="38100" tIns="19050" rIns="38100" bIns="19050" anchor="ctr">
                <a:spAutoFit/>
              </a:bodyPr>
              <a:lstStyle/>
              <a:p>
                <a:pPr>
                  <a:defRPr sz="1400"/>
                </a:pPr>
                <a:endParaRPr lang="en-US"/>
              </a:p>
            </c:txPr>
            <c:showLegendKey val="0"/>
            <c:showVal val="1"/>
            <c:showCatName val="0"/>
            <c:showSerName val="1"/>
            <c:showPercent val="0"/>
            <c:showBubbleSize val="0"/>
            <c:showLeaderLines val="0"/>
            <c:extLst>
              <c:ext xmlns:c15="http://schemas.microsoft.com/office/drawing/2012/chart" uri="{CE6537A1-D6FC-4f65-9D91-7224C49458BB}">
                <c15:showLeaderLines val="1"/>
              </c:ext>
            </c:extLst>
          </c:dLbls>
          <c:cat>
            <c:strRef>
              <c:f>Sheet1!$A$2:$A$4</c:f>
              <c:strCache>
                <c:ptCount val="3"/>
                <c:pt idx="0">
                  <c:v>Excellent/Good</c:v>
                </c:pt>
                <c:pt idx="1">
                  <c:v>Only fair/Poor</c:v>
                </c:pt>
                <c:pt idx="2">
                  <c:v>Don't know</c:v>
                </c:pt>
              </c:strCache>
            </c:strRef>
          </c:cat>
          <c:val>
            <c:numRef>
              <c:f>Sheet1!$C$2:$C$4</c:f>
              <c:numCache>
                <c:formatCode>###0%</c:formatCode>
                <c:ptCount val="3"/>
                <c:pt idx="0">
                  <c:v>0.40244738938751146</c:v>
                </c:pt>
                <c:pt idx="1">
                  <c:v>0.11779474028841889</c:v>
                </c:pt>
              </c:numCache>
            </c:numRef>
          </c:val>
          <c:extLst>
            <c:ext xmlns:c16="http://schemas.microsoft.com/office/drawing/2014/chart" uri="{C3380CC4-5D6E-409C-BE32-E72D297353CC}">
              <c16:uniqueId val="{00000013-1517-426D-933E-643450619AE2}"/>
            </c:ext>
          </c:extLst>
        </c:ser>
        <c:ser>
          <c:idx val="2"/>
          <c:order val="2"/>
          <c:tx>
            <c:strRef>
              <c:f>Sheet1!$D$1</c:f>
              <c:strCache>
                <c:ptCount val="1"/>
                <c:pt idx="0">
                  <c:v>Total</c:v>
                </c:pt>
              </c:strCache>
            </c:strRef>
          </c:tx>
          <c:spPr>
            <a:noFill/>
          </c:spPr>
          <c:invertIfNegative val="0"/>
          <c:dLbls>
            <c:dLbl>
              <c:idx val="0"/>
              <c:tx>
                <c:rich>
                  <a:bodyPr wrap="none" lIns="38100" tIns="19050" rIns="38100" bIns="19050" anchor="ctr">
                    <a:noAutofit/>
                  </a:bodyPr>
                  <a:lstStyle/>
                  <a:p>
                    <a:pPr>
                      <a:defRPr sz="1600" b="1"/>
                    </a:pPr>
                    <a:fld id="{800B8519-1552-464E-8D6E-74A34A3892E4}" type="CATEGORYNAME">
                      <a:rPr lang="en-US" sz="1600" smtClean="0"/>
                      <a:pPr>
                        <a:defRPr sz="1600" b="1"/>
                      </a:pPr>
                      <a:t>[CATEGORY NAME]</a:t>
                    </a:fld>
                    <a:r>
                      <a:rPr lang="en-US" sz="1600" baseline="0" dirty="0"/>
                      <a:t> </a:t>
                    </a:r>
                  </a:p>
                  <a:p>
                    <a:pPr>
                      <a:defRPr sz="1600" b="1"/>
                    </a:pPr>
                    <a:fld id="{4E36108E-9579-4BA5-9A63-D58E09599E7F}" type="VALUE">
                      <a:rPr lang="en-US" sz="1600" baseline="0" smtClean="0"/>
                      <a:pPr>
                        <a:defRPr sz="1600" b="1"/>
                      </a:pPr>
                      <a:t>[VALUE]</a:t>
                    </a:fld>
                    <a:endParaRPr lang="en-US"/>
                  </a:p>
                </c:rich>
              </c:tx>
              <c:spPr>
                <a:noFill/>
                <a:ln>
                  <a:noFill/>
                </a:ln>
                <a:effectLst/>
              </c:spPr>
              <c:dLblPos val="inBase"/>
              <c:showLegendKey val="0"/>
              <c:showVal val="1"/>
              <c:showCatName val="1"/>
              <c:showSerName val="0"/>
              <c:showPercent val="0"/>
              <c:showBubbleSize val="0"/>
              <c:extLst>
                <c:ext xmlns:c15="http://schemas.microsoft.com/office/drawing/2012/chart" uri="{CE6537A1-D6FC-4f65-9D91-7224C49458BB}">
                  <c15:spPr xmlns:c15="http://schemas.microsoft.com/office/drawing/2012/chart">
                    <a:prstGeom prst="rect">
                      <a:avLst/>
                    </a:prstGeom>
                  </c15:spPr>
                  <c15:dlblFieldTable/>
                  <c15:showDataLabelsRange val="0"/>
                </c:ext>
                <c:ext xmlns:c16="http://schemas.microsoft.com/office/drawing/2014/chart" uri="{C3380CC4-5D6E-409C-BE32-E72D297353CC}">
                  <c16:uniqueId val="{00000014-1517-426D-933E-643450619AE2}"/>
                </c:ext>
              </c:extLst>
            </c:dLbl>
            <c:dLbl>
              <c:idx val="1"/>
              <c:tx>
                <c:rich>
                  <a:bodyPr/>
                  <a:lstStyle/>
                  <a:p>
                    <a:fld id="{FBFEF5F9-141E-4781-A3E3-D9E22E22D692}" type="CATEGORYNAME">
                      <a:rPr lang="en-US" smtClean="0"/>
                      <a:pPr/>
                      <a:t>[CATEGORY NAME]</a:t>
                    </a:fld>
                    <a:endParaRPr lang="en-US" baseline="0" dirty="0"/>
                  </a:p>
                  <a:p>
                    <a:r>
                      <a:rPr lang="en-US" baseline="0" dirty="0"/>
                      <a:t> </a:t>
                    </a:r>
                    <a:fld id="{3BFF9567-BD3F-439A-89AD-F0304B98327D}" type="VALUE">
                      <a:rPr lang="en-US" baseline="0"/>
                      <a:pPr/>
                      <a:t>[VALUE]</a:t>
                    </a:fld>
                    <a:endParaRPr lang="en-US" baseline="0" dirty="0"/>
                  </a:p>
                </c:rich>
              </c:tx>
              <c:dLblPos val="inBase"/>
              <c:showLegendKey val="0"/>
              <c:showVal val="1"/>
              <c:showCatName val="1"/>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5-1517-426D-933E-643450619AE2}"/>
                </c:ext>
              </c:extLst>
            </c:dLbl>
            <c:dLbl>
              <c:idx val="2"/>
              <c:tx>
                <c:rich>
                  <a:bodyPr wrap="none" lIns="38100" tIns="19050" rIns="38100" bIns="19050" anchor="ctr">
                    <a:noAutofit/>
                  </a:bodyPr>
                  <a:lstStyle/>
                  <a:p>
                    <a:pPr>
                      <a:defRPr sz="1600" b="1"/>
                    </a:pPr>
                    <a:fld id="{B271A23A-9DF8-4ABF-B455-F9A75BF63D49}" type="CATEGORYNAME">
                      <a:rPr lang="en-US" sz="1600" smtClean="0"/>
                      <a:pPr>
                        <a:defRPr sz="1600" b="1"/>
                      </a:pPr>
                      <a:t>[CATEGORY NAME]</a:t>
                    </a:fld>
                    <a:r>
                      <a:rPr lang="en-US" sz="1600" baseline="0" dirty="0"/>
                      <a:t> </a:t>
                    </a:r>
                  </a:p>
                  <a:p>
                    <a:pPr>
                      <a:defRPr sz="1600" b="1"/>
                    </a:pPr>
                    <a:fld id="{B62F2676-A724-425A-94DE-6FB1571A64D1}" type="VALUE">
                      <a:rPr lang="en-US" sz="1600" baseline="0" smtClean="0"/>
                      <a:pPr>
                        <a:defRPr sz="1600" b="1"/>
                      </a:pPr>
                      <a:t>[VALUE]</a:t>
                    </a:fld>
                    <a:endParaRPr lang="en-US"/>
                  </a:p>
                </c:rich>
              </c:tx>
              <c:spPr>
                <a:noFill/>
                <a:ln>
                  <a:noFill/>
                </a:ln>
                <a:effectLst/>
              </c:spPr>
              <c:dLblPos val="inBase"/>
              <c:showLegendKey val="0"/>
              <c:showVal val="1"/>
              <c:showCatName val="1"/>
              <c:showSerName val="0"/>
              <c:showPercent val="0"/>
              <c:showBubbleSize val="0"/>
              <c:extLst>
                <c:ext xmlns:c15="http://schemas.microsoft.com/office/drawing/2012/chart" uri="{CE6537A1-D6FC-4f65-9D91-7224C49458BB}">
                  <c15:spPr xmlns:c15="http://schemas.microsoft.com/office/drawing/2012/chart">
                    <a:prstGeom prst="rect">
                      <a:avLst/>
                    </a:prstGeom>
                  </c15:spPr>
                  <c15:dlblFieldTable/>
                  <c15:showDataLabelsRange val="0"/>
                </c:ext>
                <c:ext xmlns:c16="http://schemas.microsoft.com/office/drawing/2014/chart" uri="{C3380CC4-5D6E-409C-BE32-E72D297353CC}">
                  <c16:uniqueId val="{00000016-1517-426D-933E-643450619AE2}"/>
                </c:ext>
              </c:extLst>
            </c:dLbl>
            <c:spPr>
              <a:noFill/>
              <a:ln>
                <a:noFill/>
              </a:ln>
              <a:effectLst/>
            </c:spPr>
            <c:txPr>
              <a:bodyPr wrap="none" lIns="38100" tIns="19050" rIns="38100" bIns="19050" anchor="ctr">
                <a:spAutoFit/>
              </a:bodyPr>
              <a:lstStyle/>
              <a:p>
                <a:pPr>
                  <a:defRPr sz="1600" b="1"/>
                </a:pPr>
                <a:endParaRPr lang="en-US"/>
              </a:p>
            </c:txPr>
            <c:dLblPos val="inBase"/>
            <c:showLegendKey val="0"/>
            <c:showVal val="1"/>
            <c:showCatName val="1"/>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showLeaderLines val="1"/>
              </c:ext>
            </c:extLst>
          </c:dLbls>
          <c:cat>
            <c:strRef>
              <c:f>Sheet1!$A$2:$A$4</c:f>
              <c:strCache>
                <c:ptCount val="3"/>
                <c:pt idx="0">
                  <c:v>Excellent/Good</c:v>
                </c:pt>
                <c:pt idx="1">
                  <c:v>Only fair/Poor</c:v>
                </c:pt>
                <c:pt idx="2">
                  <c:v>Don't know</c:v>
                </c:pt>
              </c:strCache>
            </c:strRef>
          </c:cat>
          <c:val>
            <c:numRef>
              <c:f>Sheet1!$D$2:$D$4</c:f>
              <c:numCache>
                <c:formatCode>0%</c:formatCode>
                <c:ptCount val="3"/>
                <c:pt idx="0">
                  <c:v>0.61466191256578095</c:v>
                </c:pt>
                <c:pt idx="1">
                  <c:v>0.15014507912134026</c:v>
                </c:pt>
                <c:pt idx="2">
                  <c:v>0.2351930083128651</c:v>
                </c:pt>
              </c:numCache>
            </c:numRef>
          </c:val>
          <c:extLst>
            <c:ext xmlns:c16="http://schemas.microsoft.com/office/drawing/2014/chart" uri="{C3380CC4-5D6E-409C-BE32-E72D297353CC}">
              <c16:uniqueId val="{00000017-1517-426D-933E-643450619AE2}"/>
            </c:ext>
          </c:extLst>
        </c:ser>
        <c:dLbls>
          <c:showLegendKey val="0"/>
          <c:showVal val="0"/>
          <c:showCatName val="0"/>
          <c:showSerName val="0"/>
          <c:showPercent val="0"/>
          <c:showBubbleSize val="0"/>
        </c:dLbls>
        <c:gapWidth val="40"/>
        <c:overlap val="100"/>
        <c:axId val="322400600"/>
        <c:axId val="322400992"/>
      </c:barChart>
      <c:catAx>
        <c:axId val="322400600"/>
        <c:scaling>
          <c:orientation val="minMax"/>
        </c:scaling>
        <c:delete val="0"/>
        <c:axPos val="b"/>
        <c:numFmt formatCode="General" sourceLinked="0"/>
        <c:majorTickMark val="out"/>
        <c:minorTickMark val="none"/>
        <c:tickLblPos val="nextTo"/>
        <c:spPr>
          <a:ln w="12700">
            <a:solidFill>
              <a:schemeClr val="tx2"/>
            </a:solidFill>
          </a:ln>
        </c:spPr>
        <c:txPr>
          <a:bodyPr/>
          <a:lstStyle/>
          <a:p>
            <a:pPr>
              <a:defRPr sz="1200">
                <a:solidFill>
                  <a:schemeClr val="bg1"/>
                </a:solidFill>
              </a:defRPr>
            </a:pPr>
            <a:endParaRPr lang="en-US"/>
          </a:p>
        </c:txPr>
        <c:crossAx val="322400992"/>
        <c:crosses val="autoZero"/>
        <c:auto val="1"/>
        <c:lblAlgn val="ctr"/>
        <c:lblOffset val="100"/>
        <c:noMultiLvlLbl val="0"/>
      </c:catAx>
      <c:valAx>
        <c:axId val="322400992"/>
        <c:scaling>
          <c:orientation val="minMax"/>
          <c:max val="1"/>
          <c:min val="0"/>
        </c:scaling>
        <c:delete val="1"/>
        <c:axPos val="l"/>
        <c:numFmt formatCode="###0%" sourceLinked="1"/>
        <c:majorTickMark val="out"/>
        <c:minorTickMark val="none"/>
        <c:tickLblPos val="nextTo"/>
        <c:crossAx val="322400600"/>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7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34716101249797648"/>
          <c:y val="9.8177304841425519E-2"/>
          <c:w val="0.60620835621914015"/>
          <c:h val="0.90182273660627832"/>
        </c:manualLayout>
      </c:layout>
      <c:barChart>
        <c:barDir val="bar"/>
        <c:grouping val="clustered"/>
        <c:varyColors val="0"/>
        <c:ser>
          <c:idx val="0"/>
          <c:order val="0"/>
          <c:tx>
            <c:strRef>
              <c:f>Sheet1!$A$2</c:f>
              <c:strCache>
                <c:ptCount val="1"/>
                <c:pt idx="0">
                  <c:v>Initial</c:v>
                </c:pt>
              </c:strCache>
            </c:strRef>
          </c:tx>
          <c:spPr>
            <a:solidFill>
              <a:schemeClr val="accent1"/>
            </a:solidFill>
            <a:ln w="17145" cap="flat" cmpd="sng" algn="ctr">
              <a:noFill/>
              <a:prstDash val="solid"/>
            </a:ln>
            <a:effectLst/>
          </c:spPr>
          <c:invertIfNegative val="0"/>
          <c:dPt>
            <c:idx val="0"/>
            <c:invertIfNegative val="0"/>
            <c:bubble3D val="0"/>
            <c:extLst>
              <c:ext xmlns:c16="http://schemas.microsoft.com/office/drawing/2014/chart" uri="{C3380CC4-5D6E-409C-BE32-E72D297353CC}">
                <c16:uniqueId val="{00000000-4084-4A95-B685-C23CE8086D6F}"/>
              </c:ext>
            </c:extLst>
          </c:dPt>
          <c:dPt>
            <c:idx val="1"/>
            <c:invertIfNegative val="0"/>
            <c:bubble3D val="0"/>
            <c:spPr>
              <a:solidFill>
                <a:schemeClr val="accent5"/>
              </a:solidFill>
              <a:ln w="10795" cap="flat" cmpd="sng" algn="ctr">
                <a:noFill/>
                <a:prstDash val="solid"/>
              </a:ln>
              <a:effectLst/>
            </c:spPr>
            <c:extLst>
              <c:ext xmlns:c16="http://schemas.microsoft.com/office/drawing/2014/chart" uri="{C3380CC4-5D6E-409C-BE32-E72D297353CC}">
                <c16:uniqueId val="{00000002-4084-4A95-B685-C23CE8086D6F}"/>
              </c:ext>
            </c:extLst>
          </c:dPt>
          <c:dPt>
            <c:idx val="2"/>
            <c:invertIfNegative val="0"/>
            <c:bubble3D val="0"/>
            <c:spPr>
              <a:solidFill>
                <a:schemeClr val="accent2"/>
              </a:solidFill>
              <a:ln w="10795" cap="flat" cmpd="sng" algn="ctr">
                <a:noFill/>
                <a:prstDash val="solid"/>
              </a:ln>
              <a:effectLst/>
            </c:spPr>
            <c:extLst>
              <c:ext xmlns:c16="http://schemas.microsoft.com/office/drawing/2014/chart" uri="{C3380CC4-5D6E-409C-BE32-E72D297353CC}">
                <c16:uniqueId val="{00000004-4084-4A95-B685-C23CE8086D6F}"/>
              </c:ext>
            </c:extLst>
          </c:dPt>
          <c:dPt>
            <c:idx val="3"/>
            <c:invertIfNegative val="0"/>
            <c:bubble3D val="0"/>
            <c:spPr>
              <a:solidFill>
                <a:schemeClr val="bg2">
                  <a:lumMod val="75000"/>
                </a:schemeClr>
              </a:solidFill>
              <a:ln w="10795" cap="flat" cmpd="sng" algn="ctr">
                <a:noFill/>
                <a:prstDash val="solid"/>
              </a:ln>
              <a:effectLst/>
            </c:spPr>
            <c:extLst>
              <c:ext xmlns:c16="http://schemas.microsoft.com/office/drawing/2014/chart" uri="{C3380CC4-5D6E-409C-BE32-E72D297353CC}">
                <c16:uniqueId val="{00000006-4084-4A95-B685-C23CE8086D6F}"/>
              </c:ext>
            </c:extLst>
          </c:dPt>
          <c:dPt>
            <c:idx val="4"/>
            <c:invertIfNegative val="0"/>
            <c:bubble3D val="0"/>
            <c:spPr>
              <a:solidFill>
                <a:schemeClr val="accent4"/>
              </a:solidFill>
              <a:ln w="10795" cap="flat" cmpd="sng" algn="ctr">
                <a:noFill/>
                <a:prstDash val="solid"/>
              </a:ln>
              <a:effectLst/>
            </c:spPr>
            <c:extLst>
              <c:ext xmlns:c16="http://schemas.microsoft.com/office/drawing/2014/chart" uri="{C3380CC4-5D6E-409C-BE32-E72D297353CC}">
                <c16:uniqueId val="{00000008-4084-4A95-B685-C23CE8086D6F}"/>
              </c:ext>
            </c:extLst>
          </c:dPt>
          <c:dPt>
            <c:idx val="5"/>
            <c:invertIfNegative val="0"/>
            <c:bubble3D val="0"/>
            <c:spPr>
              <a:solidFill>
                <a:schemeClr val="bg2">
                  <a:lumMod val="25000"/>
                </a:schemeClr>
              </a:solidFill>
              <a:ln w="17145" cap="flat" cmpd="sng" algn="ctr">
                <a:noFill/>
                <a:prstDash val="solid"/>
              </a:ln>
              <a:effectLst/>
            </c:spPr>
            <c:extLst>
              <c:ext xmlns:c16="http://schemas.microsoft.com/office/drawing/2014/chart" uri="{C3380CC4-5D6E-409C-BE32-E72D297353CC}">
                <c16:uniqueId val="{0000000A-4084-4A95-B685-C23CE8086D6F}"/>
              </c:ext>
            </c:extLst>
          </c:dPt>
          <c:dLbls>
            <c:spPr>
              <a:noFill/>
              <a:ln>
                <a:noFill/>
              </a:ln>
              <a:effectLst/>
            </c:spPr>
            <c:txPr>
              <a:bodyPr/>
              <a:lstStyle/>
              <a:p>
                <a:pPr>
                  <a:defRPr sz="1800" b="1"/>
                </a:pPr>
                <a:endParaRPr lang="en-US"/>
              </a:p>
            </c:txPr>
            <c:dLblPos val="outEnd"/>
            <c:showLegendKey val="0"/>
            <c:showVal val="1"/>
            <c:showCatName val="0"/>
            <c:showSerName val="0"/>
            <c:showPercent val="0"/>
            <c:showBubbleSize val="0"/>
            <c:separator>
</c:separator>
            <c:showLeaderLines val="0"/>
            <c:extLst>
              <c:ext xmlns:c15="http://schemas.microsoft.com/office/drawing/2012/chart" uri="{CE6537A1-D6FC-4f65-9D91-7224C49458BB}">
                <c15:showLeaderLines val="0"/>
              </c:ext>
            </c:extLst>
          </c:dLbls>
          <c:cat>
            <c:strRef>
              <c:f>Sheet1!$B$1:$G$1</c:f>
              <c:strCache>
                <c:ptCount val="6"/>
                <c:pt idx="0">
                  <c:v>All Riders</c:v>
                </c:pt>
                <c:pt idx="1">
                  <c:v>Express Bus</c:v>
                </c:pt>
                <c:pt idx="2">
                  <c:v>Sounder Seattle-Everett</c:v>
                </c:pt>
                <c:pt idx="3">
                  <c:v>Sounder Seattle-Lakewood</c:v>
                </c:pt>
                <c:pt idx="4">
                  <c:v>Tacoma Link</c:v>
                </c:pt>
                <c:pt idx="5">
                  <c:v>Link</c:v>
                </c:pt>
              </c:strCache>
            </c:strRef>
          </c:cat>
          <c:val>
            <c:numRef>
              <c:f>Sheet1!$B$2:$G$2</c:f>
              <c:numCache>
                <c:formatCode>0.0</c:formatCode>
                <c:ptCount val="6"/>
                <c:pt idx="0">
                  <c:v>3.2559731345745613</c:v>
                </c:pt>
                <c:pt idx="1">
                  <c:v>3.2923645862884765</c:v>
                </c:pt>
                <c:pt idx="2">
                  <c:v>3.2970018975332076</c:v>
                </c:pt>
                <c:pt idx="3">
                  <c:v>3.4507583271848912</c:v>
                </c:pt>
                <c:pt idx="4">
                  <c:v>3.444202362502685</c:v>
                </c:pt>
                <c:pt idx="5">
                  <c:v>3.1824894513743471</c:v>
                </c:pt>
              </c:numCache>
            </c:numRef>
          </c:val>
          <c:extLst>
            <c:ext xmlns:c16="http://schemas.microsoft.com/office/drawing/2014/chart" uri="{C3380CC4-5D6E-409C-BE32-E72D297353CC}">
              <c16:uniqueId val="{0000000B-4084-4A95-B685-C23CE8086D6F}"/>
            </c:ext>
          </c:extLst>
        </c:ser>
        <c:dLbls>
          <c:showLegendKey val="0"/>
          <c:showVal val="0"/>
          <c:showCatName val="0"/>
          <c:showSerName val="0"/>
          <c:showPercent val="0"/>
          <c:showBubbleSize val="0"/>
        </c:dLbls>
        <c:gapWidth val="80"/>
        <c:axId val="223398376"/>
        <c:axId val="223400728"/>
      </c:barChart>
      <c:catAx>
        <c:axId val="223398376"/>
        <c:scaling>
          <c:orientation val="maxMin"/>
        </c:scaling>
        <c:delete val="0"/>
        <c:axPos val="l"/>
        <c:numFmt formatCode="General" sourceLinked="1"/>
        <c:majorTickMark val="out"/>
        <c:minorTickMark val="none"/>
        <c:tickLblPos val="nextTo"/>
        <c:txPr>
          <a:bodyPr/>
          <a:lstStyle/>
          <a:p>
            <a:pPr>
              <a:defRPr sz="1800" b="0"/>
            </a:pPr>
            <a:endParaRPr lang="en-US"/>
          </a:p>
        </c:txPr>
        <c:crossAx val="223400728"/>
        <c:crosses val="autoZero"/>
        <c:auto val="1"/>
        <c:lblAlgn val="ctr"/>
        <c:lblOffset val="50"/>
        <c:noMultiLvlLbl val="0"/>
      </c:catAx>
      <c:valAx>
        <c:axId val="223400728"/>
        <c:scaling>
          <c:orientation val="minMax"/>
          <c:max val="7"/>
          <c:min val="0"/>
        </c:scaling>
        <c:delete val="1"/>
        <c:axPos val="t"/>
        <c:title>
          <c:tx>
            <c:rich>
              <a:bodyPr/>
              <a:lstStyle/>
              <a:p>
                <a:pPr>
                  <a:defRPr/>
                </a:pPr>
                <a:r>
                  <a:rPr lang="en-US" dirty="0"/>
                  <a:t>Mean number of days per week</a:t>
                </a:r>
              </a:p>
            </c:rich>
          </c:tx>
          <c:layout>
            <c:manualLayout>
              <c:xMode val="edge"/>
              <c:yMode val="edge"/>
              <c:x val="0.37022313936487888"/>
              <c:y val="2.1370121500189049E-2"/>
            </c:manualLayout>
          </c:layout>
          <c:overlay val="0"/>
        </c:title>
        <c:numFmt formatCode="0.0" sourceLinked="1"/>
        <c:majorTickMark val="out"/>
        <c:minorTickMark val="in"/>
        <c:tickLblPos val="nextTo"/>
        <c:crossAx val="223398376"/>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1815252416756176E-2"/>
          <c:y val="0"/>
          <c:w val="0.97636949516648763"/>
          <c:h val="0.91181415606740657"/>
        </c:manualLayout>
      </c:layout>
      <c:lineChart>
        <c:grouping val="standard"/>
        <c:varyColors val="0"/>
        <c:ser>
          <c:idx val="0"/>
          <c:order val="0"/>
          <c:tx>
            <c:strRef>
              <c:f>Sheet1!$A$2</c:f>
              <c:strCache>
                <c:ptCount val="1"/>
                <c:pt idx="0">
                  <c:v>A</c:v>
                </c:pt>
              </c:strCache>
            </c:strRef>
          </c:tx>
          <c:spPr>
            <a:ln w="38100" cap="rnd">
              <a:solidFill>
                <a:schemeClr val="accent1"/>
              </a:solidFill>
              <a:round/>
            </a:ln>
            <a:effectLst/>
          </c:spPr>
          <c:marker>
            <c:symbol val="circle"/>
            <c:size val="8"/>
            <c:spPr>
              <a:solidFill>
                <a:schemeClr val="accent1"/>
              </a:solidFill>
              <a:ln w="9525">
                <a:solidFill>
                  <a:schemeClr val="accent1"/>
                </a:solidFill>
              </a:ln>
              <a:effectLst/>
            </c:spPr>
          </c:marker>
          <c:dLbls>
            <c:dLbl>
              <c:idx val="3"/>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0521-415B-AB83-AAA7483DF55A}"/>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1"/>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c:v>
                </c:pt>
                <c:pt idx="1">
                  <c:v>2013</c:v>
                </c:pt>
                <c:pt idx="2">
                  <c:v>2014</c:v>
                </c:pt>
                <c:pt idx="3">
                  <c:v>2015</c:v>
                </c:pt>
                <c:pt idx="4">
                  <c:v>2016</c:v>
                </c:pt>
                <c:pt idx="5">
                  <c:v>2017</c:v>
                </c:pt>
              </c:strCache>
            </c:strRef>
          </c:cat>
          <c:val>
            <c:numRef>
              <c:f>Sheet1!$B$2:$G$2</c:f>
              <c:numCache>
                <c:formatCode>###0%</c:formatCode>
                <c:ptCount val="6"/>
                <c:pt idx="0" formatCode="0%">
                  <c:v>0.40007695416400046</c:v>
                </c:pt>
                <c:pt idx="1">
                  <c:v>0.42256986250944067</c:v>
                </c:pt>
                <c:pt idx="2">
                  <c:v>0.40765197394613223</c:v>
                </c:pt>
                <c:pt idx="3">
                  <c:v>0.45798483143312552</c:v>
                </c:pt>
                <c:pt idx="4">
                  <c:v>0.32998194128960034</c:v>
                </c:pt>
                <c:pt idx="5">
                  <c:v>0.383755759476543</c:v>
                </c:pt>
              </c:numCache>
            </c:numRef>
          </c:val>
          <c:smooth val="0"/>
          <c:extLst>
            <c:ext xmlns:c16="http://schemas.microsoft.com/office/drawing/2014/chart" uri="{C3380CC4-5D6E-409C-BE32-E72D297353CC}">
              <c16:uniqueId val="{00000000-1F26-4AAC-A8F7-E42C2E866EA0}"/>
            </c:ext>
          </c:extLst>
        </c:ser>
        <c:ser>
          <c:idx val="1"/>
          <c:order val="1"/>
          <c:tx>
            <c:strRef>
              <c:f>Sheet1!$A$3</c:f>
              <c:strCache>
                <c:ptCount val="1"/>
                <c:pt idx="0">
                  <c:v>B</c:v>
                </c:pt>
              </c:strCache>
            </c:strRef>
          </c:tx>
          <c:spPr>
            <a:ln w="38100" cap="rnd">
              <a:solidFill>
                <a:schemeClr val="accent2"/>
              </a:solidFill>
              <a:round/>
            </a:ln>
            <a:effectLst/>
          </c:spPr>
          <c:marker>
            <c:symbol val="circle"/>
            <c:size val="8"/>
            <c:spPr>
              <a:solidFill>
                <a:schemeClr val="accent2"/>
              </a:solidFill>
              <a:ln w="9525">
                <a:solidFill>
                  <a:schemeClr val="accent2"/>
                </a:solidFill>
              </a:ln>
              <a:effectLst/>
            </c:spPr>
          </c:marker>
          <c:dLbls>
            <c:dLbl>
              <c:idx val="3"/>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0521-415B-AB83-AAA7483DF55A}"/>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c:v>
                </c:pt>
                <c:pt idx="1">
                  <c:v>2013</c:v>
                </c:pt>
                <c:pt idx="2">
                  <c:v>2014</c:v>
                </c:pt>
                <c:pt idx="3">
                  <c:v>2015</c:v>
                </c:pt>
                <c:pt idx="4">
                  <c:v>2016</c:v>
                </c:pt>
                <c:pt idx="5">
                  <c:v>2017</c:v>
                </c:pt>
              </c:strCache>
            </c:strRef>
          </c:cat>
          <c:val>
            <c:numRef>
              <c:f>Sheet1!$B$3:$G$3</c:f>
              <c:numCache>
                <c:formatCode>###0%</c:formatCode>
                <c:ptCount val="6"/>
                <c:pt idx="0">
                  <c:v>0.46703768308628701</c:v>
                </c:pt>
                <c:pt idx="1">
                  <c:v>0.45595464390045498</c:v>
                </c:pt>
                <c:pt idx="2">
                  <c:v>0.46284383056519862</c:v>
                </c:pt>
                <c:pt idx="3">
                  <c:v>0.42210455917006073</c:v>
                </c:pt>
                <c:pt idx="4">
                  <c:v>0.50264896185962238</c:v>
                </c:pt>
                <c:pt idx="5">
                  <c:v>0.45430577130741062</c:v>
                </c:pt>
              </c:numCache>
            </c:numRef>
          </c:val>
          <c:smooth val="0"/>
          <c:extLst>
            <c:ext xmlns:c16="http://schemas.microsoft.com/office/drawing/2014/chart" uri="{C3380CC4-5D6E-409C-BE32-E72D297353CC}">
              <c16:uniqueId val="{00000001-1F26-4AAC-A8F7-E42C2E866EA0}"/>
            </c:ext>
          </c:extLst>
        </c:ser>
        <c:ser>
          <c:idx val="2"/>
          <c:order val="2"/>
          <c:tx>
            <c:strRef>
              <c:f>Sheet1!$A$4</c:f>
              <c:strCache>
                <c:ptCount val="1"/>
                <c:pt idx="0">
                  <c:v>C or lower/DK</c:v>
                </c:pt>
              </c:strCache>
            </c:strRef>
          </c:tx>
          <c:spPr>
            <a:ln w="38100" cap="rnd">
              <a:solidFill>
                <a:schemeClr val="accent5"/>
              </a:solidFill>
              <a:round/>
            </a:ln>
            <a:effectLst/>
          </c:spPr>
          <c:marker>
            <c:symbol val="circle"/>
            <c:size val="8"/>
            <c:spPr>
              <a:solidFill>
                <a:schemeClr val="accent5"/>
              </a:solidFill>
              <a:ln w="9525">
                <a:solidFill>
                  <a:schemeClr val="accent5"/>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5"/>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Sheet1!$B$1:$G$1</c:f>
              <c:strCache>
                <c:ptCount val="6"/>
                <c:pt idx="0">
                  <c:v>2012</c:v>
                </c:pt>
                <c:pt idx="1">
                  <c:v>2013</c:v>
                </c:pt>
                <c:pt idx="2">
                  <c:v>2014</c:v>
                </c:pt>
                <c:pt idx="3">
                  <c:v>2015</c:v>
                </c:pt>
                <c:pt idx="4">
                  <c:v>2016</c:v>
                </c:pt>
                <c:pt idx="5">
                  <c:v>2017</c:v>
                </c:pt>
              </c:strCache>
            </c:strRef>
          </c:cat>
          <c:val>
            <c:numRef>
              <c:f>Sheet1!$B$4:$G$4</c:f>
              <c:numCache>
                <c:formatCode>###0%</c:formatCode>
                <c:ptCount val="6"/>
                <c:pt idx="0">
                  <c:v>0.13288536274971266</c:v>
                </c:pt>
                <c:pt idx="1">
                  <c:v>0.12147549359010429</c:v>
                </c:pt>
                <c:pt idx="2">
                  <c:v>0.12950419548867229</c:v>
                </c:pt>
                <c:pt idx="3">
                  <c:v>0.11991060939681469</c:v>
                </c:pt>
                <c:pt idx="4">
                  <c:v>0.16736909685077478</c:v>
                </c:pt>
                <c:pt idx="5">
                  <c:v>0.16193846921604624</c:v>
                </c:pt>
              </c:numCache>
            </c:numRef>
          </c:val>
          <c:smooth val="0"/>
          <c:extLst>
            <c:ext xmlns:c16="http://schemas.microsoft.com/office/drawing/2014/chart" uri="{C3380CC4-5D6E-409C-BE32-E72D297353CC}">
              <c16:uniqueId val="{00000002-1F26-4AAC-A8F7-E42C2E866EA0}"/>
            </c:ext>
          </c:extLst>
        </c:ser>
        <c:dLbls>
          <c:showLegendKey val="0"/>
          <c:showVal val="0"/>
          <c:showCatName val="0"/>
          <c:showSerName val="0"/>
          <c:showPercent val="0"/>
          <c:showBubbleSize val="0"/>
        </c:dLbls>
        <c:marker val="1"/>
        <c:smooth val="0"/>
        <c:axId val="119839296"/>
        <c:axId val="119839688"/>
      </c:lineChart>
      <c:catAx>
        <c:axId val="119839296"/>
        <c:scaling>
          <c:orientation val="minMax"/>
        </c:scaling>
        <c:delete val="0"/>
        <c:axPos val="b"/>
        <c:numFmt formatCode="General" sourceLinked="1"/>
        <c:majorTickMark val="none"/>
        <c:minorTickMark val="none"/>
        <c:tickLblPos val="nextTo"/>
        <c:spPr>
          <a:noFill/>
          <a:ln w="12700" cap="flat" cmpd="sng" algn="ctr">
            <a:solidFill>
              <a:schemeClr val="tx2"/>
            </a:solidFill>
            <a:round/>
          </a:ln>
          <a:effectLst/>
        </c:spPr>
        <c:txPr>
          <a:bodyPr rot="-60000000" spcFirstLastPara="1" vertOverflow="ellipsis" vert="horz" wrap="square" anchor="ctr" anchorCtr="1"/>
          <a:lstStyle/>
          <a:p>
            <a:pPr>
              <a:defRPr sz="1800" b="0" i="0" u="none" strike="noStrike" kern="1200" baseline="0">
                <a:solidFill>
                  <a:schemeClr val="tx1"/>
                </a:solidFill>
                <a:latin typeface="+mn-lt"/>
                <a:ea typeface="+mn-ea"/>
                <a:cs typeface="+mn-cs"/>
              </a:defRPr>
            </a:pPr>
            <a:endParaRPr lang="en-US"/>
          </a:p>
        </c:txPr>
        <c:crossAx val="119839688"/>
        <c:crosses val="autoZero"/>
        <c:auto val="1"/>
        <c:lblAlgn val="ctr"/>
        <c:lblOffset val="100"/>
        <c:noMultiLvlLbl val="0"/>
      </c:catAx>
      <c:valAx>
        <c:axId val="119839688"/>
        <c:scaling>
          <c:orientation val="minMax"/>
          <c:max val="0.70000000000000007"/>
          <c:min val="0"/>
        </c:scaling>
        <c:delete val="1"/>
        <c:axPos val="l"/>
        <c:numFmt formatCode="0%" sourceLinked="1"/>
        <c:majorTickMark val="out"/>
        <c:minorTickMark val="none"/>
        <c:tickLblPos val="nextTo"/>
        <c:crossAx val="1198392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hart8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
          <c:y val="0.11077584437747751"/>
          <c:w val="1"/>
          <c:h val="0.81784755300649148"/>
        </c:manualLayout>
      </c:layout>
      <c:pieChart>
        <c:varyColors val="1"/>
        <c:ser>
          <c:idx val="0"/>
          <c:order val="0"/>
          <c:tx>
            <c:strRef>
              <c:f>Sheet1!$B$1:$B$2</c:f>
              <c:strCache>
                <c:ptCount val="2"/>
                <c:pt idx="0">
                  <c:v> </c:v>
                </c:pt>
                <c:pt idx="1">
                  <c:v>Yes</c:v>
                </c:pt>
              </c:strCache>
            </c:strRef>
          </c:tx>
          <c:spPr>
            <a:solidFill>
              <a:schemeClr val="accent1"/>
            </a:solidFill>
          </c:spPr>
          <c:dPt>
            <c:idx val="0"/>
            <c:bubble3D val="0"/>
            <c:spPr>
              <a:solidFill>
                <a:srgbClr val="8F2420"/>
              </a:solidFill>
              <a:ln w="10795" cap="flat" cmpd="sng" algn="ctr">
                <a:noFill/>
                <a:prstDash val="solid"/>
              </a:ln>
              <a:effectLst/>
            </c:spPr>
            <c:extLst>
              <c:ext xmlns:c16="http://schemas.microsoft.com/office/drawing/2014/chart" uri="{C3380CC4-5D6E-409C-BE32-E72D297353CC}">
                <c16:uniqueId val="{00000001-881A-4E24-9145-65F73FF400B0}"/>
              </c:ext>
            </c:extLst>
          </c:dPt>
          <c:dPt>
            <c:idx val="1"/>
            <c:bubble3D val="0"/>
            <c:spPr>
              <a:solidFill>
                <a:srgbClr val="126091"/>
              </a:solidFill>
              <a:ln w="10795" cap="flat" cmpd="sng" algn="ctr">
                <a:solidFill>
                  <a:srgbClr val="284D77"/>
                </a:solidFill>
                <a:prstDash val="solid"/>
              </a:ln>
              <a:effectLst/>
            </c:spPr>
            <c:extLst>
              <c:ext xmlns:c16="http://schemas.microsoft.com/office/drawing/2014/chart" uri="{C3380CC4-5D6E-409C-BE32-E72D297353CC}">
                <c16:uniqueId val="{00000003-881A-4E24-9145-65F73FF400B0}"/>
              </c:ext>
            </c:extLst>
          </c:dPt>
          <c:dPt>
            <c:idx val="2"/>
            <c:bubble3D val="0"/>
            <c:spPr>
              <a:solidFill>
                <a:srgbClr val="A5A5A5"/>
              </a:solidFill>
            </c:spPr>
            <c:extLst>
              <c:ext xmlns:c16="http://schemas.microsoft.com/office/drawing/2014/chart" uri="{C3380CC4-5D6E-409C-BE32-E72D297353CC}">
                <c16:uniqueId val="{00000005-881A-4E24-9145-65F73FF400B0}"/>
              </c:ext>
            </c:extLst>
          </c:dPt>
          <c:dPt>
            <c:idx val="3"/>
            <c:bubble3D val="0"/>
            <c:spPr>
              <a:solidFill>
                <a:srgbClr val="C7C7C7"/>
              </a:solidFill>
            </c:spPr>
            <c:extLst>
              <c:ext xmlns:c16="http://schemas.microsoft.com/office/drawing/2014/chart" uri="{C3380CC4-5D6E-409C-BE32-E72D297353CC}">
                <c16:uniqueId val="{00000007-881A-4E24-9145-65F73FF400B0}"/>
              </c:ext>
            </c:extLst>
          </c:dPt>
          <c:dLbls>
            <c:dLbl>
              <c:idx val="0"/>
              <c:layout>
                <c:manualLayout>
                  <c:x val="-0.2513145470970517"/>
                  <c:y val="0.11712121615567382"/>
                </c:manualLayout>
              </c:layout>
              <c:spPr>
                <a:noFill/>
                <a:ln>
                  <a:noFill/>
                </a:ln>
                <a:effectLst/>
              </c:spPr>
              <c:txPr>
                <a:bodyPr/>
                <a:lstStyle/>
                <a:p>
                  <a:pPr>
                    <a:defRPr sz="2000" b="0" i="0">
                      <a:solidFill>
                        <a:schemeClr val="bg1"/>
                      </a:solidFill>
                    </a:defRPr>
                  </a:pPr>
                  <a:endParaRPr lang="en-US"/>
                </a:p>
              </c:txPr>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1-881A-4E24-9145-65F73FF400B0}"/>
                </c:ext>
              </c:extLst>
            </c:dLbl>
            <c:dLbl>
              <c:idx val="1"/>
              <c:layout>
                <c:manualLayout>
                  <c:x val="0.27282936478949421"/>
                  <c:y val="-8.63055036866089E-2"/>
                </c:manualLayout>
              </c:layout>
              <c:spPr>
                <a:noFill/>
                <a:ln>
                  <a:noFill/>
                </a:ln>
                <a:effectLst/>
              </c:spPr>
              <c:txPr>
                <a:bodyPr/>
                <a:lstStyle/>
                <a:p>
                  <a:pPr>
                    <a:defRPr sz="2000" b="0" i="0">
                      <a:solidFill>
                        <a:schemeClr val="bg1"/>
                      </a:solidFill>
                    </a:defRPr>
                  </a:pPr>
                  <a:endParaRPr lang="en-US"/>
                </a:p>
              </c:txPr>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3-881A-4E24-9145-65F73FF400B0}"/>
                </c:ext>
              </c:extLst>
            </c:dLbl>
            <c:dLbl>
              <c:idx val="2"/>
              <c:layout>
                <c:manualLayout>
                  <c:x val="9.4407065425909764E-2"/>
                  <c:y val="0.10204567355780179"/>
                </c:manualLayout>
              </c:layout>
              <c:spPr>
                <a:noFill/>
                <a:ln>
                  <a:noFill/>
                </a:ln>
                <a:effectLst/>
              </c:spPr>
              <c:txPr>
                <a:bodyPr/>
                <a:lstStyle/>
                <a:p>
                  <a:pPr>
                    <a:defRPr sz="1600" b="0" i="0">
                      <a:solidFill>
                        <a:schemeClr val="bg1"/>
                      </a:solidFill>
                    </a:defRPr>
                  </a:pPr>
                  <a:endParaRPr lang="en-US"/>
                </a:p>
              </c:txPr>
              <c:showLegendKey val="0"/>
              <c:showVal val="1"/>
              <c:showCatName val="1"/>
              <c:showSerName val="0"/>
              <c:showPercent val="0"/>
              <c:showBubbleSize val="0"/>
              <c:extLst>
                <c:ext xmlns:c15="http://schemas.microsoft.com/office/drawing/2012/chart" uri="{CE6537A1-D6FC-4f65-9D91-7224C49458BB}">
                  <c15:layout>
                    <c:manualLayout>
                      <c:w val="0.32811310911409297"/>
                      <c:h val="0.33852057172020888"/>
                    </c:manualLayout>
                  </c15:layout>
                </c:ext>
                <c:ext xmlns:c16="http://schemas.microsoft.com/office/drawing/2014/chart" uri="{C3380CC4-5D6E-409C-BE32-E72D297353CC}">
                  <c16:uniqueId val="{00000005-881A-4E24-9145-65F73FF400B0}"/>
                </c:ext>
              </c:extLst>
            </c:dLbl>
            <c:dLbl>
              <c:idx val="3"/>
              <c:layout>
                <c:manualLayout>
                  <c:x val="-9.2610413899381558E-3"/>
                  <c:y val="3.2548824136687075E-2"/>
                </c:manualLayout>
              </c:layout>
              <c:spPr>
                <a:noFill/>
                <a:ln>
                  <a:noFill/>
                </a:ln>
                <a:effectLst/>
              </c:spPr>
              <c:txPr>
                <a:bodyPr/>
                <a:lstStyle/>
                <a:p>
                  <a:pPr>
                    <a:defRPr sz="1400" b="0" i="0">
                      <a:solidFill>
                        <a:schemeClr val="tx1"/>
                      </a:solidFill>
                    </a:defRPr>
                  </a:pPr>
                  <a:endParaRPr lang="en-US"/>
                </a:p>
              </c:txPr>
              <c:showLegendKey val="0"/>
              <c:showVal val="1"/>
              <c:showCatName val="1"/>
              <c:showSerName val="0"/>
              <c:showPercent val="0"/>
              <c:showBubbleSize val="0"/>
              <c:extLst>
                <c:ext xmlns:c15="http://schemas.microsoft.com/office/drawing/2012/chart" uri="{CE6537A1-D6FC-4f65-9D91-7224C49458BB}">
                  <c15:layout>
                    <c:manualLayout>
                      <c:w val="0.29111326233043322"/>
                      <c:h val="0.19096564370058774"/>
                    </c:manualLayout>
                  </c15:layout>
                </c:ext>
                <c:ext xmlns:c16="http://schemas.microsoft.com/office/drawing/2014/chart" uri="{C3380CC4-5D6E-409C-BE32-E72D297353CC}">
                  <c16:uniqueId val="{00000007-881A-4E24-9145-65F73FF400B0}"/>
                </c:ext>
              </c:extLst>
            </c:dLbl>
            <c:spPr>
              <a:noFill/>
              <a:ln>
                <a:noFill/>
              </a:ln>
              <a:effectLst/>
            </c:spPr>
            <c:txPr>
              <a:bodyPr/>
              <a:lstStyle/>
              <a:p>
                <a:pPr>
                  <a:defRPr sz="1600" b="0" i="0">
                    <a:solidFill>
                      <a:schemeClr val="tx1"/>
                    </a:solidFill>
                  </a:defRPr>
                </a:pPr>
                <a:endParaRPr lang="en-US"/>
              </a:p>
            </c:txPr>
            <c:showLegendKey val="0"/>
            <c:showVal val="1"/>
            <c:showCatName val="1"/>
            <c:showSerName val="0"/>
            <c:showPercent val="0"/>
            <c:showBubbleSize val="0"/>
            <c:showLeaderLines val="1"/>
            <c:extLst>
              <c:ext xmlns:c15="http://schemas.microsoft.com/office/drawing/2012/chart" uri="{CE6537A1-D6FC-4f65-9D91-7224C49458BB}"/>
            </c:extLst>
          </c:dLbls>
          <c:cat>
            <c:strRef>
              <c:f>Sheet1!$A$3:$A$5</c:f>
              <c:strCache>
                <c:ptCount val="3"/>
                <c:pt idx="0">
                  <c:v>No</c:v>
                </c:pt>
                <c:pt idx="1">
                  <c:v>Yes</c:v>
                </c:pt>
                <c:pt idx="2">
                  <c:v>(DK/Ref.)</c:v>
                </c:pt>
              </c:strCache>
            </c:strRef>
          </c:cat>
          <c:val>
            <c:numRef>
              <c:f>Sheet1!$B$3:$B$5</c:f>
              <c:numCache>
                <c:formatCode>###0%</c:formatCode>
                <c:ptCount val="3"/>
                <c:pt idx="0">
                  <c:v>0.40413654975353785</c:v>
                </c:pt>
                <c:pt idx="1">
                  <c:v>0.56731915340806072</c:v>
                </c:pt>
                <c:pt idx="2">
                  <c:v>2.8544296838385056E-2</c:v>
                </c:pt>
              </c:numCache>
            </c:numRef>
          </c:val>
          <c:extLst>
            <c:ext xmlns:c16="http://schemas.microsoft.com/office/drawing/2014/chart" uri="{C3380CC4-5D6E-409C-BE32-E72D297353CC}">
              <c16:uniqueId val="{00000008-881A-4E24-9145-65F73FF400B0}"/>
            </c:ext>
          </c:extLst>
        </c:ser>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en-US"/>
    </a:p>
  </c:txPr>
  <c:externalData r:id="rId2">
    <c:autoUpdate val="0"/>
  </c:externalData>
</c:chartSpace>
</file>

<file path=ppt/charts/chart8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1841402482254599"/>
          <c:y val="2.6899705553137639E-2"/>
          <c:w val="0.59423144187458909"/>
          <c:h val="0.93971714211687762"/>
        </c:manualLayout>
      </c:layout>
      <c:barChart>
        <c:barDir val="bar"/>
        <c:grouping val="clustered"/>
        <c:varyColors val="0"/>
        <c:ser>
          <c:idx val="0"/>
          <c:order val="0"/>
          <c:tx>
            <c:strRef>
              <c:f>Sheet1!$B$1</c:f>
              <c:strCache>
                <c:ptCount val="1"/>
                <c:pt idx="0">
                  <c:v>Series 1</c:v>
                </c:pt>
              </c:strCache>
            </c:strRef>
          </c:tx>
          <c:spPr>
            <a:solidFill>
              <a:schemeClr val="accent1"/>
            </a:solidFill>
            <a:ln>
              <a:noFill/>
            </a:ln>
            <a:effectLst/>
          </c:spPr>
          <c:invertIfNegative val="0"/>
          <c:dPt>
            <c:idx val="0"/>
            <c:invertIfNegative val="0"/>
            <c:bubble3D val="0"/>
            <c:spPr>
              <a:solidFill>
                <a:schemeClr val="accent3"/>
              </a:solidFill>
              <a:ln>
                <a:noFill/>
              </a:ln>
              <a:effectLst/>
            </c:spPr>
            <c:extLst>
              <c:ext xmlns:c16="http://schemas.microsoft.com/office/drawing/2014/chart" uri="{C3380CC4-5D6E-409C-BE32-E72D297353CC}">
                <c16:uniqueId val="{00000001-FF42-45EB-BF7E-271B1DE00D15}"/>
              </c:ext>
            </c:extLst>
          </c:dPt>
          <c:dPt>
            <c:idx val="1"/>
            <c:invertIfNegative val="0"/>
            <c:bubble3D val="0"/>
            <c:spPr>
              <a:solidFill>
                <a:schemeClr val="accent5"/>
              </a:solidFill>
              <a:ln>
                <a:noFill/>
              </a:ln>
              <a:effectLst/>
            </c:spPr>
            <c:extLst>
              <c:ext xmlns:c16="http://schemas.microsoft.com/office/drawing/2014/chart" uri="{C3380CC4-5D6E-409C-BE32-E72D297353CC}">
                <c16:uniqueId val="{00000003-FF42-45EB-BF7E-271B1DE00D15}"/>
              </c:ext>
            </c:extLst>
          </c:dPt>
          <c:dLbls>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(DK/Ref.)</c:v>
                </c:pt>
                <c:pt idx="1">
                  <c:v>No</c:v>
                </c:pt>
                <c:pt idx="2">
                  <c:v>Yes</c:v>
                </c:pt>
              </c:strCache>
            </c:strRef>
          </c:cat>
          <c:val>
            <c:numRef>
              <c:f>Sheet1!$B$2:$B$4</c:f>
              <c:numCache>
                <c:formatCode>0%</c:formatCode>
                <c:ptCount val="3"/>
                <c:pt idx="0">
                  <c:v>1.1293162879983196E-2</c:v>
                </c:pt>
                <c:pt idx="1">
                  <c:v>0.28269125470461048</c:v>
                </c:pt>
                <c:pt idx="2">
                  <c:v>0.10601558241540697</c:v>
                </c:pt>
              </c:numCache>
            </c:numRef>
          </c:val>
          <c:extLst>
            <c:ext xmlns:c16="http://schemas.microsoft.com/office/drawing/2014/chart" uri="{C3380CC4-5D6E-409C-BE32-E72D297353CC}">
              <c16:uniqueId val="{00000004-FF42-45EB-BF7E-271B1DE00D15}"/>
            </c:ext>
          </c:extLst>
        </c:ser>
        <c:dLbls>
          <c:showLegendKey val="0"/>
          <c:showVal val="0"/>
          <c:showCatName val="0"/>
          <c:showSerName val="0"/>
          <c:showPercent val="0"/>
          <c:showBubbleSize val="0"/>
        </c:dLbls>
        <c:gapWidth val="182"/>
        <c:axId val="545975448"/>
        <c:axId val="545973096"/>
      </c:barChart>
      <c:catAx>
        <c:axId val="54597544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en-US"/>
          </a:p>
        </c:txPr>
        <c:crossAx val="545973096"/>
        <c:crosses val="autoZero"/>
        <c:auto val="1"/>
        <c:lblAlgn val="ctr"/>
        <c:lblOffset val="100"/>
        <c:noMultiLvlLbl val="0"/>
      </c:catAx>
      <c:valAx>
        <c:axId val="545973096"/>
        <c:scaling>
          <c:orientation val="minMax"/>
        </c:scaling>
        <c:delete val="1"/>
        <c:axPos val="b"/>
        <c:numFmt formatCode="0%" sourceLinked="1"/>
        <c:majorTickMark val="none"/>
        <c:minorTickMark val="none"/>
        <c:tickLblPos val="nextTo"/>
        <c:crossAx val="54597544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4398716016338226"/>
          <c:y val="0.12302321701799339"/>
          <c:w val="0.75601283983661771"/>
          <c:h val="0.8198522008519421"/>
        </c:manualLayout>
      </c:layout>
      <c:barChart>
        <c:barDir val="bar"/>
        <c:grouping val="percentStacked"/>
        <c:varyColors val="0"/>
        <c:ser>
          <c:idx val="0"/>
          <c:order val="0"/>
          <c:tx>
            <c:strRef>
              <c:f>Sheet1!$B$1</c:f>
              <c:strCache>
                <c:ptCount val="1"/>
                <c:pt idx="0">
                  <c:v>Choice</c:v>
                </c:pt>
              </c:strCache>
            </c:strRef>
          </c:tx>
          <c:spPr>
            <a:solidFill>
              <a:schemeClr val="accent1"/>
            </a:solidFill>
            <a:ln w="9525" cap="flat" cmpd="sng" algn="ctr">
              <a:noFill/>
              <a:prstDash val="solid"/>
            </a:ln>
            <a:effectLst/>
          </c:spPr>
          <c:invertIfNegative val="0"/>
          <c:dLbls>
            <c:spPr>
              <a:noFill/>
              <a:ln>
                <a:noFill/>
              </a:ln>
              <a:effectLst/>
            </c:spPr>
            <c:txPr>
              <a:bodyPr/>
              <a:lstStyle/>
              <a:p>
                <a:pPr>
                  <a:defRPr>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Sheet1!$A$2:$A$7</c:f>
              <c:strCache>
                <c:ptCount val="6"/>
                <c:pt idx="0">
                  <c:v>All riders </c:v>
                </c:pt>
                <c:pt idx="1">
                  <c:v>Express Bus</c:v>
                </c:pt>
                <c:pt idx="2">
                  <c:v>Sounder Seattle-Everett</c:v>
                </c:pt>
                <c:pt idx="3">
                  <c:v>Sounder Seattle-Lakewood</c:v>
                </c:pt>
                <c:pt idx="4">
                  <c:v>Tacoma Link</c:v>
                </c:pt>
                <c:pt idx="5">
                  <c:v>Link</c:v>
                </c:pt>
              </c:strCache>
            </c:strRef>
          </c:cat>
          <c:val>
            <c:numRef>
              <c:f>Sheet1!$B$2:$B$7</c:f>
              <c:numCache>
                <c:formatCode>###0%</c:formatCode>
                <c:ptCount val="6"/>
                <c:pt idx="0">
                  <c:v>0.58553648228006683</c:v>
                </c:pt>
                <c:pt idx="1">
                  <c:v>0.55430695298985144</c:v>
                </c:pt>
                <c:pt idx="2">
                  <c:v>0.77165085388994314</c:v>
                </c:pt>
                <c:pt idx="3">
                  <c:v>0.88261249182141288</c:v>
                </c:pt>
                <c:pt idx="4">
                  <c:v>0.43834380413837037</c:v>
                </c:pt>
                <c:pt idx="5">
                  <c:v>0.5620395739273939</c:v>
                </c:pt>
              </c:numCache>
            </c:numRef>
          </c:val>
          <c:extLst>
            <c:ext xmlns:c16="http://schemas.microsoft.com/office/drawing/2014/chart" uri="{C3380CC4-5D6E-409C-BE32-E72D297353CC}">
              <c16:uniqueId val="{00000000-D909-412E-99A3-E8782DEE0888}"/>
            </c:ext>
          </c:extLst>
        </c:ser>
        <c:ser>
          <c:idx val="1"/>
          <c:order val="1"/>
          <c:tx>
            <c:strRef>
              <c:f>Sheet1!$C$1</c:f>
              <c:strCache>
                <c:ptCount val="1"/>
                <c:pt idx="0">
                  <c:v>Non-Choice</c:v>
                </c:pt>
              </c:strCache>
            </c:strRef>
          </c:tx>
          <c:spPr>
            <a:solidFill>
              <a:schemeClr val="accent5"/>
            </a:solidFill>
            <a:ln w="9525" cap="flat" cmpd="sng" algn="ctr">
              <a:noFill/>
              <a:prstDash val="solid"/>
            </a:ln>
            <a:effectLst/>
          </c:spPr>
          <c:invertIfNegative val="0"/>
          <c:dLbls>
            <c:spPr>
              <a:noFill/>
              <a:ln>
                <a:noFill/>
              </a:ln>
              <a:effectLst/>
            </c:spPr>
            <c:txPr>
              <a:bodyPr/>
              <a:lstStyle/>
              <a:p>
                <a:pPr>
                  <a:defRPr>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Sheet1!$A$2:$A$7</c:f>
              <c:strCache>
                <c:ptCount val="6"/>
                <c:pt idx="0">
                  <c:v>All riders </c:v>
                </c:pt>
                <c:pt idx="1">
                  <c:v>Express Bus</c:v>
                </c:pt>
                <c:pt idx="2">
                  <c:v>Sounder Seattle-Everett</c:v>
                </c:pt>
                <c:pt idx="3">
                  <c:v>Sounder Seattle-Lakewood</c:v>
                </c:pt>
                <c:pt idx="4">
                  <c:v>Tacoma Link</c:v>
                </c:pt>
                <c:pt idx="5">
                  <c:v>Link</c:v>
                </c:pt>
              </c:strCache>
            </c:strRef>
          </c:cat>
          <c:val>
            <c:numRef>
              <c:f>Sheet1!$C$2:$C$7</c:f>
              <c:numCache>
                <c:formatCode>###0%</c:formatCode>
                <c:ptCount val="6"/>
                <c:pt idx="0">
                  <c:v>0.41446351771991646</c:v>
                </c:pt>
                <c:pt idx="1">
                  <c:v>0.44569304701014772</c:v>
                </c:pt>
                <c:pt idx="2">
                  <c:v>0.22834914611005691</c:v>
                </c:pt>
                <c:pt idx="3">
                  <c:v>0.11738750817858755</c:v>
                </c:pt>
                <c:pt idx="4">
                  <c:v>0.56165619586162996</c:v>
                </c:pt>
                <c:pt idx="5">
                  <c:v>0.43796042607260871</c:v>
                </c:pt>
              </c:numCache>
            </c:numRef>
          </c:val>
          <c:extLst>
            <c:ext xmlns:c16="http://schemas.microsoft.com/office/drawing/2014/chart" uri="{C3380CC4-5D6E-409C-BE32-E72D297353CC}">
              <c16:uniqueId val="{00000001-D909-412E-99A3-E8782DEE0888}"/>
            </c:ext>
          </c:extLst>
        </c:ser>
        <c:dLbls>
          <c:showLegendKey val="0"/>
          <c:showVal val="0"/>
          <c:showCatName val="0"/>
          <c:showSerName val="0"/>
          <c:showPercent val="0"/>
          <c:showBubbleSize val="0"/>
        </c:dLbls>
        <c:gapWidth val="50"/>
        <c:overlap val="100"/>
        <c:axId val="545978976"/>
        <c:axId val="545968000"/>
      </c:barChart>
      <c:catAx>
        <c:axId val="545978976"/>
        <c:scaling>
          <c:orientation val="maxMin"/>
        </c:scaling>
        <c:delete val="0"/>
        <c:axPos val="l"/>
        <c:numFmt formatCode="General" sourceLinked="1"/>
        <c:majorTickMark val="out"/>
        <c:minorTickMark val="none"/>
        <c:tickLblPos val="nextTo"/>
        <c:txPr>
          <a:bodyPr/>
          <a:lstStyle/>
          <a:p>
            <a:pPr>
              <a:defRPr sz="1800"/>
            </a:pPr>
            <a:endParaRPr lang="en-US"/>
          </a:p>
        </c:txPr>
        <c:crossAx val="545968000"/>
        <c:crosses val="autoZero"/>
        <c:auto val="1"/>
        <c:lblAlgn val="ctr"/>
        <c:lblOffset val="100"/>
        <c:noMultiLvlLbl val="0"/>
      </c:catAx>
      <c:valAx>
        <c:axId val="545968000"/>
        <c:scaling>
          <c:orientation val="minMax"/>
        </c:scaling>
        <c:delete val="1"/>
        <c:axPos val="t"/>
        <c:numFmt formatCode="0%" sourceLinked="1"/>
        <c:majorTickMark val="out"/>
        <c:minorTickMark val="none"/>
        <c:tickLblPos val="none"/>
        <c:crossAx val="545978976"/>
        <c:crosses val="autoZero"/>
        <c:crossBetween val="between"/>
      </c:valAx>
    </c:plotArea>
    <c:legend>
      <c:legendPos val="b"/>
      <c:layout>
        <c:manualLayout>
          <c:xMode val="edge"/>
          <c:yMode val="edge"/>
          <c:x val="0.24350766637408131"/>
          <c:y val="5.4011291041449741E-3"/>
          <c:w val="0.75649233362591872"/>
          <c:h val="7.4463191469417322E-2"/>
        </c:manualLayout>
      </c:layout>
      <c:overlay val="0"/>
      <c:txPr>
        <a:bodyPr/>
        <a:lstStyle/>
        <a:p>
          <a:pPr>
            <a:defRPr sz="16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8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2631798635408093"/>
          <c:y val="9.8177304841425519E-2"/>
          <c:w val="0.73682013645919064"/>
          <c:h val="0.90182273660627832"/>
        </c:manualLayout>
      </c:layout>
      <c:barChart>
        <c:barDir val="bar"/>
        <c:grouping val="clustered"/>
        <c:varyColors val="0"/>
        <c:ser>
          <c:idx val="0"/>
          <c:order val="0"/>
          <c:tx>
            <c:strRef>
              <c:f>Sheet1!$A$2</c:f>
              <c:strCache>
                <c:ptCount val="1"/>
                <c:pt idx="0">
                  <c:v>Initial</c:v>
                </c:pt>
              </c:strCache>
            </c:strRef>
          </c:tx>
          <c:spPr>
            <a:solidFill>
              <a:schemeClr val="accent1"/>
            </a:solidFill>
            <a:ln w="17145" cap="flat" cmpd="sng" algn="ctr">
              <a:noFill/>
              <a:prstDash val="solid"/>
            </a:ln>
            <a:effectLst/>
          </c:spPr>
          <c:invertIfNegative val="0"/>
          <c:dPt>
            <c:idx val="0"/>
            <c:invertIfNegative val="0"/>
            <c:bubble3D val="0"/>
            <c:spPr>
              <a:solidFill>
                <a:schemeClr val="accent3"/>
              </a:solidFill>
              <a:ln w="17145" cap="flat" cmpd="sng" algn="ctr">
                <a:noFill/>
                <a:prstDash val="solid"/>
              </a:ln>
              <a:effectLst/>
            </c:spPr>
            <c:extLst>
              <c:ext xmlns:c16="http://schemas.microsoft.com/office/drawing/2014/chart" uri="{C3380CC4-5D6E-409C-BE32-E72D297353CC}">
                <c16:uniqueId val="{00000000-A91F-48DF-8744-5EB1870212CF}"/>
              </c:ext>
            </c:extLst>
          </c:dPt>
          <c:dPt>
            <c:idx val="1"/>
            <c:invertIfNegative val="0"/>
            <c:bubble3D val="0"/>
            <c:spPr>
              <a:solidFill>
                <a:schemeClr val="accent5"/>
              </a:solidFill>
              <a:ln w="10795" cap="flat" cmpd="sng" algn="ctr">
                <a:noFill/>
                <a:prstDash val="solid"/>
              </a:ln>
              <a:effectLst/>
            </c:spPr>
            <c:extLst>
              <c:ext xmlns:c16="http://schemas.microsoft.com/office/drawing/2014/chart" uri="{C3380CC4-5D6E-409C-BE32-E72D297353CC}">
                <c16:uniqueId val="{00000002-A91F-48DF-8744-5EB1870212CF}"/>
              </c:ext>
            </c:extLst>
          </c:dPt>
          <c:dPt>
            <c:idx val="2"/>
            <c:invertIfNegative val="0"/>
            <c:bubble3D val="0"/>
            <c:spPr>
              <a:solidFill>
                <a:schemeClr val="accent2"/>
              </a:solidFill>
              <a:ln w="10795" cap="flat" cmpd="sng" algn="ctr">
                <a:noFill/>
                <a:prstDash val="solid"/>
              </a:ln>
              <a:effectLst/>
            </c:spPr>
            <c:extLst>
              <c:ext xmlns:c16="http://schemas.microsoft.com/office/drawing/2014/chart" uri="{C3380CC4-5D6E-409C-BE32-E72D297353CC}">
                <c16:uniqueId val="{00000004-A91F-48DF-8744-5EB1870212CF}"/>
              </c:ext>
            </c:extLst>
          </c:dPt>
          <c:dPt>
            <c:idx val="3"/>
            <c:invertIfNegative val="0"/>
            <c:bubble3D val="0"/>
            <c:spPr>
              <a:solidFill>
                <a:schemeClr val="bg2">
                  <a:lumMod val="75000"/>
                </a:schemeClr>
              </a:solidFill>
              <a:ln w="10795" cap="flat" cmpd="sng" algn="ctr">
                <a:noFill/>
                <a:prstDash val="solid"/>
              </a:ln>
              <a:effectLst/>
            </c:spPr>
            <c:extLst>
              <c:ext xmlns:c16="http://schemas.microsoft.com/office/drawing/2014/chart" uri="{C3380CC4-5D6E-409C-BE32-E72D297353CC}">
                <c16:uniqueId val="{00000006-A91F-48DF-8744-5EB1870212CF}"/>
              </c:ext>
            </c:extLst>
          </c:dPt>
          <c:dPt>
            <c:idx val="4"/>
            <c:invertIfNegative val="0"/>
            <c:bubble3D val="0"/>
            <c:spPr>
              <a:solidFill>
                <a:schemeClr val="accent4"/>
              </a:solidFill>
              <a:ln w="10795" cap="flat" cmpd="sng" algn="ctr">
                <a:noFill/>
                <a:prstDash val="solid"/>
              </a:ln>
              <a:effectLst/>
            </c:spPr>
            <c:extLst>
              <c:ext xmlns:c16="http://schemas.microsoft.com/office/drawing/2014/chart" uri="{C3380CC4-5D6E-409C-BE32-E72D297353CC}">
                <c16:uniqueId val="{00000008-A91F-48DF-8744-5EB1870212CF}"/>
              </c:ext>
            </c:extLst>
          </c:dPt>
          <c:dPt>
            <c:idx val="5"/>
            <c:invertIfNegative val="0"/>
            <c:bubble3D val="0"/>
            <c:spPr>
              <a:solidFill>
                <a:schemeClr val="bg2">
                  <a:lumMod val="25000"/>
                </a:schemeClr>
              </a:solidFill>
              <a:ln w="17145" cap="flat" cmpd="sng" algn="ctr">
                <a:noFill/>
                <a:prstDash val="solid"/>
              </a:ln>
              <a:effectLst/>
            </c:spPr>
            <c:extLst>
              <c:ext xmlns:c16="http://schemas.microsoft.com/office/drawing/2014/chart" uri="{C3380CC4-5D6E-409C-BE32-E72D297353CC}">
                <c16:uniqueId val="{0000000A-A91F-48DF-8744-5EB1870212CF}"/>
              </c:ext>
            </c:extLst>
          </c:dPt>
          <c:dLbls>
            <c:spPr>
              <a:noFill/>
              <a:ln>
                <a:noFill/>
              </a:ln>
              <a:effectLst/>
            </c:spPr>
            <c:txPr>
              <a:bodyPr/>
              <a:lstStyle/>
              <a:p>
                <a:pPr>
                  <a:defRPr sz="1600" b="1"/>
                </a:pPr>
                <a:endParaRPr lang="en-US"/>
              </a:p>
            </c:txPr>
            <c:dLblPos val="outEnd"/>
            <c:showLegendKey val="0"/>
            <c:showVal val="1"/>
            <c:showCatName val="0"/>
            <c:showSerName val="0"/>
            <c:showPercent val="0"/>
            <c:showBubbleSize val="0"/>
            <c:separator>
</c:separator>
            <c:showLeaderLines val="0"/>
            <c:extLst>
              <c:ext xmlns:c15="http://schemas.microsoft.com/office/drawing/2012/chart" uri="{CE6537A1-D6FC-4f65-9D91-7224C49458BB}">
                <c15:showLeaderLines val="0"/>
              </c:ext>
            </c:extLst>
          </c:dLbls>
          <c:cat>
            <c:strRef>
              <c:f>Sheet1!$B$1:$E$1</c:f>
              <c:strCache>
                <c:ptCount val="4"/>
                <c:pt idx="0">
                  <c:v>Other</c:v>
                </c:pt>
                <c:pt idx="1">
                  <c:v>Didn't make this trip</c:v>
                </c:pt>
                <c:pt idx="2">
                  <c:v>Took transit</c:v>
                </c:pt>
                <c:pt idx="3">
                  <c:v>Drove</c:v>
                </c:pt>
              </c:strCache>
            </c:strRef>
          </c:cat>
          <c:val>
            <c:numRef>
              <c:f>Sheet1!$B$2:$E$2</c:f>
              <c:numCache>
                <c:formatCode>###0%</c:formatCode>
                <c:ptCount val="4"/>
                <c:pt idx="0">
                  <c:v>3.7296171300448121E-2</c:v>
                </c:pt>
                <c:pt idx="1">
                  <c:v>0.41500813833671624</c:v>
                </c:pt>
                <c:pt idx="2">
                  <c:v>0.26680878478238551</c:v>
                </c:pt>
                <c:pt idx="3">
                  <c:v>0.28088690558043639</c:v>
                </c:pt>
              </c:numCache>
            </c:numRef>
          </c:val>
          <c:extLst>
            <c:ext xmlns:c16="http://schemas.microsoft.com/office/drawing/2014/chart" uri="{C3380CC4-5D6E-409C-BE32-E72D297353CC}">
              <c16:uniqueId val="{0000000B-A91F-48DF-8744-5EB1870212CF}"/>
            </c:ext>
          </c:extLst>
        </c:ser>
        <c:dLbls>
          <c:showLegendKey val="0"/>
          <c:showVal val="0"/>
          <c:showCatName val="0"/>
          <c:showSerName val="0"/>
          <c:showPercent val="0"/>
          <c:showBubbleSize val="0"/>
        </c:dLbls>
        <c:gapWidth val="80"/>
        <c:axId val="223398376"/>
        <c:axId val="223400728"/>
      </c:barChart>
      <c:catAx>
        <c:axId val="223398376"/>
        <c:scaling>
          <c:orientation val="minMax"/>
        </c:scaling>
        <c:delete val="0"/>
        <c:axPos val="l"/>
        <c:numFmt formatCode="General" sourceLinked="1"/>
        <c:majorTickMark val="out"/>
        <c:minorTickMark val="none"/>
        <c:tickLblPos val="nextTo"/>
        <c:txPr>
          <a:bodyPr/>
          <a:lstStyle/>
          <a:p>
            <a:pPr>
              <a:defRPr sz="1600" b="0"/>
            </a:pPr>
            <a:endParaRPr lang="en-US"/>
          </a:p>
        </c:txPr>
        <c:crossAx val="223400728"/>
        <c:crosses val="autoZero"/>
        <c:auto val="1"/>
        <c:lblAlgn val="ctr"/>
        <c:lblOffset val="50"/>
        <c:noMultiLvlLbl val="0"/>
      </c:catAx>
      <c:valAx>
        <c:axId val="223400728"/>
        <c:scaling>
          <c:orientation val="minMax"/>
          <c:max val="1"/>
          <c:min val="0"/>
        </c:scaling>
        <c:delete val="1"/>
        <c:axPos val="b"/>
        <c:numFmt formatCode="###0%" sourceLinked="1"/>
        <c:majorTickMark val="out"/>
        <c:minorTickMark val="in"/>
        <c:tickLblPos val="nextTo"/>
        <c:crossAx val="223398376"/>
        <c:crossesAt val="1"/>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8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34823517232314721"/>
          <c:y val="4.5088481675064379E-2"/>
          <c:w val="0.61661874109483439"/>
          <c:h val="0.95491151832493559"/>
        </c:manualLayout>
      </c:layout>
      <c:barChart>
        <c:barDir val="bar"/>
        <c:grouping val="clustered"/>
        <c:varyColors val="0"/>
        <c:ser>
          <c:idx val="0"/>
          <c:order val="0"/>
          <c:tx>
            <c:strRef>
              <c:f>Sheet1!$A$2</c:f>
              <c:strCache>
                <c:ptCount val="1"/>
                <c:pt idx="0">
                  <c:v>Initial</c:v>
                </c:pt>
              </c:strCache>
            </c:strRef>
          </c:tx>
          <c:spPr>
            <a:solidFill>
              <a:schemeClr val="accent1"/>
            </a:solidFill>
            <a:ln w="17145" cap="flat" cmpd="sng" algn="ctr">
              <a:noFill/>
              <a:prstDash val="solid"/>
            </a:ln>
            <a:effectLst/>
          </c:spPr>
          <c:invertIfNegative val="0"/>
          <c:dPt>
            <c:idx val="0"/>
            <c:invertIfNegative val="0"/>
            <c:bubble3D val="0"/>
            <c:extLst>
              <c:ext xmlns:c16="http://schemas.microsoft.com/office/drawing/2014/chart" uri="{C3380CC4-5D6E-409C-BE32-E72D297353CC}">
                <c16:uniqueId val="{00000000-5174-4275-81F3-27DC35DAA9BB}"/>
              </c:ext>
            </c:extLst>
          </c:dPt>
          <c:dPt>
            <c:idx val="1"/>
            <c:invertIfNegative val="0"/>
            <c:bubble3D val="0"/>
            <c:spPr>
              <a:solidFill>
                <a:schemeClr val="accent5"/>
              </a:solidFill>
              <a:ln w="10795" cap="flat" cmpd="sng" algn="ctr">
                <a:noFill/>
                <a:prstDash val="solid"/>
              </a:ln>
              <a:effectLst/>
            </c:spPr>
            <c:extLst>
              <c:ext xmlns:c16="http://schemas.microsoft.com/office/drawing/2014/chart" uri="{C3380CC4-5D6E-409C-BE32-E72D297353CC}">
                <c16:uniqueId val="{00000002-5174-4275-81F3-27DC35DAA9BB}"/>
              </c:ext>
            </c:extLst>
          </c:dPt>
          <c:dPt>
            <c:idx val="2"/>
            <c:invertIfNegative val="0"/>
            <c:bubble3D val="0"/>
            <c:spPr>
              <a:solidFill>
                <a:schemeClr val="accent2"/>
              </a:solidFill>
              <a:ln w="10795" cap="flat" cmpd="sng" algn="ctr">
                <a:noFill/>
                <a:prstDash val="solid"/>
              </a:ln>
              <a:effectLst/>
            </c:spPr>
            <c:extLst>
              <c:ext xmlns:c16="http://schemas.microsoft.com/office/drawing/2014/chart" uri="{C3380CC4-5D6E-409C-BE32-E72D297353CC}">
                <c16:uniqueId val="{00000004-5174-4275-81F3-27DC35DAA9BB}"/>
              </c:ext>
            </c:extLst>
          </c:dPt>
          <c:dPt>
            <c:idx val="3"/>
            <c:invertIfNegative val="0"/>
            <c:bubble3D val="0"/>
            <c:spPr>
              <a:solidFill>
                <a:schemeClr val="bg2">
                  <a:lumMod val="75000"/>
                </a:schemeClr>
              </a:solidFill>
              <a:ln w="10795" cap="flat" cmpd="sng" algn="ctr">
                <a:noFill/>
                <a:prstDash val="solid"/>
              </a:ln>
              <a:effectLst/>
            </c:spPr>
            <c:extLst>
              <c:ext xmlns:c16="http://schemas.microsoft.com/office/drawing/2014/chart" uri="{C3380CC4-5D6E-409C-BE32-E72D297353CC}">
                <c16:uniqueId val="{00000006-5174-4275-81F3-27DC35DAA9BB}"/>
              </c:ext>
            </c:extLst>
          </c:dPt>
          <c:dPt>
            <c:idx val="4"/>
            <c:invertIfNegative val="0"/>
            <c:bubble3D val="0"/>
            <c:spPr>
              <a:solidFill>
                <a:schemeClr val="accent4"/>
              </a:solidFill>
              <a:ln w="10795" cap="flat" cmpd="sng" algn="ctr">
                <a:noFill/>
                <a:prstDash val="solid"/>
              </a:ln>
              <a:effectLst/>
            </c:spPr>
            <c:extLst>
              <c:ext xmlns:c16="http://schemas.microsoft.com/office/drawing/2014/chart" uri="{C3380CC4-5D6E-409C-BE32-E72D297353CC}">
                <c16:uniqueId val="{00000008-5174-4275-81F3-27DC35DAA9BB}"/>
              </c:ext>
            </c:extLst>
          </c:dPt>
          <c:dPt>
            <c:idx val="5"/>
            <c:invertIfNegative val="0"/>
            <c:bubble3D val="0"/>
            <c:spPr>
              <a:solidFill>
                <a:schemeClr val="accent6">
                  <a:lumMod val="40000"/>
                  <a:lumOff val="60000"/>
                </a:schemeClr>
              </a:solidFill>
              <a:ln w="17145" cap="flat" cmpd="sng" algn="ctr">
                <a:noFill/>
                <a:prstDash val="solid"/>
              </a:ln>
              <a:effectLst/>
            </c:spPr>
            <c:extLst>
              <c:ext xmlns:c16="http://schemas.microsoft.com/office/drawing/2014/chart" uri="{C3380CC4-5D6E-409C-BE32-E72D297353CC}">
                <c16:uniqueId val="{0000000A-5174-4275-81F3-27DC35DAA9BB}"/>
              </c:ext>
            </c:extLst>
          </c:dPt>
          <c:dPt>
            <c:idx val="6"/>
            <c:invertIfNegative val="0"/>
            <c:bubble3D val="0"/>
            <c:spPr>
              <a:solidFill>
                <a:schemeClr val="accent6"/>
              </a:solidFill>
              <a:ln w="17145" cap="flat" cmpd="sng" algn="ctr">
                <a:noFill/>
                <a:prstDash val="solid"/>
              </a:ln>
              <a:effectLst/>
            </c:spPr>
            <c:extLst>
              <c:ext xmlns:c16="http://schemas.microsoft.com/office/drawing/2014/chart" uri="{C3380CC4-5D6E-409C-BE32-E72D297353CC}">
                <c16:uniqueId val="{0000000D-5174-4275-81F3-27DC35DAA9BB}"/>
              </c:ext>
            </c:extLst>
          </c:dPt>
          <c:dPt>
            <c:idx val="7"/>
            <c:invertIfNegative val="0"/>
            <c:bubble3D val="0"/>
            <c:spPr>
              <a:solidFill>
                <a:schemeClr val="accent3"/>
              </a:solidFill>
              <a:ln w="17145" cap="flat" cmpd="sng" algn="ctr">
                <a:noFill/>
                <a:prstDash val="solid"/>
              </a:ln>
              <a:effectLst/>
            </c:spPr>
            <c:extLst>
              <c:ext xmlns:c16="http://schemas.microsoft.com/office/drawing/2014/chart" uri="{C3380CC4-5D6E-409C-BE32-E72D297353CC}">
                <c16:uniqueId val="{0000000C-5174-4275-81F3-27DC35DAA9BB}"/>
              </c:ext>
            </c:extLst>
          </c:dPt>
          <c:dLbls>
            <c:spPr>
              <a:noFill/>
              <a:ln>
                <a:noFill/>
              </a:ln>
              <a:effectLst/>
            </c:spPr>
            <c:txPr>
              <a:bodyPr/>
              <a:lstStyle/>
              <a:p>
                <a:pPr>
                  <a:defRPr sz="1600" b="1"/>
                </a:pPr>
                <a:endParaRPr lang="en-US"/>
              </a:p>
            </c:txPr>
            <c:dLblPos val="outEnd"/>
            <c:showLegendKey val="0"/>
            <c:showVal val="1"/>
            <c:showCatName val="0"/>
            <c:showSerName val="0"/>
            <c:showPercent val="0"/>
            <c:showBubbleSize val="0"/>
            <c:separator>
</c:separator>
            <c:showLeaderLines val="0"/>
            <c:extLst>
              <c:ext xmlns:c15="http://schemas.microsoft.com/office/drawing/2012/chart" uri="{CE6537A1-D6FC-4f65-9D91-7224C49458BB}">
                <c15:showLeaderLines val="0"/>
              </c:ext>
            </c:extLst>
          </c:dLbls>
          <c:cat>
            <c:strRef>
              <c:f>Sheet1!$B$1:$K$1</c:f>
              <c:strCache>
                <c:ptCount val="10"/>
                <c:pt idx="0">
                  <c:v>Walk</c:v>
                </c:pt>
                <c:pt idx="1">
                  <c:v>Another bus or train</c:v>
                </c:pt>
                <c:pt idx="2">
                  <c:v>Drive Alone</c:v>
                </c:pt>
                <c:pt idx="3">
                  <c:v>Get dropped off/picked up</c:v>
                </c:pt>
                <c:pt idx="4">
                  <c:v>Bike</c:v>
                </c:pt>
                <c:pt idx="5">
                  <c:v>Lyft/Uber/Taxi</c:v>
                </c:pt>
                <c:pt idx="6">
                  <c:v>Carpool/Vanpool</c:v>
                </c:pt>
                <c:pt idx="7">
                  <c:v>Other mode</c:v>
                </c:pt>
                <c:pt idx="8">
                  <c:v>Not sure</c:v>
                </c:pt>
                <c:pt idx="9">
                  <c:v>Nothing</c:v>
                </c:pt>
              </c:strCache>
            </c:strRef>
          </c:cat>
          <c:val>
            <c:numRef>
              <c:f>Sheet1!$B$2:$K$2</c:f>
              <c:numCache>
                <c:formatCode>###0%</c:formatCode>
                <c:ptCount val="10"/>
                <c:pt idx="0">
                  <c:v>0.44854197934460815</c:v>
                </c:pt>
                <c:pt idx="1">
                  <c:v>0.31855285433512126</c:v>
                </c:pt>
                <c:pt idx="2">
                  <c:v>0.26495524053979319</c:v>
                </c:pt>
                <c:pt idx="3">
                  <c:v>0.17342260730350037</c:v>
                </c:pt>
                <c:pt idx="4">
                  <c:v>4.7456542638149621E-2</c:v>
                </c:pt>
                <c:pt idx="5">
                  <c:v>4.5425879060794178E-2</c:v>
                </c:pt>
                <c:pt idx="6">
                  <c:v>3.7078288819215384E-2</c:v>
                </c:pt>
                <c:pt idx="7">
                  <c:v>1.4754434501210065E-2</c:v>
                </c:pt>
                <c:pt idx="8">
                  <c:v>1.0738661905814557E-2</c:v>
                </c:pt>
                <c:pt idx="9">
                  <c:v>5.6268084243808972E-3</c:v>
                </c:pt>
              </c:numCache>
            </c:numRef>
          </c:val>
          <c:extLst>
            <c:ext xmlns:c16="http://schemas.microsoft.com/office/drawing/2014/chart" uri="{C3380CC4-5D6E-409C-BE32-E72D297353CC}">
              <c16:uniqueId val="{0000000B-5174-4275-81F3-27DC35DAA9BB}"/>
            </c:ext>
          </c:extLst>
        </c:ser>
        <c:dLbls>
          <c:showLegendKey val="0"/>
          <c:showVal val="0"/>
          <c:showCatName val="0"/>
          <c:showSerName val="0"/>
          <c:showPercent val="0"/>
          <c:showBubbleSize val="0"/>
        </c:dLbls>
        <c:gapWidth val="80"/>
        <c:axId val="223398376"/>
        <c:axId val="223400728"/>
      </c:barChart>
      <c:catAx>
        <c:axId val="223398376"/>
        <c:scaling>
          <c:orientation val="maxMin"/>
        </c:scaling>
        <c:delete val="0"/>
        <c:axPos val="l"/>
        <c:numFmt formatCode="General" sourceLinked="1"/>
        <c:majorTickMark val="out"/>
        <c:minorTickMark val="none"/>
        <c:tickLblPos val="nextTo"/>
        <c:txPr>
          <a:bodyPr/>
          <a:lstStyle/>
          <a:p>
            <a:pPr>
              <a:defRPr sz="1600" b="0"/>
            </a:pPr>
            <a:endParaRPr lang="en-US"/>
          </a:p>
        </c:txPr>
        <c:crossAx val="223400728"/>
        <c:crosses val="autoZero"/>
        <c:auto val="1"/>
        <c:lblAlgn val="ctr"/>
        <c:lblOffset val="50"/>
        <c:noMultiLvlLbl val="0"/>
      </c:catAx>
      <c:valAx>
        <c:axId val="223400728"/>
        <c:scaling>
          <c:orientation val="minMax"/>
          <c:max val="1"/>
        </c:scaling>
        <c:delete val="1"/>
        <c:axPos val="t"/>
        <c:numFmt formatCode="###0%" sourceLinked="1"/>
        <c:majorTickMark val="out"/>
        <c:minorTickMark val="in"/>
        <c:tickLblPos val="nextTo"/>
        <c:crossAx val="223398376"/>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8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34823517232314721"/>
          <c:y val="4.5088481675064379E-2"/>
          <c:w val="0.61661874109483439"/>
          <c:h val="0.95491151832493559"/>
        </c:manualLayout>
      </c:layout>
      <c:barChart>
        <c:barDir val="bar"/>
        <c:grouping val="clustered"/>
        <c:varyColors val="0"/>
        <c:ser>
          <c:idx val="0"/>
          <c:order val="0"/>
          <c:tx>
            <c:strRef>
              <c:f>Sheet1!$A$2</c:f>
              <c:strCache>
                <c:ptCount val="1"/>
                <c:pt idx="0">
                  <c:v>Initial</c:v>
                </c:pt>
              </c:strCache>
            </c:strRef>
          </c:tx>
          <c:spPr>
            <a:solidFill>
              <a:schemeClr val="accent1"/>
            </a:solidFill>
            <a:ln w="17145" cap="flat" cmpd="sng" algn="ctr">
              <a:noFill/>
              <a:prstDash val="solid"/>
            </a:ln>
            <a:effectLst/>
          </c:spPr>
          <c:invertIfNegative val="0"/>
          <c:dPt>
            <c:idx val="0"/>
            <c:invertIfNegative val="0"/>
            <c:bubble3D val="0"/>
            <c:extLst>
              <c:ext xmlns:c16="http://schemas.microsoft.com/office/drawing/2014/chart" uri="{C3380CC4-5D6E-409C-BE32-E72D297353CC}">
                <c16:uniqueId val="{00000000-5174-4275-81F3-27DC35DAA9BB}"/>
              </c:ext>
            </c:extLst>
          </c:dPt>
          <c:dPt>
            <c:idx val="1"/>
            <c:invertIfNegative val="0"/>
            <c:bubble3D val="0"/>
            <c:spPr>
              <a:solidFill>
                <a:schemeClr val="accent5"/>
              </a:solidFill>
              <a:ln w="10795" cap="flat" cmpd="sng" algn="ctr">
                <a:noFill/>
                <a:prstDash val="solid"/>
              </a:ln>
              <a:effectLst/>
            </c:spPr>
            <c:extLst>
              <c:ext xmlns:c16="http://schemas.microsoft.com/office/drawing/2014/chart" uri="{C3380CC4-5D6E-409C-BE32-E72D297353CC}">
                <c16:uniqueId val="{00000002-5174-4275-81F3-27DC35DAA9BB}"/>
              </c:ext>
            </c:extLst>
          </c:dPt>
          <c:dPt>
            <c:idx val="2"/>
            <c:invertIfNegative val="0"/>
            <c:bubble3D val="0"/>
            <c:spPr>
              <a:solidFill>
                <a:schemeClr val="accent2"/>
              </a:solidFill>
              <a:ln w="10795" cap="flat" cmpd="sng" algn="ctr">
                <a:noFill/>
                <a:prstDash val="solid"/>
              </a:ln>
              <a:effectLst/>
            </c:spPr>
            <c:extLst>
              <c:ext xmlns:c16="http://schemas.microsoft.com/office/drawing/2014/chart" uri="{C3380CC4-5D6E-409C-BE32-E72D297353CC}">
                <c16:uniqueId val="{00000004-5174-4275-81F3-27DC35DAA9BB}"/>
              </c:ext>
            </c:extLst>
          </c:dPt>
          <c:dPt>
            <c:idx val="3"/>
            <c:invertIfNegative val="0"/>
            <c:bubble3D val="0"/>
            <c:spPr>
              <a:solidFill>
                <a:schemeClr val="accent4"/>
              </a:solidFill>
              <a:ln w="10795" cap="flat" cmpd="sng" algn="ctr">
                <a:noFill/>
                <a:prstDash val="solid"/>
              </a:ln>
              <a:effectLst/>
            </c:spPr>
            <c:extLst>
              <c:ext xmlns:c16="http://schemas.microsoft.com/office/drawing/2014/chart" uri="{C3380CC4-5D6E-409C-BE32-E72D297353CC}">
                <c16:uniqueId val="{00000006-5174-4275-81F3-27DC35DAA9BB}"/>
              </c:ext>
            </c:extLst>
          </c:dPt>
          <c:dPt>
            <c:idx val="4"/>
            <c:invertIfNegative val="0"/>
            <c:bubble3D val="0"/>
            <c:spPr>
              <a:solidFill>
                <a:schemeClr val="accent6">
                  <a:lumMod val="40000"/>
                  <a:lumOff val="60000"/>
                </a:schemeClr>
              </a:solidFill>
              <a:ln w="17145" cap="flat" cmpd="sng" algn="ctr">
                <a:noFill/>
                <a:prstDash val="solid"/>
              </a:ln>
              <a:effectLst/>
            </c:spPr>
            <c:extLst>
              <c:ext xmlns:c16="http://schemas.microsoft.com/office/drawing/2014/chart" uri="{C3380CC4-5D6E-409C-BE32-E72D297353CC}">
                <c16:uniqueId val="{00000008-5174-4275-81F3-27DC35DAA9BB}"/>
              </c:ext>
            </c:extLst>
          </c:dPt>
          <c:dPt>
            <c:idx val="5"/>
            <c:invertIfNegative val="0"/>
            <c:bubble3D val="0"/>
            <c:spPr>
              <a:solidFill>
                <a:schemeClr val="accent3"/>
              </a:solidFill>
              <a:ln w="17145" cap="flat" cmpd="sng" algn="ctr">
                <a:noFill/>
                <a:prstDash val="solid"/>
              </a:ln>
              <a:effectLst/>
            </c:spPr>
            <c:extLst>
              <c:ext xmlns:c16="http://schemas.microsoft.com/office/drawing/2014/chart" uri="{C3380CC4-5D6E-409C-BE32-E72D297353CC}">
                <c16:uniqueId val="{0000000A-5174-4275-81F3-27DC35DAA9BB}"/>
              </c:ext>
            </c:extLst>
          </c:dPt>
          <c:dPt>
            <c:idx val="7"/>
            <c:invertIfNegative val="0"/>
            <c:bubble3D val="0"/>
            <c:spPr>
              <a:solidFill>
                <a:schemeClr val="bg2">
                  <a:lumMod val="40000"/>
                  <a:lumOff val="60000"/>
                </a:schemeClr>
              </a:solidFill>
              <a:ln w="17145" cap="flat" cmpd="sng" algn="ctr">
                <a:noFill/>
                <a:prstDash val="solid"/>
              </a:ln>
              <a:effectLst/>
            </c:spPr>
            <c:extLst>
              <c:ext xmlns:c16="http://schemas.microsoft.com/office/drawing/2014/chart" uri="{C3380CC4-5D6E-409C-BE32-E72D297353CC}">
                <c16:uniqueId val="{0000000C-5174-4275-81F3-27DC35DAA9BB}"/>
              </c:ext>
            </c:extLst>
          </c:dPt>
          <c:dLbls>
            <c:spPr>
              <a:noFill/>
              <a:ln>
                <a:noFill/>
              </a:ln>
              <a:effectLst/>
            </c:spPr>
            <c:txPr>
              <a:bodyPr/>
              <a:lstStyle/>
              <a:p>
                <a:pPr>
                  <a:defRPr sz="1600" b="1"/>
                </a:pPr>
                <a:endParaRPr lang="en-US"/>
              </a:p>
            </c:txPr>
            <c:dLblPos val="outEnd"/>
            <c:showLegendKey val="0"/>
            <c:showVal val="1"/>
            <c:showCatName val="0"/>
            <c:showSerName val="0"/>
            <c:showPercent val="0"/>
            <c:showBubbleSize val="0"/>
            <c:separator>
</c:separator>
            <c:showLeaderLines val="0"/>
            <c:extLst>
              <c:ext xmlns:c15="http://schemas.microsoft.com/office/drawing/2012/chart" uri="{CE6537A1-D6FC-4f65-9D91-7224C49458BB}">
                <c15:showLeaderLines val="0"/>
              </c:ext>
            </c:extLst>
          </c:dLbls>
          <c:cat>
            <c:strRef>
              <c:f>Sheet1!$B$1:$G$1</c:f>
              <c:strCache>
                <c:ptCount val="6"/>
                <c:pt idx="0">
                  <c:v>Online using a mobile device</c:v>
                </c:pt>
                <c:pt idx="1">
                  <c:v>Online using a desktop or laptop computer</c:v>
                </c:pt>
                <c:pt idx="2">
                  <c:v>On board or at a station</c:v>
                </c:pt>
                <c:pt idx="3">
                  <c:v>A printed schedule</c:v>
                </c:pt>
                <c:pt idx="4">
                  <c:v>Customer service phone line</c:v>
                </c:pt>
                <c:pt idx="5">
                  <c:v>Don’t know</c:v>
                </c:pt>
              </c:strCache>
            </c:strRef>
          </c:cat>
          <c:val>
            <c:numRef>
              <c:f>Sheet1!$B$2:$G$2</c:f>
              <c:numCache>
                <c:formatCode>###0%</c:formatCode>
                <c:ptCount val="6"/>
                <c:pt idx="0">
                  <c:v>0.61447164806929055</c:v>
                </c:pt>
                <c:pt idx="1">
                  <c:v>0.14129314366244514</c:v>
                </c:pt>
                <c:pt idx="2">
                  <c:v>0.13410846549570046</c:v>
                </c:pt>
                <c:pt idx="3">
                  <c:v>4.3938180259274394E-2</c:v>
                </c:pt>
                <c:pt idx="4">
                  <c:v>5.9789550035163289E-3</c:v>
                </c:pt>
                <c:pt idx="5">
                  <c:v>6.0209607509757408E-2</c:v>
                </c:pt>
              </c:numCache>
            </c:numRef>
          </c:val>
          <c:extLst>
            <c:ext xmlns:c16="http://schemas.microsoft.com/office/drawing/2014/chart" uri="{C3380CC4-5D6E-409C-BE32-E72D297353CC}">
              <c16:uniqueId val="{0000000B-5174-4275-81F3-27DC35DAA9BB}"/>
            </c:ext>
          </c:extLst>
        </c:ser>
        <c:dLbls>
          <c:showLegendKey val="0"/>
          <c:showVal val="0"/>
          <c:showCatName val="0"/>
          <c:showSerName val="0"/>
          <c:showPercent val="0"/>
          <c:showBubbleSize val="0"/>
        </c:dLbls>
        <c:gapWidth val="80"/>
        <c:axId val="223398376"/>
        <c:axId val="223400728"/>
      </c:barChart>
      <c:catAx>
        <c:axId val="223398376"/>
        <c:scaling>
          <c:orientation val="maxMin"/>
        </c:scaling>
        <c:delete val="0"/>
        <c:axPos val="l"/>
        <c:numFmt formatCode="General" sourceLinked="1"/>
        <c:majorTickMark val="out"/>
        <c:minorTickMark val="none"/>
        <c:tickLblPos val="nextTo"/>
        <c:txPr>
          <a:bodyPr/>
          <a:lstStyle/>
          <a:p>
            <a:pPr>
              <a:defRPr sz="1600" b="0"/>
            </a:pPr>
            <a:endParaRPr lang="en-US"/>
          </a:p>
        </c:txPr>
        <c:crossAx val="223400728"/>
        <c:crosses val="autoZero"/>
        <c:auto val="1"/>
        <c:lblAlgn val="ctr"/>
        <c:lblOffset val="50"/>
        <c:noMultiLvlLbl val="0"/>
      </c:catAx>
      <c:valAx>
        <c:axId val="223400728"/>
        <c:scaling>
          <c:orientation val="minMax"/>
          <c:max val="1"/>
        </c:scaling>
        <c:delete val="1"/>
        <c:axPos val="t"/>
        <c:numFmt formatCode="###0%" sourceLinked="1"/>
        <c:majorTickMark val="out"/>
        <c:minorTickMark val="in"/>
        <c:tickLblPos val="nextTo"/>
        <c:crossAx val="223398376"/>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8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solidFill>
              <a:schemeClr val="accent4"/>
            </a:solidFill>
          </c:spPr>
          <c:dPt>
            <c:idx val="0"/>
            <c:bubble3D val="0"/>
            <c:spPr>
              <a:solidFill>
                <a:schemeClr val="accent1"/>
              </a:solidFill>
              <a:ln w="19050">
                <a:solidFill>
                  <a:schemeClr val="lt1"/>
                </a:solidFill>
              </a:ln>
              <a:effectLst/>
            </c:spPr>
            <c:extLst>
              <c:ext xmlns:c16="http://schemas.microsoft.com/office/drawing/2014/chart" uri="{C3380CC4-5D6E-409C-BE32-E72D297353CC}">
                <c16:uniqueId val="{00000001-DD25-44EB-A96A-E1398F540EB5}"/>
              </c:ext>
            </c:extLst>
          </c:dPt>
          <c:dPt>
            <c:idx val="1"/>
            <c:bubble3D val="0"/>
            <c:spPr>
              <a:solidFill>
                <a:schemeClr val="accent5"/>
              </a:solidFill>
              <a:ln w="19050">
                <a:solidFill>
                  <a:schemeClr val="lt1"/>
                </a:solidFill>
              </a:ln>
              <a:effectLst/>
            </c:spPr>
            <c:extLst>
              <c:ext xmlns:c16="http://schemas.microsoft.com/office/drawing/2014/chart" uri="{C3380CC4-5D6E-409C-BE32-E72D297353CC}">
                <c16:uniqueId val="{00000002-DD25-44EB-A96A-E1398F540EB5}"/>
              </c:ext>
            </c:extLst>
          </c:dPt>
          <c:dLbls>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bg1"/>
                    </a:solidFill>
                    <a:latin typeface="+mn-lt"/>
                    <a:ea typeface="+mn-ea"/>
                    <a:cs typeface="+mn-cs"/>
                  </a:defRPr>
                </a:pPr>
                <a:endParaRPr lang="en-US"/>
              </a:p>
            </c:txPr>
            <c:dLblPos val="ctr"/>
            <c:showLegendKey val="0"/>
            <c:showVal val="1"/>
            <c:showCatName val="1"/>
            <c:showSerName val="0"/>
            <c:showPercent val="0"/>
            <c:showBubbleSize val="0"/>
            <c:separator>
</c:separator>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Sheet1!$A$2:$A$3</c:f>
              <c:strCache>
                <c:ptCount val="2"/>
                <c:pt idx="0">
                  <c:v>Yes</c:v>
                </c:pt>
                <c:pt idx="1">
                  <c:v>No</c:v>
                </c:pt>
              </c:strCache>
            </c:strRef>
          </c:cat>
          <c:val>
            <c:numRef>
              <c:f>Sheet1!$B$2:$B$3</c:f>
              <c:numCache>
                <c:formatCode>###0%</c:formatCode>
                <c:ptCount val="2"/>
                <c:pt idx="0">
                  <c:v>0.7662366488296406</c:v>
                </c:pt>
                <c:pt idx="1">
                  <c:v>0.23376335117034933</c:v>
                </c:pt>
              </c:numCache>
            </c:numRef>
          </c:val>
          <c:extLst>
            <c:ext xmlns:c16="http://schemas.microsoft.com/office/drawing/2014/chart" uri="{C3380CC4-5D6E-409C-BE32-E72D297353CC}">
              <c16:uniqueId val="{00000000-DD25-44EB-A96A-E1398F540EB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34823517232314721"/>
          <c:y val="4.5088481675064379E-2"/>
          <c:w val="0.61661874109483439"/>
          <c:h val="0.95491151832493559"/>
        </c:manualLayout>
      </c:layout>
      <c:barChart>
        <c:barDir val="bar"/>
        <c:grouping val="clustered"/>
        <c:varyColors val="0"/>
        <c:ser>
          <c:idx val="0"/>
          <c:order val="0"/>
          <c:tx>
            <c:strRef>
              <c:f>Sheet1!$A$2</c:f>
              <c:strCache>
                <c:ptCount val="1"/>
                <c:pt idx="0">
                  <c:v>Initial</c:v>
                </c:pt>
              </c:strCache>
            </c:strRef>
          </c:tx>
          <c:spPr>
            <a:solidFill>
              <a:schemeClr val="accent1"/>
            </a:solidFill>
            <a:ln w="17145" cap="flat" cmpd="sng" algn="ctr">
              <a:noFill/>
              <a:prstDash val="solid"/>
            </a:ln>
            <a:effectLst/>
          </c:spPr>
          <c:invertIfNegative val="0"/>
          <c:dPt>
            <c:idx val="0"/>
            <c:invertIfNegative val="0"/>
            <c:bubble3D val="0"/>
            <c:extLst>
              <c:ext xmlns:c16="http://schemas.microsoft.com/office/drawing/2014/chart" uri="{C3380CC4-5D6E-409C-BE32-E72D297353CC}">
                <c16:uniqueId val="{00000000-3ACE-4905-B7FF-CCD9B38FC8C2}"/>
              </c:ext>
            </c:extLst>
          </c:dPt>
          <c:dPt>
            <c:idx val="1"/>
            <c:invertIfNegative val="0"/>
            <c:bubble3D val="0"/>
            <c:spPr>
              <a:solidFill>
                <a:schemeClr val="accent1">
                  <a:lumMod val="60000"/>
                  <a:lumOff val="40000"/>
                </a:schemeClr>
              </a:solidFill>
              <a:ln w="10795" cap="flat" cmpd="sng" algn="ctr">
                <a:noFill/>
                <a:prstDash val="solid"/>
              </a:ln>
              <a:effectLst/>
            </c:spPr>
            <c:extLst>
              <c:ext xmlns:c16="http://schemas.microsoft.com/office/drawing/2014/chart" uri="{C3380CC4-5D6E-409C-BE32-E72D297353CC}">
                <c16:uniqueId val="{00000002-3ACE-4905-B7FF-CCD9B38FC8C2}"/>
              </c:ext>
            </c:extLst>
          </c:dPt>
          <c:dPt>
            <c:idx val="2"/>
            <c:invertIfNegative val="0"/>
            <c:bubble3D val="0"/>
            <c:spPr>
              <a:solidFill>
                <a:schemeClr val="accent1">
                  <a:lumMod val="40000"/>
                  <a:lumOff val="60000"/>
                </a:schemeClr>
              </a:solidFill>
              <a:ln w="10795" cap="flat" cmpd="sng" algn="ctr">
                <a:noFill/>
                <a:prstDash val="solid"/>
              </a:ln>
              <a:effectLst/>
            </c:spPr>
            <c:extLst>
              <c:ext xmlns:c16="http://schemas.microsoft.com/office/drawing/2014/chart" uri="{C3380CC4-5D6E-409C-BE32-E72D297353CC}">
                <c16:uniqueId val="{00000004-3ACE-4905-B7FF-CCD9B38FC8C2}"/>
              </c:ext>
            </c:extLst>
          </c:dPt>
          <c:dPt>
            <c:idx val="3"/>
            <c:invertIfNegative val="0"/>
            <c:bubble3D val="0"/>
            <c:spPr>
              <a:solidFill>
                <a:schemeClr val="accent1">
                  <a:lumMod val="20000"/>
                  <a:lumOff val="80000"/>
                </a:schemeClr>
              </a:solidFill>
              <a:ln w="10795" cap="flat" cmpd="sng" algn="ctr">
                <a:noFill/>
                <a:prstDash val="solid"/>
              </a:ln>
              <a:effectLst/>
            </c:spPr>
            <c:extLst>
              <c:ext xmlns:c16="http://schemas.microsoft.com/office/drawing/2014/chart" uri="{C3380CC4-5D6E-409C-BE32-E72D297353CC}">
                <c16:uniqueId val="{00000006-3ACE-4905-B7FF-CCD9B38FC8C2}"/>
              </c:ext>
            </c:extLst>
          </c:dPt>
          <c:dPt>
            <c:idx val="4"/>
            <c:invertIfNegative val="0"/>
            <c:bubble3D val="0"/>
            <c:spPr>
              <a:solidFill>
                <a:schemeClr val="accent3"/>
              </a:solidFill>
              <a:ln w="10795" cap="flat" cmpd="sng" algn="ctr">
                <a:noFill/>
                <a:prstDash val="solid"/>
              </a:ln>
              <a:effectLst/>
            </c:spPr>
            <c:extLst>
              <c:ext xmlns:c16="http://schemas.microsoft.com/office/drawing/2014/chart" uri="{C3380CC4-5D6E-409C-BE32-E72D297353CC}">
                <c16:uniqueId val="{00000008-3ACE-4905-B7FF-CCD9B38FC8C2}"/>
              </c:ext>
            </c:extLst>
          </c:dPt>
          <c:dPt>
            <c:idx val="5"/>
            <c:invertIfNegative val="0"/>
            <c:bubble3D val="0"/>
            <c:spPr>
              <a:solidFill>
                <a:schemeClr val="accent3">
                  <a:lumMod val="40000"/>
                  <a:lumOff val="60000"/>
                </a:schemeClr>
              </a:solidFill>
              <a:ln w="17145" cap="flat" cmpd="sng" algn="ctr">
                <a:noFill/>
                <a:prstDash val="solid"/>
              </a:ln>
              <a:effectLst/>
            </c:spPr>
            <c:extLst>
              <c:ext xmlns:c16="http://schemas.microsoft.com/office/drawing/2014/chart" uri="{C3380CC4-5D6E-409C-BE32-E72D297353CC}">
                <c16:uniqueId val="{0000000A-3ACE-4905-B7FF-CCD9B38FC8C2}"/>
              </c:ext>
            </c:extLst>
          </c:dPt>
          <c:dPt>
            <c:idx val="7"/>
            <c:invertIfNegative val="0"/>
            <c:bubble3D val="0"/>
            <c:spPr>
              <a:solidFill>
                <a:schemeClr val="bg2">
                  <a:lumMod val="40000"/>
                  <a:lumOff val="60000"/>
                </a:schemeClr>
              </a:solidFill>
              <a:ln w="17145" cap="flat" cmpd="sng" algn="ctr">
                <a:noFill/>
                <a:prstDash val="solid"/>
              </a:ln>
              <a:effectLst/>
            </c:spPr>
            <c:extLst>
              <c:ext xmlns:c16="http://schemas.microsoft.com/office/drawing/2014/chart" uri="{C3380CC4-5D6E-409C-BE32-E72D297353CC}">
                <c16:uniqueId val="{0000000E-3ACE-4905-B7FF-CCD9B38FC8C2}"/>
              </c:ext>
            </c:extLst>
          </c:dPt>
          <c:dLbls>
            <c:spPr>
              <a:noFill/>
              <a:ln>
                <a:noFill/>
              </a:ln>
              <a:effectLst/>
            </c:spPr>
            <c:txPr>
              <a:bodyPr/>
              <a:lstStyle/>
              <a:p>
                <a:pPr>
                  <a:defRPr sz="1600" b="1"/>
                </a:pPr>
                <a:endParaRPr lang="en-US"/>
              </a:p>
            </c:txPr>
            <c:dLblPos val="outEnd"/>
            <c:showLegendKey val="0"/>
            <c:showVal val="1"/>
            <c:showCatName val="0"/>
            <c:showSerName val="0"/>
            <c:showPercent val="0"/>
            <c:showBubbleSize val="0"/>
            <c:separator>
</c:separator>
            <c:showLeaderLines val="0"/>
            <c:extLst>
              <c:ext xmlns:c15="http://schemas.microsoft.com/office/drawing/2012/chart" uri="{CE6537A1-D6FC-4f65-9D91-7224C49458BB}">
                <c15:showLeaderLines val="0"/>
              </c:ext>
            </c:extLst>
          </c:dLbls>
          <c:cat>
            <c:strRef>
              <c:f>Sheet1!$B$1:$G$1</c:f>
              <c:strCache>
                <c:ptCount val="6"/>
                <c:pt idx="0">
                  <c:v>Sound Transit</c:v>
                </c:pt>
                <c:pt idx="1">
                  <c:v>One Bus Away</c:v>
                </c:pt>
                <c:pt idx="2">
                  <c:v>Google/Google Maps</c:v>
                </c:pt>
                <c:pt idx="3">
                  <c:v>King County Metro</c:v>
                </c:pt>
                <c:pt idx="4">
                  <c:v>Other source</c:v>
                </c:pt>
                <c:pt idx="5">
                  <c:v>None of the above</c:v>
                </c:pt>
              </c:strCache>
            </c:strRef>
          </c:cat>
          <c:val>
            <c:numRef>
              <c:f>Sheet1!$B$2:$G$2</c:f>
              <c:numCache>
                <c:formatCode>###0%</c:formatCode>
                <c:ptCount val="6"/>
                <c:pt idx="0">
                  <c:v>0.54492637129688215</c:v>
                </c:pt>
                <c:pt idx="1">
                  <c:v>0.51528247683636541</c:v>
                </c:pt>
                <c:pt idx="2">
                  <c:v>0.37175397203724886</c:v>
                </c:pt>
                <c:pt idx="3">
                  <c:v>0.16406424923222765</c:v>
                </c:pt>
                <c:pt idx="4">
                  <c:v>1.854581484810083E-2</c:v>
                </c:pt>
                <c:pt idx="5">
                  <c:v>1.2137776148349251E-2</c:v>
                </c:pt>
              </c:numCache>
            </c:numRef>
          </c:val>
          <c:extLst>
            <c:ext xmlns:c16="http://schemas.microsoft.com/office/drawing/2014/chart" uri="{C3380CC4-5D6E-409C-BE32-E72D297353CC}">
              <c16:uniqueId val="{0000000F-3ACE-4905-B7FF-CCD9B38FC8C2}"/>
            </c:ext>
          </c:extLst>
        </c:ser>
        <c:dLbls>
          <c:showLegendKey val="0"/>
          <c:showVal val="0"/>
          <c:showCatName val="0"/>
          <c:showSerName val="0"/>
          <c:showPercent val="0"/>
          <c:showBubbleSize val="0"/>
        </c:dLbls>
        <c:gapWidth val="80"/>
        <c:axId val="223398376"/>
        <c:axId val="223400728"/>
      </c:barChart>
      <c:catAx>
        <c:axId val="223398376"/>
        <c:scaling>
          <c:orientation val="maxMin"/>
        </c:scaling>
        <c:delete val="0"/>
        <c:axPos val="l"/>
        <c:numFmt formatCode="General" sourceLinked="1"/>
        <c:majorTickMark val="out"/>
        <c:minorTickMark val="none"/>
        <c:tickLblPos val="nextTo"/>
        <c:txPr>
          <a:bodyPr/>
          <a:lstStyle/>
          <a:p>
            <a:pPr>
              <a:defRPr sz="1600" b="0"/>
            </a:pPr>
            <a:endParaRPr lang="en-US"/>
          </a:p>
        </c:txPr>
        <c:crossAx val="223400728"/>
        <c:crosses val="autoZero"/>
        <c:auto val="1"/>
        <c:lblAlgn val="ctr"/>
        <c:lblOffset val="50"/>
        <c:noMultiLvlLbl val="0"/>
      </c:catAx>
      <c:valAx>
        <c:axId val="223400728"/>
        <c:scaling>
          <c:orientation val="minMax"/>
          <c:max val="1"/>
        </c:scaling>
        <c:delete val="1"/>
        <c:axPos val="t"/>
        <c:numFmt formatCode="###0%" sourceLinked="1"/>
        <c:majorTickMark val="out"/>
        <c:minorTickMark val="in"/>
        <c:tickLblPos val="nextTo"/>
        <c:crossAx val="223398376"/>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8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37616332777758699"/>
          <c:y val="4.5088481675064379E-2"/>
          <c:w val="0.58869058564039456"/>
          <c:h val="0.95491151832493559"/>
        </c:manualLayout>
      </c:layout>
      <c:barChart>
        <c:barDir val="bar"/>
        <c:grouping val="clustered"/>
        <c:varyColors val="0"/>
        <c:ser>
          <c:idx val="0"/>
          <c:order val="0"/>
          <c:tx>
            <c:strRef>
              <c:f>Sheet1!$A$2</c:f>
              <c:strCache>
                <c:ptCount val="1"/>
                <c:pt idx="0">
                  <c:v>Initial</c:v>
                </c:pt>
              </c:strCache>
            </c:strRef>
          </c:tx>
          <c:spPr>
            <a:solidFill>
              <a:schemeClr val="accent1"/>
            </a:solidFill>
            <a:ln w="17145" cap="flat" cmpd="sng" algn="ctr">
              <a:noFill/>
              <a:prstDash val="solid"/>
            </a:ln>
            <a:effectLst/>
          </c:spPr>
          <c:invertIfNegative val="0"/>
          <c:dPt>
            <c:idx val="0"/>
            <c:invertIfNegative val="0"/>
            <c:bubble3D val="0"/>
            <c:extLst>
              <c:ext xmlns:c16="http://schemas.microsoft.com/office/drawing/2014/chart" uri="{C3380CC4-5D6E-409C-BE32-E72D297353CC}">
                <c16:uniqueId val="{00000000-5174-4275-81F3-27DC35DAA9BB}"/>
              </c:ext>
            </c:extLst>
          </c:dPt>
          <c:dPt>
            <c:idx val="1"/>
            <c:invertIfNegative val="0"/>
            <c:bubble3D val="0"/>
            <c:spPr>
              <a:solidFill>
                <a:schemeClr val="accent5"/>
              </a:solidFill>
              <a:ln w="10795" cap="flat" cmpd="sng" algn="ctr">
                <a:noFill/>
                <a:prstDash val="solid"/>
              </a:ln>
              <a:effectLst/>
            </c:spPr>
            <c:extLst>
              <c:ext xmlns:c16="http://schemas.microsoft.com/office/drawing/2014/chart" uri="{C3380CC4-5D6E-409C-BE32-E72D297353CC}">
                <c16:uniqueId val="{00000002-5174-4275-81F3-27DC35DAA9BB}"/>
              </c:ext>
            </c:extLst>
          </c:dPt>
          <c:dPt>
            <c:idx val="2"/>
            <c:invertIfNegative val="0"/>
            <c:bubble3D val="0"/>
            <c:spPr>
              <a:solidFill>
                <a:schemeClr val="accent2"/>
              </a:solidFill>
              <a:ln w="10795" cap="flat" cmpd="sng" algn="ctr">
                <a:noFill/>
                <a:prstDash val="solid"/>
              </a:ln>
              <a:effectLst/>
            </c:spPr>
            <c:extLst>
              <c:ext xmlns:c16="http://schemas.microsoft.com/office/drawing/2014/chart" uri="{C3380CC4-5D6E-409C-BE32-E72D297353CC}">
                <c16:uniqueId val="{00000004-5174-4275-81F3-27DC35DAA9BB}"/>
              </c:ext>
            </c:extLst>
          </c:dPt>
          <c:dPt>
            <c:idx val="3"/>
            <c:invertIfNegative val="0"/>
            <c:bubble3D val="0"/>
            <c:spPr>
              <a:solidFill>
                <a:schemeClr val="bg2">
                  <a:lumMod val="75000"/>
                </a:schemeClr>
              </a:solidFill>
              <a:ln w="10795" cap="flat" cmpd="sng" algn="ctr">
                <a:noFill/>
                <a:prstDash val="solid"/>
              </a:ln>
              <a:effectLst/>
            </c:spPr>
            <c:extLst>
              <c:ext xmlns:c16="http://schemas.microsoft.com/office/drawing/2014/chart" uri="{C3380CC4-5D6E-409C-BE32-E72D297353CC}">
                <c16:uniqueId val="{00000006-5174-4275-81F3-27DC35DAA9BB}"/>
              </c:ext>
            </c:extLst>
          </c:dPt>
          <c:dPt>
            <c:idx val="4"/>
            <c:invertIfNegative val="0"/>
            <c:bubble3D val="0"/>
            <c:spPr>
              <a:solidFill>
                <a:schemeClr val="accent4"/>
              </a:solidFill>
              <a:ln w="10795" cap="flat" cmpd="sng" algn="ctr">
                <a:noFill/>
                <a:prstDash val="solid"/>
              </a:ln>
              <a:effectLst/>
            </c:spPr>
            <c:extLst>
              <c:ext xmlns:c16="http://schemas.microsoft.com/office/drawing/2014/chart" uri="{C3380CC4-5D6E-409C-BE32-E72D297353CC}">
                <c16:uniqueId val="{00000008-5174-4275-81F3-27DC35DAA9BB}"/>
              </c:ext>
            </c:extLst>
          </c:dPt>
          <c:dPt>
            <c:idx val="5"/>
            <c:invertIfNegative val="0"/>
            <c:bubble3D val="0"/>
            <c:spPr>
              <a:solidFill>
                <a:schemeClr val="accent6">
                  <a:lumMod val="40000"/>
                  <a:lumOff val="60000"/>
                </a:schemeClr>
              </a:solidFill>
              <a:ln w="17145" cap="flat" cmpd="sng" algn="ctr">
                <a:noFill/>
                <a:prstDash val="solid"/>
              </a:ln>
              <a:effectLst/>
            </c:spPr>
            <c:extLst>
              <c:ext xmlns:c16="http://schemas.microsoft.com/office/drawing/2014/chart" uri="{C3380CC4-5D6E-409C-BE32-E72D297353CC}">
                <c16:uniqueId val="{0000000A-5174-4275-81F3-27DC35DAA9BB}"/>
              </c:ext>
            </c:extLst>
          </c:dPt>
          <c:dPt>
            <c:idx val="6"/>
            <c:invertIfNegative val="0"/>
            <c:bubble3D val="0"/>
            <c:spPr>
              <a:solidFill>
                <a:schemeClr val="accent6"/>
              </a:solidFill>
              <a:ln w="17145" cap="flat" cmpd="sng" algn="ctr">
                <a:noFill/>
                <a:prstDash val="solid"/>
              </a:ln>
              <a:effectLst/>
            </c:spPr>
            <c:extLst>
              <c:ext xmlns:c16="http://schemas.microsoft.com/office/drawing/2014/chart" uri="{C3380CC4-5D6E-409C-BE32-E72D297353CC}">
                <c16:uniqueId val="{0000000D-5174-4275-81F3-27DC35DAA9BB}"/>
              </c:ext>
            </c:extLst>
          </c:dPt>
          <c:dPt>
            <c:idx val="7"/>
            <c:invertIfNegative val="0"/>
            <c:bubble3D val="0"/>
            <c:spPr>
              <a:solidFill>
                <a:schemeClr val="accent3"/>
              </a:solidFill>
              <a:ln w="17145" cap="flat" cmpd="sng" algn="ctr">
                <a:noFill/>
                <a:prstDash val="solid"/>
              </a:ln>
              <a:effectLst/>
            </c:spPr>
            <c:extLst>
              <c:ext xmlns:c16="http://schemas.microsoft.com/office/drawing/2014/chart" uri="{C3380CC4-5D6E-409C-BE32-E72D297353CC}">
                <c16:uniqueId val="{0000000C-5174-4275-81F3-27DC35DAA9BB}"/>
              </c:ext>
            </c:extLst>
          </c:dPt>
          <c:dPt>
            <c:idx val="8"/>
            <c:invertIfNegative val="0"/>
            <c:bubble3D val="0"/>
            <c:spPr>
              <a:solidFill>
                <a:schemeClr val="accent3">
                  <a:lumMod val="60000"/>
                  <a:lumOff val="40000"/>
                </a:schemeClr>
              </a:solidFill>
              <a:ln w="17145" cap="flat" cmpd="sng" algn="ctr">
                <a:noFill/>
                <a:prstDash val="solid"/>
              </a:ln>
              <a:effectLst/>
            </c:spPr>
            <c:extLst>
              <c:ext xmlns:c16="http://schemas.microsoft.com/office/drawing/2014/chart" uri="{C3380CC4-5D6E-409C-BE32-E72D297353CC}">
                <c16:uniqueId val="{00000001-8CAD-414C-9F19-549F30FA5050}"/>
              </c:ext>
            </c:extLst>
          </c:dPt>
          <c:dPt>
            <c:idx val="9"/>
            <c:invertIfNegative val="0"/>
            <c:bubble3D val="0"/>
            <c:spPr>
              <a:solidFill>
                <a:schemeClr val="accent3">
                  <a:lumMod val="40000"/>
                  <a:lumOff val="60000"/>
                </a:schemeClr>
              </a:solidFill>
              <a:ln w="17145" cap="flat" cmpd="sng" algn="ctr">
                <a:noFill/>
                <a:prstDash val="solid"/>
              </a:ln>
              <a:effectLst/>
            </c:spPr>
            <c:extLst>
              <c:ext xmlns:c16="http://schemas.microsoft.com/office/drawing/2014/chart" uri="{C3380CC4-5D6E-409C-BE32-E72D297353CC}">
                <c16:uniqueId val="{00000000-8CAD-414C-9F19-549F30FA5050}"/>
              </c:ext>
            </c:extLst>
          </c:dPt>
          <c:dLbls>
            <c:spPr>
              <a:noFill/>
              <a:ln>
                <a:noFill/>
              </a:ln>
              <a:effectLst/>
            </c:spPr>
            <c:txPr>
              <a:bodyPr/>
              <a:lstStyle/>
              <a:p>
                <a:pPr>
                  <a:defRPr sz="1600" b="1"/>
                </a:pPr>
                <a:endParaRPr lang="en-US"/>
              </a:p>
            </c:txPr>
            <c:dLblPos val="outEnd"/>
            <c:showLegendKey val="0"/>
            <c:showVal val="1"/>
            <c:showCatName val="0"/>
            <c:showSerName val="0"/>
            <c:showPercent val="0"/>
            <c:showBubbleSize val="0"/>
            <c:separator>
</c:separator>
            <c:showLeaderLines val="0"/>
            <c:extLst>
              <c:ext xmlns:c15="http://schemas.microsoft.com/office/drawing/2012/chart" uri="{CE6537A1-D6FC-4f65-9D91-7224C49458BB}">
                <c15:showLeaderLines val="0"/>
              </c:ext>
            </c:extLst>
          </c:dLbls>
          <c:cat>
            <c:strRef>
              <c:f>Sheet1!$B$1:$K$1</c:f>
              <c:strCache>
                <c:ptCount val="10"/>
                <c:pt idx="0">
                  <c:v>Sound Transit website</c:v>
                </c:pt>
                <c:pt idx="1">
                  <c:v>On board announcement</c:v>
                </c:pt>
                <c:pt idx="2">
                  <c:v>Text message rider alert subscription</c:v>
                </c:pt>
                <c:pt idx="3">
                  <c:v>Email rider alert subscription</c:v>
                </c:pt>
                <c:pt idx="4">
                  <c:v>Facebook</c:v>
                </c:pt>
                <c:pt idx="5">
                  <c:v>Twitter</c:v>
                </c:pt>
                <c:pt idx="6">
                  <c:v>Instagram</c:v>
                </c:pt>
                <c:pt idx="7">
                  <c:v>Other source</c:v>
                </c:pt>
                <c:pt idx="8">
                  <c:v>None of the above</c:v>
                </c:pt>
                <c:pt idx="9">
                  <c:v>Not sure</c:v>
                </c:pt>
              </c:strCache>
            </c:strRef>
          </c:cat>
          <c:val>
            <c:numRef>
              <c:f>Sheet1!$B$2:$K$2</c:f>
              <c:numCache>
                <c:formatCode>###0%</c:formatCode>
                <c:ptCount val="10"/>
                <c:pt idx="0">
                  <c:v>0.458821692684796</c:v>
                </c:pt>
                <c:pt idx="1">
                  <c:v>0.2893719188032326</c:v>
                </c:pt>
                <c:pt idx="2">
                  <c:v>0.25931919057413755</c:v>
                </c:pt>
                <c:pt idx="3">
                  <c:v>0.14026140772227566</c:v>
                </c:pt>
                <c:pt idx="4">
                  <c:v>7.7433031178191794E-2</c:v>
                </c:pt>
                <c:pt idx="5">
                  <c:v>5.5037075341341286E-2</c:v>
                </c:pt>
                <c:pt idx="6">
                  <c:v>1.1222197937662619E-2</c:v>
                </c:pt>
                <c:pt idx="7">
                  <c:v>4.3043230967365016E-2</c:v>
                </c:pt>
                <c:pt idx="8">
                  <c:v>0.10698982272460102</c:v>
                </c:pt>
                <c:pt idx="9">
                  <c:v>5.5456563546901073E-2</c:v>
                </c:pt>
              </c:numCache>
            </c:numRef>
          </c:val>
          <c:extLst>
            <c:ext xmlns:c16="http://schemas.microsoft.com/office/drawing/2014/chart" uri="{C3380CC4-5D6E-409C-BE32-E72D297353CC}">
              <c16:uniqueId val="{0000000B-5174-4275-81F3-27DC35DAA9BB}"/>
            </c:ext>
          </c:extLst>
        </c:ser>
        <c:dLbls>
          <c:showLegendKey val="0"/>
          <c:showVal val="0"/>
          <c:showCatName val="0"/>
          <c:showSerName val="0"/>
          <c:showPercent val="0"/>
          <c:showBubbleSize val="0"/>
        </c:dLbls>
        <c:gapWidth val="80"/>
        <c:axId val="223398376"/>
        <c:axId val="223400728"/>
      </c:barChart>
      <c:catAx>
        <c:axId val="223398376"/>
        <c:scaling>
          <c:orientation val="maxMin"/>
        </c:scaling>
        <c:delete val="0"/>
        <c:axPos val="l"/>
        <c:numFmt formatCode="General" sourceLinked="1"/>
        <c:majorTickMark val="out"/>
        <c:minorTickMark val="none"/>
        <c:tickLblPos val="nextTo"/>
        <c:txPr>
          <a:bodyPr/>
          <a:lstStyle/>
          <a:p>
            <a:pPr>
              <a:defRPr sz="1600" b="0"/>
            </a:pPr>
            <a:endParaRPr lang="en-US"/>
          </a:p>
        </c:txPr>
        <c:crossAx val="223400728"/>
        <c:crosses val="autoZero"/>
        <c:auto val="1"/>
        <c:lblAlgn val="ctr"/>
        <c:lblOffset val="50"/>
        <c:noMultiLvlLbl val="0"/>
      </c:catAx>
      <c:valAx>
        <c:axId val="223400728"/>
        <c:scaling>
          <c:orientation val="minMax"/>
          <c:max val="1"/>
        </c:scaling>
        <c:delete val="1"/>
        <c:axPos val="t"/>
        <c:numFmt formatCode="###0%" sourceLinked="1"/>
        <c:majorTickMark val="out"/>
        <c:minorTickMark val="in"/>
        <c:tickLblPos val="nextTo"/>
        <c:crossAx val="223398376"/>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8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50184002732256616"/>
          <c:y val="4.5088481675064379E-2"/>
          <c:w val="0.46301388609541544"/>
          <c:h val="0.95491151832493559"/>
        </c:manualLayout>
      </c:layout>
      <c:barChart>
        <c:barDir val="bar"/>
        <c:grouping val="clustered"/>
        <c:varyColors val="0"/>
        <c:ser>
          <c:idx val="0"/>
          <c:order val="0"/>
          <c:tx>
            <c:strRef>
              <c:f>Sheet1!$A$2</c:f>
              <c:strCache>
                <c:ptCount val="1"/>
                <c:pt idx="0">
                  <c:v>Initial</c:v>
                </c:pt>
              </c:strCache>
            </c:strRef>
          </c:tx>
          <c:spPr>
            <a:solidFill>
              <a:schemeClr val="accent1"/>
            </a:solidFill>
            <a:ln w="17145" cap="flat" cmpd="sng" algn="ctr">
              <a:noFill/>
              <a:prstDash val="solid"/>
            </a:ln>
            <a:effectLst/>
          </c:spPr>
          <c:invertIfNegative val="0"/>
          <c:dPt>
            <c:idx val="0"/>
            <c:invertIfNegative val="0"/>
            <c:bubble3D val="0"/>
            <c:extLst>
              <c:ext xmlns:c16="http://schemas.microsoft.com/office/drawing/2014/chart" uri="{C3380CC4-5D6E-409C-BE32-E72D297353CC}">
                <c16:uniqueId val="{00000000-5174-4275-81F3-27DC35DAA9BB}"/>
              </c:ext>
            </c:extLst>
          </c:dPt>
          <c:dPt>
            <c:idx val="1"/>
            <c:invertIfNegative val="0"/>
            <c:bubble3D val="0"/>
            <c:spPr>
              <a:solidFill>
                <a:schemeClr val="accent5"/>
              </a:solidFill>
              <a:ln w="10795" cap="flat" cmpd="sng" algn="ctr">
                <a:noFill/>
                <a:prstDash val="solid"/>
              </a:ln>
              <a:effectLst/>
            </c:spPr>
            <c:extLst>
              <c:ext xmlns:c16="http://schemas.microsoft.com/office/drawing/2014/chart" uri="{C3380CC4-5D6E-409C-BE32-E72D297353CC}">
                <c16:uniqueId val="{00000002-5174-4275-81F3-27DC35DAA9BB}"/>
              </c:ext>
            </c:extLst>
          </c:dPt>
          <c:dPt>
            <c:idx val="2"/>
            <c:invertIfNegative val="0"/>
            <c:bubble3D val="0"/>
            <c:spPr>
              <a:solidFill>
                <a:schemeClr val="accent2"/>
              </a:solidFill>
              <a:ln w="10795" cap="flat" cmpd="sng" algn="ctr">
                <a:noFill/>
                <a:prstDash val="solid"/>
              </a:ln>
              <a:effectLst/>
            </c:spPr>
            <c:extLst>
              <c:ext xmlns:c16="http://schemas.microsoft.com/office/drawing/2014/chart" uri="{C3380CC4-5D6E-409C-BE32-E72D297353CC}">
                <c16:uniqueId val="{00000004-5174-4275-81F3-27DC35DAA9BB}"/>
              </c:ext>
            </c:extLst>
          </c:dPt>
          <c:dPt>
            <c:idx val="3"/>
            <c:invertIfNegative val="0"/>
            <c:bubble3D val="0"/>
            <c:spPr>
              <a:solidFill>
                <a:schemeClr val="bg2">
                  <a:lumMod val="75000"/>
                </a:schemeClr>
              </a:solidFill>
              <a:ln w="10795" cap="flat" cmpd="sng" algn="ctr">
                <a:noFill/>
                <a:prstDash val="solid"/>
              </a:ln>
              <a:effectLst/>
            </c:spPr>
            <c:extLst>
              <c:ext xmlns:c16="http://schemas.microsoft.com/office/drawing/2014/chart" uri="{C3380CC4-5D6E-409C-BE32-E72D297353CC}">
                <c16:uniqueId val="{00000006-5174-4275-81F3-27DC35DAA9BB}"/>
              </c:ext>
            </c:extLst>
          </c:dPt>
          <c:dPt>
            <c:idx val="4"/>
            <c:invertIfNegative val="0"/>
            <c:bubble3D val="0"/>
            <c:spPr>
              <a:solidFill>
                <a:schemeClr val="accent4"/>
              </a:solidFill>
              <a:ln w="10795" cap="flat" cmpd="sng" algn="ctr">
                <a:noFill/>
                <a:prstDash val="solid"/>
              </a:ln>
              <a:effectLst/>
            </c:spPr>
            <c:extLst>
              <c:ext xmlns:c16="http://schemas.microsoft.com/office/drawing/2014/chart" uri="{C3380CC4-5D6E-409C-BE32-E72D297353CC}">
                <c16:uniqueId val="{00000008-5174-4275-81F3-27DC35DAA9BB}"/>
              </c:ext>
            </c:extLst>
          </c:dPt>
          <c:dPt>
            <c:idx val="5"/>
            <c:invertIfNegative val="0"/>
            <c:bubble3D val="0"/>
            <c:spPr>
              <a:solidFill>
                <a:schemeClr val="accent3"/>
              </a:solidFill>
              <a:ln w="17145" cap="flat" cmpd="sng" algn="ctr">
                <a:noFill/>
                <a:prstDash val="solid"/>
              </a:ln>
              <a:effectLst/>
            </c:spPr>
            <c:extLst>
              <c:ext xmlns:c16="http://schemas.microsoft.com/office/drawing/2014/chart" uri="{C3380CC4-5D6E-409C-BE32-E72D297353CC}">
                <c16:uniqueId val="{0000000A-5174-4275-81F3-27DC35DAA9BB}"/>
              </c:ext>
            </c:extLst>
          </c:dPt>
          <c:dPt>
            <c:idx val="6"/>
            <c:invertIfNegative val="0"/>
            <c:bubble3D val="0"/>
            <c:spPr>
              <a:solidFill>
                <a:schemeClr val="accent3">
                  <a:lumMod val="60000"/>
                  <a:lumOff val="40000"/>
                </a:schemeClr>
              </a:solidFill>
              <a:ln w="17145" cap="flat" cmpd="sng" algn="ctr">
                <a:noFill/>
                <a:prstDash val="solid"/>
              </a:ln>
              <a:effectLst/>
            </c:spPr>
            <c:extLst>
              <c:ext xmlns:c16="http://schemas.microsoft.com/office/drawing/2014/chart" uri="{C3380CC4-5D6E-409C-BE32-E72D297353CC}">
                <c16:uniqueId val="{0000000D-5174-4275-81F3-27DC35DAA9BB}"/>
              </c:ext>
            </c:extLst>
          </c:dPt>
          <c:dPt>
            <c:idx val="7"/>
            <c:invertIfNegative val="0"/>
            <c:bubble3D val="0"/>
            <c:spPr>
              <a:solidFill>
                <a:schemeClr val="accent3"/>
              </a:solidFill>
              <a:ln w="17145" cap="flat" cmpd="sng" algn="ctr">
                <a:noFill/>
                <a:prstDash val="solid"/>
              </a:ln>
              <a:effectLst/>
            </c:spPr>
            <c:extLst>
              <c:ext xmlns:c16="http://schemas.microsoft.com/office/drawing/2014/chart" uri="{C3380CC4-5D6E-409C-BE32-E72D297353CC}">
                <c16:uniqueId val="{0000000C-5174-4275-81F3-27DC35DAA9BB}"/>
              </c:ext>
            </c:extLst>
          </c:dPt>
          <c:dLbls>
            <c:spPr>
              <a:noFill/>
              <a:ln>
                <a:noFill/>
              </a:ln>
              <a:effectLst/>
            </c:spPr>
            <c:txPr>
              <a:bodyPr/>
              <a:lstStyle/>
              <a:p>
                <a:pPr>
                  <a:defRPr sz="1600" b="1"/>
                </a:pPr>
                <a:endParaRPr lang="en-US"/>
              </a:p>
            </c:txPr>
            <c:dLblPos val="outEnd"/>
            <c:showLegendKey val="0"/>
            <c:showVal val="1"/>
            <c:showCatName val="0"/>
            <c:showSerName val="0"/>
            <c:showPercent val="0"/>
            <c:showBubbleSize val="0"/>
            <c:separator>
</c:separator>
            <c:showLeaderLines val="0"/>
            <c:extLst>
              <c:ext xmlns:c15="http://schemas.microsoft.com/office/drawing/2012/chart" uri="{CE6537A1-D6FC-4f65-9D91-7224C49458BB}">
                <c15:showLeaderLines val="0"/>
              </c:ext>
            </c:extLst>
          </c:dLbls>
          <c:cat>
            <c:strRef>
              <c:f>Sheet1!$B$1:$H$1</c:f>
              <c:strCache>
                <c:ptCount val="7"/>
                <c:pt idx="0">
                  <c:v>Information about urgent service disruptions and delays</c:v>
                </c:pt>
                <c:pt idx="1">
                  <c:v>Information about future service improvements and schedule changes</c:v>
                </c:pt>
                <c:pt idx="2">
                  <c:v>Information about construction of new light rail and Sound rail projects</c:v>
                </c:pt>
                <c:pt idx="3">
                  <c:v>Information about how to use transit more easily</c:v>
                </c:pt>
                <c:pt idx="4">
                  <c:v>Other reason</c:v>
                </c:pt>
                <c:pt idx="5">
                  <c:v>None of the above</c:v>
                </c:pt>
                <c:pt idx="6">
                  <c:v>Not Sure</c:v>
                </c:pt>
              </c:strCache>
            </c:strRef>
          </c:cat>
          <c:val>
            <c:numRef>
              <c:f>Sheet1!$B$2:$H$2</c:f>
              <c:numCache>
                <c:formatCode>###0%</c:formatCode>
                <c:ptCount val="7"/>
                <c:pt idx="0">
                  <c:v>0.59420661498381866</c:v>
                </c:pt>
                <c:pt idx="1">
                  <c:v>0.36359371283043052</c:v>
                </c:pt>
                <c:pt idx="2">
                  <c:v>0.23920500331282024</c:v>
                </c:pt>
                <c:pt idx="3">
                  <c:v>0.12747146240925025</c:v>
                </c:pt>
                <c:pt idx="4">
                  <c:v>5.3325694405402975E-3</c:v>
                </c:pt>
                <c:pt idx="5">
                  <c:v>0.11990996090223796</c:v>
                </c:pt>
                <c:pt idx="6">
                  <c:v>0.10034135384412807</c:v>
                </c:pt>
              </c:numCache>
            </c:numRef>
          </c:val>
          <c:extLst>
            <c:ext xmlns:c16="http://schemas.microsoft.com/office/drawing/2014/chart" uri="{C3380CC4-5D6E-409C-BE32-E72D297353CC}">
              <c16:uniqueId val="{0000000B-5174-4275-81F3-27DC35DAA9BB}"/>
            </c:ext>
          </c:extLst>
        </c:ser>
        <c:dLbls>
          <c:showLegendKey val="0"/>
          <c:showVal val="0"/>
          <c:showCatName val="0"/>
          <c:showSerName val="0"/>
          <c:showPercent val="0"/>
          <c:showBubbleSize val="0"/>
        </c:dLbls>
        <c:gapWidth val="80"/>
        <c:axId val="223398376"/>
        <c:axId val="223400728"/>
      </c:barChart>
      <c:catAx>
        <c:axId val="223398376"/>
        <c:scaling>
          <c:orientation val="maxMin"/>
        </c:scaling>
        <c:delete val="0"/>
        <c:axPos val="l"/>
        <c:numFmt formatCode="General" sourceLinked="1"/>
        <c:majorTickMark val="out"/>
        <c:minorTickMark val="none"/>
        <c:tickLblPos val="nextTo"/>
        <c:txPr>
          <a:bodyPr/>
          <a:lstStyle/>
          <a:p>
            <a:pPr>
              <a:defRPr sz="1600" b="0"/>
            </a:pPr>
            <a:endParaRPr lang="en-US"/>
          </a:p>
        </c:txPr>
        <c:crossAx val="223400728"/>
        <c:crosses val="autoZero"/>
        <c:auto val="1"/>
        <c:lblAlgn val="ctr"/>
        <c:lblOffset val="50"/>
        <c:noMultiLvlLbl val="0"/>
      </c:catAx>
      <c:valAx>
        <c:axId val="223400728"/>
        <c:scaling>
          <c:orientation val="minMax"/>
          <c:max val="1"/>
        </c:scaling>
        <c:delete val="1"/>
        <c:axPos val="t"/>
        <c:numFmt formatCode="###0%" sourceLinked="1"/>
        <c:majorTickMark val="out"/>
        <c:minorTickMark val="in"/>
        <c:tickLblPos val="nextTo"/>
        <c:crossAx val="223398376"/>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1630378695942577"/>
          <c:y val="0.10071086246040414"/>
          <c:w val="0.8369621304057423"/>
          <c:h val="0.89928913753959583"/>
        </c:manualLayout>
      </c:layout>
      <c:barChart>
        <c:barDir val="bar"/>
        <c:grouping val="stacked"/>
        <c:varyColors val="0"/>
        <c:ser>
          <c:idx val="0"/>
          <c:order val="0"/>
          <c:tx>
            <c:strRef>
              <c:f>Sheet1!$B$1</c:f>
              <c:strCache>
                <c:ptCount val="1"/>
                <c:pt idx="0">
                  <c:v>Gotten better </c:v>
                </c:pt>
              </c:strCache>
            </c:strRef>
          </c:tx>
          <c:spPr>
            <a:solidFill>
              <a:schemeClr val="accent1"/>
            </a:solidFill>
          </c:spPr>
          <c:invertIfNegative val="0"/>
          <c:dLbls>
            <c:spPr>
              <a:noFill/>
              <a:ln>
                <a:noFill/>
              </a:ln>
              <a:effectLst/>
            </c:spPr>
            <c:txPr>
              <a:bodyPr/>
              <a:lstStyle/>
              <a:p>
                <a:pPr>
                  <a:defRPr sz="1600">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c:f>
              <c:strCache>
                <c:ptCount val="1"/>
                <c:pt idx="0">
                  <c:v>Overall</c:v>
                </c:pt>
              </c:strCache>
            </c:strRef>
          </c:cat>
          <c:val>
            <c:numRef>
              <c:f>Sheet1!$B$2</c:f>
              <c:numCache>
                <c:formatCode>###0%</c:formatCode>
                <c:ptCount val="1"/>
                <c:pt idx="0">
                  <c:v>0.31221545488424302</c:v>
                </c:pt>
              </c:numCache>
            </c:numRef>
          </c:val>
          <c:extLst>
            <c:ext xmlns:c16="http://schemas.microsoft.com/office/drawing/2014/chart" uri="{C3380CC4-5D6E-409C-BE32-E72D297353CC}">
              <c16:uniqueId val="{00000000-8693-4C48-8219-AA702D67693D}"/>
            </c:ext>
          </c:extLst>
        </c:ser>
        <c:ser>
          <c:idx val="1"/>
          <c:order val="1"/>
          <c:tx>
            <c:strRef>
              <c:f>Sheet1!$C$1</c:f>
              <c:strCache>
                <c:ptCount val="1"/>
                <c:pt idx="0">
                  <c:v>Haven't Noticed/DK</c:v>
                </c:pt>
              </c:strCache>
            </c:strRef>
          </c:tx>
          <c:spPr>
            <a:solidFill>
              <a:schemeClr val="accent3"/>
            </a:solidFill>
          </c:spPr>
          <c:invertIfNegative val="0"/>
          <c:dLbls>
            <c:spPr>
              <a:noFill/>
              <a:ln>
                <a:noFill/>
              </a:ln>
              <a:effectLst/>
            </c:spPr>
            <c:txPr>
              <a:bodyPr wrap="square" lIns="38100" tIns="19050" rIns="38100" bIns="19050" anchor="ctr">
                <a:spAutoFit/>
              </a:bodyPr>
              <a:lstStyle/>
              <a:p>
                <a:pPr>
                  <a:defRPr sz="160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c:f>
              <c:strCache>
                <c:ptCount val="1"/>
                <c:pt idx="0">
                  <c:v>Overall</c:v>
                </c:pt>
              </c:strCache>
            </c:strRef>
          </c:cat>
          <c:val>
            <c:numRef>
              <c:f>Sheet1!$C$2</c:f>
              <c:numCache>
                <c:formatCode>###0%</c:formatCode>
                <c:ptCount val="1"/>
                <c:pt idx="0">
                  <c:v>0.64399075093080749</c:v>
                </c:pt>
              </c:numCache>
            </c:numRef>
          </c:val>
          <c:extLst>
            <c:ext xmlns:c16="http://schemas.microsoft.com/office/drawing/2014/chart" uri="{C3380CC4-5D6E-409C-BE32-E72D297353CC}">
              <c16:uniqueId val="{00000001-8693-4C48-8219-AA702D67693D}"/>
            </c:ext>
          </c:extLst>
        </c:ser>
        <c:ser>
          <c:idx val="2"/>
          <c:order val="2"/>
          <c:tx>
            <c:strRef>
              <c:f>Sheet1!$D$1</c:f>
              <c:strCache>
                <c:ptCount val="1"/>
                <c:pt idx="0">
                  <c:v>Gotten worse</c:v>
                </c:pt>
              </c:strCache>
            </c:strRef>
          </c:tx>
          <c:spPr>
            <a:solidFill>
              <a:schemeClr val="accent5"/>
            </a:solidFill>
            <a:ln w="17145" cap="flat" cmpd="sng" algn="ctr">
              <a:noFill/>
              <a:prstDash val="solid"/>
            </a:ln>
            <a:effectLst/>
          </c:spPr>
          <c:invertIfNegative val="0"/>
          <c:dLbls>
            <c:spPr>
              <a:noFill/>
              <a:ln>
                <a:noFill/>
              </a:ln>
              <a:effectLst/>
            </c:spPr>
            <c:txPr>
              <a:bodyPr/>
              <a:lstStyle/>
              <a:p>
                <a:pPr>
                  <a:defRPr sz="1600">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c:f>
              <c:strCache>
                <c:ptCount val="1"/>
                <c:pt idx="0">
                  <c:v>Overall</c:v>
                </c:pt>
              </c:strCache>
            </c:strRef>
          </c:cat>
          <c:val>
            <c:numRef>
              <c:f>Sheet1!$D$2</c:f>
              <c:numCache>
                <c:formatCode>###0%</c:formatCode>
                <c:ptCount val="1"/>
                <c:pt idx="0">
                  <c:v>4.3793794184951322E-2</c:v>
                </c:pt>
              </c:numCache>
            </c:numRef>
          </c:val>
          <c:extLst>
            <c:ext xmlns:c16="http://schemas.microsoft.com/office/drawing/2014/chart" uri="{C3380CC4-5D6E-409C-BE32-E72D297353CC}">
              <c16:uniqueId val="{00000002-8693-4C48-8219-AA702D67693D}"/>
            </c:ext>
          </c:extLst>
        </c:ser>
        <c:dLbls>
          <c:showLegendKey val="0"/>
          <c:showVal val="0"/>
          <c:showCatName val="0"/>
          <c:showSerName val="0"/>
          <c:showPercent val="0"/>
          <c:showBubbleSize val="0"/>
        </c:dLbls>
        <c:gapWidth val="18"/>
        <c:overlap val="100"/>
        <c:axId val="226784016"/>
        <c:axId val="226784800"/>
      </c:barChart>
      <c:catAx>
        <c:axId val="226784016"/>
        <c:scaling>
          <c:orientation val="maxMin"/>
        </c:scaling>
        <c:delete val="0"/>
        <c:axPos val="l"/>
        <c:numFmt formatCode="General" sourceLinked="1"/>
        <c:majorTickMark val="out"/>
        <c:minorTickMark val="none"/>
        <c:tickLblPos val="nextTo"/>
        <c:txPr>
          <a:bodyPr/>
          <a:lstStyle/>
          <a:p>
            <a:pPr>
              <a:defRPr sz="1600"/>
            </a:pPr>
            <a:endParaRPr lang="en-US"/>
          </a:p>
        </c:txPr>
        <c:crossAx val="226784800"/>
        <c:crosses val="autoZero"/>
        <c:auto val="1"/>
        <c:lblAlgn val="ctr"/>
        <c:lblOffset val="100"/>
        <c:noMultiLvlLbl val="0"/>
      </c:catAx>
      <c:valAx>
        <c:axId val="226784800"/>
        <c:scaling>
          <c:orientation val="minMax"/>
          <c:max val="1.1000000000000001"/>
          <c:min val="0"/>
        </c:scaling>
        <c:delete val="1"/>
        <c:axPos val="t"/>
        <c:numFmt formatCode="###0%" sourceLinked="1"/>
        <c:majorTickMark val="out"/>
        <c:minorTickMark val="none"/>
        <c:tickLblPos val="nextTo"/>
        <c:crossAx val="226784016"/>
        <c:crosses val="autoZero"/>
        <c:crossBetween val="between"/>
      </c:valAx>
      <c:spPr>
        <a:noFill/>
        <a:ln w="25400">
          <a:noFill/>
        </a:ln>
      </c:spPr>
    </c:plotArea>
    <c:legend>
      <c:legendPos val="t"/>
      <c:layout>
        <c:manualLayout>
          <c:xMode val="edge"/>
          <c:yMode val="edge"/>
          <c:x val="0.16368805200352596"/>
          <c:y val="1.9250051346101523E-2"/>
          <c:w val="0.75865377887895291"/>
          <c:h val="7.4931013877578098E-2"/>
        </c:manualLayout>
      </c:layout>
      <c:overlay val="0"/>
      <c:txPr>
        <a:bodyPr/>
        <a:lstStyle/>
        <a:p>
          <a:pPr>
            <a:defRPr sz="16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20">
  <a:schemeClr val="dk1"/>
  <cs:variation>
    <a:tint val="88500"/>
  </cs:variation>
  <cs:variation>
    <a:tint val="55000"/>
  </cs:variation>
  <cs:variation>
    <a:tint val="75000"/>
  </cs:variation>
  <cs:variation>
    <a:tint val="98500"/>
  </cs:variation>
  <cs:variation>
    <a:tint val="30000"/>
  </cs:variation>
  <cs:variation>
    <a:tint val="60000"/>
  </cs:variation>
  <cs:variation>
    <a:tint val="8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withinLinearReversed" id="23">
  <a:schemeClr val="accent3"/>
</cs:colorStyle>
</file>

<file path=ppt/charts/colors30.xml><?xml version="1.0" encoding="utf-8"?>
<cs:colorStyle xmlns:cs="http://schemas.microsoft.com/office/drawing/2012/chartStyle" xmlns:a="http://schemas.openxmlformats.org/drawingml/2006/main" meth="cycle" id="20">
  <a:schemeClr val="dk1"/>
  <cs:variation>
    <a:tint val="88500"/>
  </cs:variation>
  <cs:variation>
    <a:tint val="55000"/>
  </cs:variation>
  <cs:variation>
    <a:tint val="75000"/>
  </cs:variation>
  <cs:variation>
    <a:tint val="98500"/>
  </cs:variation>
  <cs:variation>
    <a:tint val="30000"/>
  </cs:variation>
  <cs:variation>
    <a:tint val="60000"/>
  </cs:variation>
  <cs:variation>
    <a:tint val="80000"/>
  </cs:variation>
</cs:colorStyle>
</file>

<file path=ppt/charts/colors3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8.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9.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0.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7.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8.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9.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0.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5.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0.92386</cdr:x>
      <cdr:y>0.3644</cdr:y>
    </cdr:from>
    <cdr:to>
      <cdr:x>1</cdr:x>
      <cdr:y>0.58306</cdr:y>
    </cdr:to>
    <cdr:sp macro="" textlink="">
      <cdr:nvSpPr>
        <cdr:cNvPr id="2" name="Rectangle 1">
          <a:extLst xmlns:a="http://schemas.openxmlformats.org/drawingml/2006/main">
            <a:ext uri="{FF2B5EF4-FFF2-40B4-BE49-F238E27FC236}">
              <a16:creationId xmlns:a16="http://schemas.microsoft.com/office/drawing/2014/main" id="{F9F4834C-707E-4439-BC23-E5D0F284C645}"/>
            </a:ext>
          </a:extLst>
        </cdr:cNvPr>
        <cdr:cNvSpPr/>
      </cdr:nvSpPr>
      <cdr:spPr>
        <a:xfrm xmlns:a="http://schemas.openxmlformats.org/drawingml/2006/main">
          <a:off x="11527040" y="1523916"/>
          <a:ext cx="914400" cy="914400"/>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dk1"/>
        </a:lnRef>
        <a:fillRef xmlns:a="http://schemas.openxmlformats.org/drawingml/2006/main" idx="1">
          <a:schemeClr val="lt1"/>
        </a:fillRef>
        <a:effectRef xmlns:a="http://schemas.openxmlformats.org/drawingml/2006/main" idx="0">
          <a:schemeClr val="dk1"/>
        </a:effectRef>
        <a:fontRef xmlns:a="http://schemas.openxmlformats.org/drawingml/2006/main" idx="minor">
          <a:schemeClr val="dk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0.82933</cdr:x>
      <cdr:y>0.33317</cdr:y>
    </cdr:from>
    <cdr:to>
      <cdr:x>0.90547</cdr:x>
      <cdr:y>0.55182</cdr:y>
    </cdr:to>
    <cdr:sp macro="" textlink="">
      <cdr:nvSpPr>
        <cdr:cNvPr id="3" name="Rectangle 2">
          <a:extLst xmlns:a="http://schemas.openxmlformats.org/drawingml/2006/main">
            <a:ext uri="{FF2B5EF4-FFF2-40B4-BE49-F238E27FC236}">
              <a16:creationId xmlns:a16="http://schemas.microsoft.com/office/drawing/2014/main" id="{88ED09F7-F6B9-46AC-B586-17BB4831D468}"/>
            </a:ext>
          </a:extLst>
        </cdr:cNvPr>
        <cdr:cNvSpPr/>
      </cdr:nvSpPr>
      <cdr:spPr>
        <a:xfrm xmlns:a="http://schemas.openxmlformats.org/drawingml/2006/main">
          <a:off x="9959498" y="1393288"/>
          <a:ext cx="914400" cy="914400"/>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0.03359</cdr:x>
      <cdr:y>0.53924</cdr:y>
    </cdr:from>
    <cdr:to>
      <cdr:x>0.1377</cdr:x>
      <cdr:y>0.69242</cdr:y>
    </cdr:to>
    <cdr:sp macro="" textlink="">
      <cdr:nvSpPr>
        <cdr:cNvPr id="4" name="Rectangle 3">
          <a:extLst xmlns:a="http://schemas.openxmlformats.org/drawingml/2006/main">
            <a:ext uri="{FF2B5EF4-FFF2-40B4-BE49-F238E27FC236}">
              <a16:creationId xmlns:a16="http://schemas.microsoft.com/office/drawing/2014/main" id="{3531580A-89F7-4BF2-8B35-71D546E5BC86}"/>
            </a:ext>
          </a:extLst>
        </cdr:cNvPr>
        <cdr:cNvSpPr/>
      </cdr:nvSpPr>
      <cdr:spPr>
        <a:xfrm xmlns:a="http://schemas.openxmlformats.org/drawingml/2006/main">
          <a:off x="403351" y="2062902"/>
          <a:ext cx="1250302" cy="585981"/>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xmlns:a="http://schemas.openxmlformats.org/drawingml/2006/main">
          <a:pPr algn="ctr"/>
          <a:r>
            <a:rPr lang="en-US" b="1" dirty="0">
              <a:solidFill>
                <a:schemeClr val="accent1"/>
              </a:solidFill>
            </a:rPr>
            <a:t>“A” grade </a:t>
          </a:r>
        </a:p>
        <a:p xmlns:a="http://schemas.openxmlformats.org/drawingml/2006/main">
          <a:pPr algn="ctr"/>
          <a:r>
            <a:rPr lang="en-US" b="1" dirty="0">
              <a:solidFill>
                <a:schemeClr val="accent1"/>
              </a:solidFill>
            </a:rPr>
            <a:t>responses</a:t>
          </a:r>
        </a:p>
      </cdr:txBody>
    </cdr:sp>
  </cdr:relSizeAnchor>
</c:userShapes>
</file>

<file path=ppt/drawings/drawing10.xml><?xml version="1.0" encoding="utf-8"?>
<c:userShapes xmlns:c="http://schemas.openxmlformats.org/drawingml/2006/chart">
  <cdr:relSizeAnchor xmlns:cdr="http://schemas.openxmlformats.org/drawingml/2006/chartDrawing">
    <cdr:from>
      <cdr:x>0.02934</cdr:x>
      <cdr:y>0.14734</cdr:y>
    </cdr:from>
    <cdr:to>
      <cdr:x>0.06228</cdr:x>
      <cdr:y>0.21472</cdr:y>
    </cdr:to>
    <cdr:sp macro="" textlink="">
      <cdr:nvSpPr>
        <cdr:cNvPr id="2" name="Rectangle 1">
          <a:extLst xmlns:a="http://schemas.openxmlformats.org/drawingml/2006/main">
            <a:ext uri="{FF2B5EF4-FFF2-40B4-BE49-F238E27FC236}">
              <a16:creationId xmlns:a16="http://schemas.microsoft.com/office/drawing/2014/main" id="{92DEDBEC-AFCF-4A15-87FC-199C6AC2EF40}"/>
            </a:ext>
          </a:extLst>
        </cdr:cNvPr>
        <cdr:cNvSpPr/>
      </cdr:nvSpPr>
      <cdr:spPr>
        <a:xfrm xmlns:a="http://schemas.openxmlformats.org/drawingml/2006/main">
          <a:off x="166711" y="612932"/>
          <a:ext cx="187176" cy="280291"/>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600" b="1" dirty="0">
              <a:solidFill>
                <a:schemeClr val="accent1"/>
              </a:solidFill>
            </a:rPr>
            <a:t>A</a:t>
          </a:r>
          <a:endParaRPr lang="en-US" sz="1400" b="1" dirty="0">
            <a:solidFill>
              <a:schemeClr val="accent1"/>
            </a:solidFill>
          </a:endParaRPr>
        </a:p>
      </cdr:txBody>
    </cdr:sp>
  </cdr:relSizeAnchor>
  <cdr:relSizeAnchor xmlns:cdr="http://schemas.openxmlformats.org/drawingml/2006/chartDrawing">
    <cdr:from>
      <cdr:x>0.02767</cdr:x>
      <cdr:y>0.50483</cdr:y>
    </cdr:from>
    <cdr:to>
      <cdr:x>0.06061</cdr:x>
      <cdr:y>0.57221</cdr:y>
    </cdr:to>
    <cdr:sp macro="" textlink="">
      <cdr:nvSpPr>
        <cdr:cNvPr id="3" name="Rectangle 2">
          <a:extLst xmlns:a="http://schemas.openxmlformats.org/drawingml/2006/main">
            <a:ext uri="{FF2B5EF4-FFF2-40B4-BE49-F238E27FC236}">
              <a16:creationId xmlns:a16="http://schemas.microsoft.com/office/drawing/2014/main" id="{89D18EE4-B293-46BD-83FB-F54A1CB6288D}"/>
            </a:ext>
          </a:extLst>
        </cdr:cNvPr>
        <cdr:cNvSpPr/>
      </cdr:nvSpPr>
      <cdr:spPr>
        <a:xfrm xmlns:a="http://schemas.openxmlformats.org/drawingml/2006/main">
          <a:off x="157243" y="2100040"/>
          <a:ext cx="187176" cy="280292"/>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600" b="1" dirty="0">
              <a:solidFill>
                <a:schemeClr val="accent2"/>
              </a:solidFill>
            </a:rPr>
            <a:t>B</a:t>
          </a:r>
        </a:p>
      </cdr:txBody>
    </cdr:sp>
  </cdr:relSizeAnchor>
  <cdr:relSizeAnchor xmlns:cdr="http://schemas.openxmlformats.org/drawingml/2006/chartDrawing">
    <cdr:from>
      <cdr:x>0</cdr:x>
      <cdr:y>0.61303</cdr:y>
    </cdr:from>
    <cdr:to>
      <cdr:x>0.18719</cdr:x>
      <cdr:y>0.70766</cdr:y>
    </cdr:to>
    <cdr:sp macro="" textlink="">
      <cdr:nvSpPr>
        <cdr:cNvPr id="4" name="Rectangle 3">
          <a:extLst xmlns:a="http://schemas.openxmlformats.org/drawingml/2006/main">
            <a:ext uri="{FF2B5EF4-FFF2-40B4-BE49-F238E27FC236}">
              <a16:creationId xmlns:a16="http://schemas.microsoft.com/office/drawing/2014/main" id="{89D18EE4-B293-46BD-83FB-F54A1CB6288D}"/>
            </a:ext>
          </a:extLst>
        </cdr:cNvPr>
        <cdr:cNvSpPr/>
      </cdr:nvSpPr>
      <cdr:spPr>
        <a:xfrm xmlns:a="http://schemas.openxmlformats.org/drawingml/2006/main">
          <a:off x="0" y="2550140"/>
          <a:ext cx="1063688" cy="393633"/>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400" b="1" dirty="0">
              <a:solidFill>
                <a:schemeClr val="accent5"/>
              </a:solidFill>
            </a:rPr>
            <a:t>C </a:t>
          </a:r>
          <a:r>
            <a:rPr lang="en-US" sz="1600" b="1" dirty="0">
              <a:solidFill>
                <a:schemeClr val="accent5"/>
              </a:solidFill>
            </a:rPr>
            <a:t>or</a:t>
          </a:r>
          <a:r>
            <a:rPr lang="en-US" sz="1400" b="1" dirty="0">
              <a:solidFill>
                <a:schemeClr val="accent5"/>
              </a:solidFill>
            </a:rPr>
            <a:t> lower/</a:t>
          </a:r>
        </a:p>
        <a:p xmlns:a="http://schemas.openxmlformats.org/drawingml/2006/main">
          <a:pPr algn="ctr"/>
          <a:r>
            <a:rPr lang="en-US" sz="1400" b="1" dirty="0">
              <a:solidFill>
                <a:schemeClr val="accent5"/>
              </a:solidFill>
            </a:rPr>
            <a:t>DK</a:t>
          </a:r>
          <a:endParaRPr lang="en-US" sz="1200" b="1" dirty="0">
            <a:solidFill>
              <a:schemeClr val="accent5"/>
            </a:solidFill>
          </a:endParaRPr>
        </a:p>
      </cdr:txBody>
    </cdr:sp>
  </cdr:relSizeAnchor>
</c:userShapes>
</file>

<file path=ppt/drawings/drawing11.xml><?xml version="1.0" encoding="utf-8"?>
<c:userShapes xmlns:c="http://schemas.openxmlformats.org/drawingml/2006/chart">
  <cdr:relSizeAnchor xmlns:cdr="http://schemas.openxmlformats.org/drawingml/2006/chartDrawing">
    <cdr:from>
      <cdr:x>0.01543</cdr:x>
      <cdr:y>0.21004</cdr:y>
    </cdr:from>
    <cdr:to>
      <cdr:x>0.04837</cdr:x>
      <cdr:y>0.27742</cdr:y>
    </cdr:to>
    <cdr:sp macro="" textlink="">
      <cdr:nvSpPr>
        <cdr:cNvPr id="2" name="Rectangle 1">
          <a:extLst xmlns:a="http://schemas.openxmlformats.org/drawingml/2006/main">
            <a:ext uri="{FF2B5EF4-FFF2-40B4-BE49-F238E27FC236}">
              <a16:creationId xmlns:a16="http://schemas.microsoft.com/office/drawing/2014/main" id="{92DEDBEC-AFCF-4A15-87FC-199C6AC2EF40}"/>
            </a:ext>
          </a:extLst>
        </cdr:cNvPr>
        <cdr:cNvSpPr/>
      </cdr:nvSpPr>
      <cdr:spPr>
        <a:xfrm xmlns:a="http://schemas.openxmlformats.org/drawingml/2006/main">
          <a:off x="87219" y="867345"/>
          <a:ext cx="186254" cy="278248"/>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600" b="1" dirty="0">
              <a:solidFill>
                <a:schemeClr val="accent1"/>
              </a:solidFill>
            </a:rPr>
            <a:t>A</a:t>
          </a:r>
          <a:endParaRPr lang="en-US" sz="1400" b="1" dirty="0">
            <a:solidFill>
              <a:schemeClr val="accent1"/>
            </a:solidFill>
          </a:endParaRPr>
        </a:p>
      </cdr:txBody>
    </cdr:sp>
  </cdr:relSizeAnchor>
  <cdr:relSizeAnchor xmlns:cdr="http://schemas.openxmlformats.org/drawingml/2006/chartDrawing">
    <cdr:from>
      <cdr:x>0.01001</cdr:x>
      <cdr:y>0.5369</cdr:y>
    </cdr:from>
    <cdr:to>
      <cdr:x>0.04295</cdr:x>
      <cdr:y>0.60429</cdr:y>
    </cdr:to>
    <cdr:sp macro="" textlink="">
      <cdr:nvSpPr>
        <cdr:cNvPr id="3" name="Rectangle 2">
          <a:extLst xmlns:a="http://schemas.openxmlformats.org/drawingml/2006/main">
            <a:ext uri="{FF2B5EF4-FFF2-40B4-BE49-F238E27FC236}">
              <a16:creationId xmlns:a16="http://schemas.microsoft.com/office/drawing/2014/main" id="{89D18EE4-B293-46BD-83FB-F54A1CB6288D}"/>
            </a:ext>
          </a:extLst>
        </cdr:cNvPr>
        <cdr:cNvSpPr/>
      </cdr:nvSpPr>
      <cdr:spPr>
        <a:xfrm xmlns:a="http://schemas.openxmlformats.org/drawingml/2006/main">
          <a:off x="56573" y="2217155"/>
          <a:ext cx="186254" cy="278247"/>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600" b="1" dirty="0">
              <a:solidFill>
                <a:schemeClr val="accent2"/>
              </a:solidFill>
            </a:rPr>
            <a:t>B</a:t>
          </a:r>
        </a:p>
      </cdr:txBody>
    </cdr:sp>
  </cdr:relSizeAnchor>
  <cdr:relSizeAnchor xmlns:cdr="http://schemas.openxmlformats.org/drawingml/2006/chartDrawing">
    <cdr:from>
      <cdr:x>0</cdr:x>
      <cdr:y>0.63286</cdr:y>
    </cdr:from>
    <cdr:to>
      <cdr:x>0.20113</cdr:x>
      <cdr:y>0.75339</cdr:y>
    </cdr:to>
    <cdr:sp macro="" textlink="">
      <cdr:nvSpPr>
        <cdr:cNvPr id="4" name="Rectangle 3">
          <a:extLst xmlns:a="http://schemas.openxmlformats.org/drawingml/2006/main">
            <a:ext uri="{FF2B5EF4-FFF2-40B4-BE49-F238E27FC236}">
              <a16:creationId xmlns:a16="http://schemas.microsoft.com/office/drawing/2014/main" id="{89D18EE4-B293-46BD-83FB-F54A1CB6288D}"/>
            </a:ext>
          </a:extLst>
        </cdr:cNvPr>
        <cdr:cNvSpPr/>
      </cdr:nvSpPr>
      <cdr:spPr>
        <a:xfrm xmlns:a="http://schemas.openxmlformats.org/drawingml/2006/main">
          <a:off x="0" y="2613390"/>
          <a:ext cx="1137239" cy="497729"/>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600" b="1" dirty="0">
              <a:solidFill>
                <a:schemeClr val="accent5"/>
              </a:solidFill>
            </a:rPr>
            <a:t>C or lower/</a:t>
          </a:r>
        </a:p>
        <a:p xmlns:a="http://schemas.openxmlformats.org/drawingml/2006/main">
          <a:pPr algn="ctr"/>
          <a:r>
            <a:rPr lang="en-US" sz="1600" b="1" dirty="0">
              <a:solidFill>
                <a:schemeClr val="accent5"/>
              </a:solidFill>
            </a:rPr>
            <a:t>DK</a:t>
          </a:r>
          <a:endParaRPr lang="en-US" sz="1400" b="1" dirty="0">
            <a:solidFill>
              <a:schemeClr val="accent5"/>
            </a:solidFill>
          </a:endParaRPr>
        </a:p>
      </cdr:txBody>
    </cdr:sp>
  </cdr:relSizeAnchor>
</c:userShapes>
</file>

<file path=ppt/drawings/drawing12.xml><?xml version="1.0" encoding="utf-8"?>
<c:userShapes xmlns:c="http://schemas.openxmlformats.org/drawingml/2006/chart">
  <cdr:relSizeAnchor xmlns:cdr="http://schemas.openxmlformats.org/drawingml/2006/chartDrawing">
    <cdr:from>
      <cdr:x>0.028</cdr:x>
      <cdr:y>0.13332</cdr:y>
    </cdr:from>
    <cdr:to>
      <cdr:x>0.06094</cdr:x>
      <cdr:y>0.2007</cdr:y>
    </cdr:to>
    <cdr:sp macro="" textlink="">
      <cdr:nvSpPr>
        <cdr:cNvPr id="2" name="Rectangle 1">
          <a:extLst xmlns:a="http://schemas.openxmlformats.org/drawingml/2006/main">
            <a:ext uri="{FF2B5EF4-FFF2-40B4-BE49-F238E27FC236}">
              <a16:creationId xmlns:a16="http://schemas.microsoft.com/office/drawing/2014/main" id="{92DEDBEC-AFCF-4A15-87FC-199C6AC2EF40}"/>
            </a:ext>
          </a:extLst>
        </cdr:cNvPr>
        <cdr:cNvSpPr/>
      </cdr:nvSpPr>
      <cdr:spPr>
        <a:xfrm xmlns:a="http://schemas.openxmlformats.org/drawingml/2006/main">
          <a:off x="158339" y="550558"/>
          <a:ext cx="186254" cy="278248"/>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600" b="1" dirty="0">
              <a:solidFill>
                <a:schemeClr val="accent1"/>
              </a:solidFill>
            </a:rPr>
            <a:t>A</a:t>
          </a:r>
          <a:endParaRPr lang="en-US" sz="1400" b="1" dirty="0">
            <a:solidFill>
              <a:schemeClr val="accent1"/>
            </a:solidFill>
          </a:endParaRPr>
        </a:p>
      </cdr:txBody>
    </cdr:sp>
  </cdr:relSizeAnchor>
  <cdr:relSizeAnchor xmlns:cdr="http://schemas.openxmlformats.org/drawingml/2006/chartDrawing">
    <cdr:from>
      <cdr:x>0.02438</cdr:x>
      <cdr:y>0.58978</cdr:y>
    </cdr:from>
    <cdr:to>
      <cdr:x>0.05732</cdr:x>
      <cdr:y>0.65716</cdr:y>
    </cdr:to>
    <cdr:sp macro="" textlink="">
      <cdr:nvSpPr>
        <cdr:cNvPr id="3" name="Rectangle 2">
          <a:extLst xmlns:a="http://schemas.openxmlformats.org/drawingml/2006/main">
            <a:ext uri="{FF2B5EF4-FFF2-40B4-BE49-F238E27FC236}">
              <a16:creationId xmlns:a16="http://schemas.microsoft.com/office/drawing/2014/main" id="{89D18EE4-B293-46BD-83FB-F54A1CB6288D}"/>
            </a:ext>
          </a:extLst>
        </cdr:cNvPr>
        <cdr:cNvSpPr/>
      </cdr:nvSpPr>
      <cdr:spPr>
        <a:xfrm xmlns:a="http://schemas.openxmlformats.org/drawingml/2006/main">
          <a:off x="137853" y="2435522"/>
          <a:ext cx="186254" cy="278247"/>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600" b="1" dirty="0">
              <a:solidFill>
                <a:schemeClr val="accent2"/>
              </a:solidFill>
            </a:rPr>
            <a:t>B</a:t>
          </a:r>
        </a:p>
      </cdr:txBody>
    </cdr:sp>
  </cdr:relSizeAnchor>
  <cdr:relSizeAnchor xmlns:cdr="http://schemas.openxmlformats.org/drawingml/2006/chartDrawing">
    <cdr:from>
      <cdr:x>0.00184</cdr:x>
      <cdr:y>0.70175</cdr:y>
    </cdr:from>
    <cdr:to>
      <cdr:x>0.20297</cdr:x>
      <cdr:y>0.82228</cdr:y>
    </cdr:to>
    <cdr:sp macro="" textlink="">
      <cdr:nvSpPr>
        <cdr:cNvPr id="4" name="Rectangle 3">
          <a:extLst xmlns:a="http://schemas.openxmlformats.org/drawingml/2006/main">
            <a:ext uri="{FF2B5EF4-FFF2-40B4-BE49-F238E27FC236}">
              <a16:creationId xmlns:a16="http://schemas.microsoft.com/office/drawing/2014/main" id="{89D18EE4-B293-46BD-83FB-F54A1CB6288D}"/>
            </a:ext>
          </a:extLst>
        </cdr:cNvPr>
        <cdr:cNvSpPr/>
      </cdr:nvSpPr>
      <cdr:spPr>
        <a:xfrm xmlns:a="http://schemas.openxmlformats.org/drawingml/2006/main">
          <a:off x="10427" y="2897870"/>
          <a:ext cx="1137239" cy="497729"/>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600" b="1" dirty="0">
              <a:solidFill>
                <a:schemeClr val="accent5"/>
              </a:solidFill>
            </a:rPr>
            <a:t>C or lower/</a:t>
          </a:r>
        </a:p>
        <a:p xmlns:a="http://schemas.openxmlformats.org/drawingml/2006/main">
          <a:pPr algn="ctr"/>
          <a:r>
            <a:rPr lang="en-US" sz="1600" b="1" dirty="0">
              <a:solidFill>
                <a:schemeClr val="accent5"/>
              </a:solidFill>
            </a:rPr>
            <a:t>DK</a:t>
          </a:r>
          <a:endParaRPr lang="en-US" sz="1400" b="1" dirty="0">
            <a:solidFill>
              <a:schemeClr val="accent5"/>
            </a:solidFill>
          </a:endParaRPr>
        </a:p>
      </cdr:txBody>
    </cdr:sp>
  </cdr:relSizeAnchor>
</c:userShapes>
</file>

<file path=ppt/drawings/drawing13.xml><?xml version="1.0" encoding="utf-8"?>
<c:userShapes xmlns:c="http://schemas.openxmlformats.org/drawingml/2006/chart">
  <cdr:relSizeAnchor xmlns:cdr="http://schemas.openxmlformats.org/drawingml/2006/chartDrawing">
    <cdr:from>
      <cdr:x>0.028</cdr:x>
      <cdr:y>0.13332</cdr:y>
    </cdr:from>
    <cdr:to>
      <cdr:x>0.06094</cdr:x>
      <cdr:y>0.2007</cdr:y>
    </cdr:to>
    <cdr:sp macro="" textlink="">
      <cdr:nvSpPr>
        <cdr:cNvPr id="2" name="Rectangle 1">
          <a:extLst xmlns:a="http://schemas.openxmlformats.org/drawingml/2006/main">
            <a:ext uri="{FF2B5EF4-FFF2-40B4-BE49-F238E27FC236}">
              <a16:creationId xmlns:a16="http://schemas.microsoft.com/office/drawing/2014/main" id="{92DEDBEC-AFCF-4A15-87FC-199C6AC2EF40}"/>
            </a:ext>
          </a:extLst>
        </cdr:cNvPr>
        <cdr:cNvSpPr/>
      </cdr:nvSpPr>
      <cdr:spPr>
        <a:xfrm xmlns:a="http://schemas.openxmlformats.org/drawingml/2006/main">
          <a:off x="158339" y="550558"/>
          <a:ext cx="186254" cy="278248"/>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600" b="1" dirty="0">
              <a:solidFill>
                <a:schemeClr val="accent1"/>
              </a:solidFill>
            </a:rPr>
            <a:t>A</a:t>
          </a:r>
          <a:endParaRPr lang="en-US" sz="1400" b="1" dirty="0">
            <a:solidFill>
              <a:schemeClr val="accent1"/>
            </a:solidFill>
          </a:endParaRPr>
        </a:p>
      </cdr:txBody>
    </cdr:sp>
  </cdr:relSizeAnchor>
  <cdr:relSizeAnchor xmlns:cdr="http://schemas.openxmlformats.org/drawingml/2006/chartDrawing">
    <cdr:from>
      <cdr:x>0.02438</cdr:x>
      <cdr:y>0.58978</cdr:y>
    </cdr:from>
    <cdr:to>
      <cdr:x>0.05732</cdr:x>
      <cdr:y>0.65716</cdr:y>
    </cdr:to>
    <cdr:sp macro="" textlink="">
      <cdr:nvSpPr>
        <cdr:cNvPr id="3" name="Rectangle 2">
          <a:extLst xmlns:a="http://schemas.openxmlformats.org/drawingml/2006/main">
            <a:ext uri="{FF2B5EF4-FFF2-40B4-BE49-F238E27FC236}">
              <a16:creationId xmlns:a16="http://schemas.microsoft.com/office/drawing/2014/main" id="{89D18EE4-B293-46BD-83FB-F54A1CB6288D}"/>
            </a:ext>
          </a:extLst>
        </cdr:cNvPr>
        <cdr:cNvSpPr/>
      </cdr:nvSpPr>
      <cdr:spPr>
        <a:xfrm xmlns:a="http://schemas.openxmlformats.org/drawingml/2006/main">
          <a:off x="137853" y="2435522"/>
          <a:ext cx="186254" cy="278247"/>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600" b="1" dirty="0">
              <a:solidFill>
                <a:schemeClr val="accent2"/>
              </a:solidFill>
            </a:rPr>
            <a:t>B</a:t>
          </a:r>
        </a:p>
      </cdr:txBody>
    </cdr:sp>
  </cdr:relSizeAnchor>
  <cdr:relSizeAnchor xmlns:cdr="http://schemas.openxmlformats.org/drawingml/2006/chartDrawing">
    <cdr:from>
      <cdr:x>0.00184</cdr:x>
      <cdr:y>0.70175</cdr:y>
    </cdr:from>
    <cdr:to>
      <cdr:x>0.20297</cdr:x>
      <cdr:y>0.82228</cdr:y>
    </cdr:to>
    <cdr:sp macro="" textlink="">
      <cdr:nvSpPr>
        <cdr:cNvPr id="4" name="Rectangle 3">
          <a:extLst xmlns:a="http://schemas.openxmlformats.org/drawingml/2006/main">
            <a:ext uri="{FF2B5EF4-FFF2-40B4-BE49-F238E27FC236}">
              <a16:creationId xmlns:a16="http://schemas.microsoft.com/office/drawing/2014/main" id="{89D18EE4-B293-46BD-83FB-F54A1CB6288D}"/>
            </a:ext>
          </a:extLst>
        </cdr:cNvPr>
        <cdr:cNvSpPr/>
      </cdr:nvSpPr>
      <cdr:spPr>
        <a:xfrm xmlns:a="http://schemas.openxmlformats.org/drawingml/2006/main">
          <a:off x="10427" y="2897870"/>
          <a:ext cx="1137239" cy="497729"/>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600" b="1" dirty="0">
              <a:solidFill>
                <a:schemeClr val="accent5"/>
              </a:solidFill>
            </a:rPr>
            <a:t>C or lower/</a:t>
          </a:r>
        </a:p>
        <a:p xmlns:a="http://schemas.openxmlformats.org/drawingml/2006/main">
          <a:pPr algn="ctr"/>
          <a:r>
            <a:rPr lang="en-US" sz="1600" b="1" dirty="0">
              <a:solidFill>
                <a:schemeClr val="accent5"/>
              </a:solidFill>
            </a:rPr>
            <a:t>DK</a:t>
          </a:r>
          <a:endParaRPr lang="en-US" sz="1400" b="1" dirty="0">
            <a:solidFill>
              <a:schemeClr val="accent5"/>
            </a:solidFill>
          </a:endParaRPr>
        </a:p>
      </cdr:txBody>
    </cdr:sp>
  </cdr:relSizeAnchor>
</c:userShapes>
</file>

<file path=ppt/drawings/drawing14.xml><?xml version="1.0" encoding="utf-8"?>
<c:userShapes xmlns:c="http://schemas.openxmlformats.org/drawingml/2006/chart">
  <cdr:relSizeAnchor xmlns:cdr="http://schemas.openxmlformats.org/drawingml/2006/chartDrawing">
    <cdr:from>
      <cdr:x>0.01902</cdr:x>
      <cdr:y>0.29369</cdr:y>
    </cdr:from>
    <cdr:to>
      <cdr:x>0.05196</cdr:x>
      <cdr:y>0.36107</cdr:y>
    </cdr:to>
    <cdr:sp macro="" textlink="">
      <cdr:nvSpPr>
        <cdr:cNvPr id="2" name="Rectangle 1">
          <a:extLst xmlns:a="http://schemas.openxmlformats.org/drawingml/2006/main">
            <a:ext uri="{FF2B5EF4-FFF2-40B4-BE49-F238E27FC236}">
              <a16:creationId xmlns:a16="http://schemas.microsoft.com/office/drawing/2014/main" id="{92DEDBEC-AFCF-4A15-87FC-199C6AC2EF40}"/>
            </a:ext>
          </a:extLst>
        </cdr:cNvPr>
        <cdr:cNvSpPr/>
      </cdr:nvSpPr>
      <cdr:spPr>
        <a:xfrm xmlns:a="http://schemas.openxmlformats.org/drawingml/2006/main">
          <a:off x="107539" y="1212785"/>
          <a:ext cx="186254" cy="278248"/>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600" b="1" dirty="0">
              <a:solidFill>
                <a:schemeClr val="accent1"/>
              </a:solidFill>
            </a:rPr>
            <a:t>A</a:t>
          </a:r>
          <a:endParaRPr lang="en-US" sz="1400" b="1" dirty="0">
            <a:solidFill>
              <a:schemeClr val="accent1"/>
            </a:solidFill>
          </a:endParaRPr>
        </a:p>
      </cdr:txBody>
    </cdr:sp>
  </cdr:relSizeAnchor>
  <cdr:relSizeAnchor xmlns:cdr="http://schemas.openxmlformats.org/drawingml/2006/chartDrawing">
    <cdr:from>
      <cdr:x>0.01899</cdr:x>
      <cdr:y>0.5</cdr:y>
    </cdr:from>
    <cdr:to>
      <cdr:x>0.05193</cdr:x>
      <cdr:y>0.56738</cdr:y>
    </cdr:to>
    <cdr:sp macro="" textlink="">
      <cdr:nvSpPr>
        <cdr:cNvPr id="3" name="Rectangle 2">
          <a:extLst xmlns:a="http://schemas.openxmlformats.org/drawingml/2006/main">
            <a:ext uri="{FF2B5EF4-FFF2-40B4-BE49-F238E27FC236}">
              <a16:creationId xmlns:a16="http://schemas.microsoft.com/office/drawing/2014/main" id="{89D18EE4-B293-46BD-83FB-F54A1CB6288D}"/>
            </a:ext>
          </a:extLst>
        </cdr:cNvPr>
        <cdr:cNvSpPr/>
      </cdr:nvSpPr>
      <cdr:spPr>
        <a:xfrm xmlns:a="http://schemas.openxmlformats.org/drawingml/2006/main">
          <a:off x="107373" y="2064755"/>
          <a:ext cx="186254" cy="278247"/>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600" b="1" dirty="0">
              <a:solidFill>
                <a:schemeClr val="accent2"/>
              </a:solidFill>
            </a:rPr>
            <a:t>B</a:t>
          </a:r>
        </a:p>
      </cdr:txBody>
    </cdr:sp>
  </cdr:relSizeAnchor>
  <cdr:relSizeAnchor xmlns:cdr="http://schemas.openxmlformats.org/drawingml/2006/chartDrawing">
    <cdr:from>
      <cdr:x>0</cdr:x>
      <cdr:y>0.60333</cdr:y>
    </cdr:from>
    <cdr:to>
      <cdr:x>0.20113</cdr:x>
      <cdr:y>0.72386</cdr:y>
    </cdr:to>
    <cdr:sp macro="" textlink="">
      <cdr:nvSpPr>
        <cdr:cNvPr id="4" name="Rectangle 3">
          <a:extLst xmlns:a="http://schemas.openxmlformats.org/drawingml/2006/main">
            <a:ext uri="{FF2B5EF4-FFF2-40B4-BE49-F238E27FC236}">
              <a16:creationId xmlns:a16="http://schemas.microsoft.com/office/drawing/2014/main" id="{89D18EE4-B293-46BD-83FB-F54A1CB6288D}"/>
            </a:ext>
          </a:extLst>
        </cdr:cNvPr>
        <cdr:cNvSpPr/>
      </cdr:nvSpPr>
      <cdr:spPr>
        <a:xfrm xmlns:a="http://schemas.openxmlformats.org/drawingml/2006/main">
          <a:off x="0" y="2491470"/>
          <a:ext cx="1137239" cy="497729"/>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600" b="1" dirty="0">
              <a:solidFill>
                <a:schemeClr val="accent5"/>
              </a:solidFill>
            </a:rPr>
            <a:t>C or lower/</a:t>
          </a:r>
        </a:p>
        <a:p xmlns:a="http://schemas.openxmlformats.org/drawingml/2006/main">
          <a:pPr algn="ctr"/>
          <a:r>
            <a:rPr lang="en-US" sz="1600" b="1" dirty="0">
              <a:solidFill>
                <a:schemeClr val="accent5"/>
              </a:solidFill>
            </a:rPr>
            <a:t>DK</a:t>
          </a:r>
          <a:endParaRPr lang="en-US" sz="1400" b="1" dirty="0">
            <a:solidFill>
              <a:schemeClr val="accent5"/>
            </a:solidFill>
          </a:endParaRPr>
        </a:p>
      </cdr:txBody>
    </cdr:sp>
  </cdr:relSizeAnchor>
</c:userShapes>
</file>

<file path=ppt/drawings/drawing15.xml><?xml version="1.0" encoding="utf-8"?>
<c:userShapes xmlns:c="http://schemas.openxmlformats.org/drawingml/2006/chart">
  <cdr:relSizeAnchor xmlns:cdr="http://schemas.openxmlformats.org/drawingml/2006/chartDrawing">
    <cdr:from>
      <cdr:x>0.00237</cdr:x>
      <cdr:y>0.55815</cdr:y>
    </cdr:from>
    <cdr:to>
      <cdr:x>0.3343</cdr:x>
      <cdr:y>0.63489</cdr:y>
    </cdr:to>
    <cdr:sp macro="" textlink="">
      <cdr:nvSpPr>
        <cdr:cNvPr id="2" name="TextBox 9"/>
        <cdr:cNvSpPr txBox="1"/>
      </cdr:nvSpPr>
      <cdr:spPr>
        <a:xfrm xmlns:a="http://schemas.openxmlformats.org/drawingml/2006/main">
          <a:off x="27992" y="2686601"/>
          <a:ext cx="3924473" cy="369332"/>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en-US" b="1" dirty="0"/>
            <a:t>On-Time Satisfaction</a:t>
          </a:r>
        </a:p>
      </cdr:txBody>
    </cdr:sp>
  </cdr:relSizeAnchor>
  <cdr:relSizeAnchor xmlns:cdr="http://schemas.openxmlformats.org/drawingml/2006/chartDrawing">
    <cdr:from>
      <cdr:x>0.92617</cdr:x>
      <cdr:y>0.0185</cdr:y>
    </cdr:from>
    <cdr:to>
      <cdr:x>0.98355</cdr:x>
      <cdr:y>0.08884</cdr:y>
    </cdr:to>
    <cdr:sp macro="" textlink="">
      <cdr:nvSpPr>
        <cdr:cNvPr id="3" name="TextBox 4">
          <a:extLst xmlns:a="http://schemas.openxmlformats.org/drawingml/2006/main">
            <a:ext uri="{FF2B5EF4-FFF2-40B4-BE49-F238E27FC236}">
              <a16:creationId xmlns:a16="http://schemas.microsoft.com/office/drawing/2014/main" id="{89917DD2-33A6-432D-9B75-A2BDC7015A61}"/>
            </a:ext>
          </a:extLst>
        </cdr:cNvPr>
        <cdr:cNvSpPr txBox="1"/>
      </cdr:nvSpPr>
      <cdr:spPr>
        <a:xfrm xmlns:a="http://schemas.openxmlformats.org/drawingml/2006/main">
          <a:off x="10950260" y="89051"/>
          <a:ext cx="678391" cy="338554"/>
        </a:xfrm>
        <a:prstGeom xmlns:a="http://schemas.openxmlformats.org/drawingml/2006/main" prst="rect">
          <a:avLst/>
        </a:prstGeom>
        <a:noFill xmlns:a="http://schemas.openxmlformats.org/drawingml/2006/main"/>
      </cdr:spPr>
      <cdr:txBody>
        <a:bodyPr xmlns:a="http://schemas.openxmlformats.org/drawingml/2006/main" wrap="none"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en-US" sz="1600" b="1" u="sng" dirty="0"/>
            <a:t>Mean</a:t>
          </a:r>
        </a:p>
      </cdr:txBody>
    </cdr:sp>
  </cdr:relSizeAnchor>
</c:userShapes>
</file>

<file path=ppt/drawings/drawing16.xml><?xml version="1.0" encoding="utf-8"?>
<c:userShapes xmlns:c="http://schemas.openxmlformats.org/drawingml/2006/chart">
  <cdr:relSizeAnchor xmlns:cdr="http://schemas.openxmlformats.org/drawingml/2006/chartDrawing">
    <cdr:from>
      <cdr:x>0.91038</cdr:x>
      <cdr:y>0.00489</cdr:y>
    </cdr:from>
    <cdr:to>
      <cdr:x>0.96776</cdr:x>
      <cdr:y>0.07465</cdr:y>
    </cdr:to>
    <cdr:sp macro="" textlink="">
      <cdr:nvSpPr>
        <cdr:cNvPr id="2" name="TextBox 4">
          <a:extLst xmlns:a="http://schemas.openxmlformats.org/drawingml/2006/main">
            <a:ext uri="{FF2B5EF4-FFF2-40B4-BE49-F238E27FC236}">
              <a16:creationId xmlns:a16="http://schemas.microsoft.com/office/drawing/2014/main" id="{89917DD2-33A6-432D-9B75-A2BDC7015A61}"/>
            </a:ext>
          </a:extLst>
        </cdr:cNvPr>
        <cdr:cNvSpPr txBox="1"/>
      </cdr:nvSpPr>
      <cdr:spPr>
        <a:xfrm xmlns:a="http://schemas.openxmlformats.org/drawingml/2006/main">
          <a:off x="10763648" y="23737"/>
          <a:ext cx="678391" cy="338554"/>
        </a:xfrm>
        <a:prstGeom xmlns:a="http://schemas.openxmlformats.org/drawingml/2006/main" prst="rect">
          <a:avLst/>
        </a:prstGeom>
        <a:noFill xmlns:a="http://schemas.openxmlformats.org/drawingml/2006/main"/>
      </cdr:spPr>
      <cdr:txBody>
        <a:bodyPr xmlns:a="http://schemas.openxmlformats.org/drawingml/2006/main" wrap="none"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en-US" sz="1600" b="1" u="sng" dirty="0"/>
            <a:t>Mean</a:t>
          </a:r>
        </a:p>
      </cdr:txBody>
    </cdr:sp>
  </cdr:relSizeAnchor>
</c:userShapes>
</file>

<file path=ppt/drawings/drawing17.xml><?xml version="1.0" encoding="utf-8"?>
<c:userShapes xmlns:c="http://schemas.openxmlformats.org/drawingml/2006/chart">
  <cdr:relSizeAnchor xmlns:cdr="http://schemas.openxmlformats.org/drawingml/2006/chartDrawing">
    <cdr:from>
      <cdr:x>0.91396</cdr:x>
      <cdr:y>0.6194</cdr:y>
    </cdr:from>
    <cdr:to>
      <cdr:x>0.99733</cdr:x>
      <cdr:y>0.69628</cdr:y>
    </cdr:to>
    <cdr:sp macro="" textlink="">
      <cdr:nvSpPr>
        <cdr:cNvPr id="2" name="TextBox 9">
          <a:extLst xmlns:a="http://schemas.openxmlformats.org/drawingml/2006/main">
            <a:ext uri="{FF2B5EF4-FFF2-40B4-BE49-F238E27FC236}">
              <a16:creationId xmlns:a16="http://schemas.microsoft.com/office/drawing/2014/main" id="{53FC6E5A-F040-4083-A7A2-A7A1F3DA0563}"/>
            </a:ext>
          </a:extLst>
        </cdr:cNvPr>
        <cdr:cNvSpPr txBox="1"/>
      </cdr:nvSpPr>
      <cdr:spPr>
        <a:xfrm xmlns:a="http://schemas.openxmlformats.org/drawingml/2006/main">
          <a:off x="10594904" y="2975657"/>
          <a:ext cx="966455" cy="369341"/>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ctr"/>
          <a:r>
            <a:rPr lang="en-US" b="1" i="1" dirty="0"/>
            <a:t>+16%</a:t>
          </a:r>
        </a:p>
      </cdr:txBody>
    </cdr:sp>
  </cdr:relSizeAnchor>
  <cdr:relSizeAnchor xmlns:cdr="http://schemas.openxmlformats.org/drawingml/2006/chartDrawing">
    <cdr:from>
      <cdr:x>0.91663</cdr:x>
      <cdr:y>0.40178</cdr:y>
    </cdr:from>
    <cdr:to>
      <cdr:x>1</cdr:x>
      <cdr:y>0.47866</cdr:y>
    </cdr:to>
    <cdr:sp macro="" textlink="">
      <cdr:nvSpPr>
        <cdr:cNvPr id="3" name="TextBox 9">
          <a:extLst xmlns:a="http://schemas.openxmlformats.org/drawingml/2006/main">
            <a:ext uri="{FF2B5EF4-FFF2-40B4-BE49-F238E27FC236}">
              <a16:creationId xmlns:a16="http://schemas.microsoft.com/office/drawing/2014/main" id="{8EFF291E-21E5-4283-ABE3-783E44AAAB20}"/>
            </a:ext>
          </a:extLst>
        </cdr:cNvPr>
        <cdr:cNvSpPr txBox="1"/>
      </cdr:nvSpPr>
      <cdr:spPr>
        <a:xfrm xmlns:a="http://schemas.openxmlformats.org/drawingml/2006/main">
          <a:off x="10625900" y="1930203"/>
          <a:ext cx="966455" cy="369332"/>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800" b="1" i="1" dirty="0"/>
            <a:t>+25%</a:t>
          </a:r>
        </a:p>
      </cdr:txBody>
    </cdr:sp>
  </cdr:relSizeAnchor>
  <cdr:relSizeAnchor xmlns:cdr="http://schemas.openxmlformats.org/drawingml/2006/chartDrawing">
    <cdr:from>
      <cdr:x>0.91562</cdr:x>
      <cdr:y>0.173</cdr:y>
    </cdr:from>
    <cdr:to>
      <cdr:x>0.99899</cdr:x>
      <cdr:y>0.24988</cdr:y>
    </cdr:to>
    <cdr:sp macro="" textlink="">
      <cdr:nvSpPr>
        <cdr:cNvPr id="4" name="TextBox 9">
          <a:extLst xmlns:a="http://schemas.openxmlformats.org/drawingml/2006/main">
            <a:ext uri="{FF2B5EF4-FFF2-40B4-BE49-F238E27FC236}">
              <a16:creationId xmlns:a16="http://schemas.microsoft.com/office/drawing/2014/main" id="{6A2D5704-ECFF-4D0C-BC3A-2A140C9F735D}"/>
            </a:ext>
          </a:extLst>
        </cdr:cNvPr>
        <cdr:cNvSpPr txBox="1"/>
      </cdr:nvSpPr>
      <cdr:spPr>
        <a:xfrm xmlns:a="http://schemas.openxmlformats.org/drawingml/2006/main">
          <a:off x="10614143" y="831110"/>
          <a:ext cx="966455" cy="369341"/>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800" b="1" i="1" dirty="0"/>
            <a:t>+26%</a:t>
          </a:r>
        </a:p>
      </cdr:txBody>
    </cdr:sp>
  </cdr:relSizeAnchor>
  <cdr:relSizeAnchor xmlns:cdr="http://schemas.openxmlformats.org/drawingml/2006/chartDrawing">
    <cdr:from>
      <cdr:x>0.91663</cdr:x>
      <cdr:y>0.84359</cdr:y>
    </cdr:from>
    <cdr:to>
      <cdr:x>1</cdr:x>
      <cdr:y>0.92047</cdr:y>
    </cdr:to>
    <cdr:sp macro="" textlink="">
      <cdr:nvSpPr>
        <cdr:cNvPr id="5" name="TextBox 9">
          <a:extLst xmlns:a="http://schemas.openxmlformats.org/drawingml/2006/main">
            <a:ext uri="{FF2B5EF4-FFF2-40B4-BE49-F238E27FC236}">
              <a16:creationId xmlns:a16="http://schemas.microsoft.com/office/drawing/2014/main" id="{6A2D5704-ECFF-4D0C-BC3A-2A140C9F735D}"/>
            </a:ext>
          </a:extLst>
        </cdr:cNvPr>
        <cdr:cNvSpPr txBox="1"/>
      </cdr:nvSpPr>
      <cdr:spPr>
        <a:xfrm xmlns:a="http://schemas.openxmlformats.org/drawingml/2006/main">
          <a:off x="10625900" y="4052714"/>
          <a:ext cx="966455" cy="369332"/>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800" b="1" i="1" dirty="0"/>
            <a:t>+14%</a:t>
          </a:r>
        </a:p>
      </cdr:txBody>
    </cdr:sp>
  </cdr:relSizeAnchor>
</c:userShapes>
</file>

<file path=ppt/drawings/drawing18.xml><?xml version="1.0" encoding="utf-8"?>
<c:userShapes xmlns:c="http://schemas.openxmlformats.org/drawingml/2006/chart">
  <cdr:relSizeAnchor xmlns:cdr="http://schemas.openxmlformats.org/drawingml/2006/chartDrawing">
    <cdr:from>
      <cdr:x>0.03135</cdr:x>
      <cdr:y>0.33155</cdr:y>
    </cdr:from>
    <cdr:to>
      <cdr:x>0.11162</cdr:x>
      <cdr:y>0.42248</cdr:y>
    </cdr:to>
    <cdr:sp macro="" textlink="">
      <cdr:nvSpPr>
        <cdr:cNvPr id="2" name="Rectangle 1">
          <a:extLst xmlns:a="http://schemas.openxmlformats.org/drawingml/2006/main">
            <a:ext uri="{FF2B5EF4-FFF2-40B4-BE49-F238E27FC236}">
              <a16:creationId xmlns:a16="http://schemas.microsoft.com/office/drawing/2014/main" id="{92DEDBEC-AFCF-4A15-87FC-199C6AC2EF40}"/>
            </a:ext>
          </a:extLst>
        </cdr:cNvPr>
        <cdr:cNvSpPr/>
      </cdr:nvSpPr>
      <cdr:spPr>
        <a:xfrm xmlns:a="http://schemas.openxmlformats.org/drawingml/2006/main">
          <a:off x="177282" y="1369143"/>
          <a:ext cx="453883" cy="375496"/>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600" b="1" dirty="0">
              <a:solidFill>
                <a:schemeClr val="accent1"/>
              </a:solidFill>
            </a:rPr>
            <a:t>A</a:t>
          </a:r>
          <a:endParaRPr lang="en-US" sz="1400" b="1" dirty="0">
            <a:solidFill>
              <a:schemeClr val="accent1"/>
            </a:solidFill>
          </a:endParaRPr>
        </a:p>
      </cdr:txBody>
    </cdr:sp>
  </cdr:relSizeAnchor>
  <cdr:relSizeAnchor xmlns:cdr="http://schemas.openxmlformats.org/drawingml/2006/chartDrawing">
    <cdr:from>
      <cdr:x>0.03959</cdr:x>
      <cdr:y>0.51808</cdr:y>
    </cdr:from>
    <cdr:to>
      <cdr:x>0.10337</cdr:x>
      <cdr:y>0.6165</cdr:y>
    </cdr:to>
    <cdr:sp macro="" textlink="">
      <cdr:nvSpPr>
        <cdr:cNvPr id="3" name="Rectangle 2">
          <a:extLst xmlns:a="http://schemas.openxmlformats.org/drawingml/2006/main">
            <a:ext uri="{FF2B5EF4-FFF2-40B4-BE49-F238E27FC236}">
              <a16:creationId xmlns:a16="http://schemas.microsoft.com/office/drawing/2014/main" id="{89D18EE4-B293-46BD-83FB-F54A1CB6288D}"/>
            </a:ext>
          </a:extLst>
        </cdr:cNvPr>
        <cdr:cNvSpPr/>
      </cdr:nvSpPr>
      <cdr:spPr>
        <a:xfrm xmlns:a="http://schemas.openxmlformats.org/drawingml/2006/main">
          <a:off x="223834" y="2139400"/>
          <a:ext cx="360677" cy="406426"/>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600" b="1" dirty="0">
              <a:solidFill>
                <a:schemeClr val="accent2"/>
              </a:solidFill>
            </a:rPr>
            <a:t>B</a:t>
          </a:r>
        </a:p>
      </cdr:txBody>
    </cdr:sp>
  </cdr:relSizeAnchor>
  <cdr:relSizeAnchor xmlns:cdr="http://schemas.openxmlformats.org/drawingml/2006/chartDrawing">
    <cdr:from>
      <cdr:x>0</cdr:x>
      <cdr:y>0.69793</cdr:y>
    </cdr:from>
    <cdr:to>
      <cdr:x>0.17763</cdr:x>
      <cdr:y>0.84409</cdr:y>
    </cdr:to>
    <cdr:sp macro="" textlink="">
      <cdr:nvSpPr>
        <cdr:cNvPr id="5" name="Rectangle 4">
          <a:extLst xmlns:a="http://schemas.openxmlformats.org/drawingml/2006/main">
            <a:ext uri="{FF2B5EF4-FFF2-40B4-BE49-F238E27FC236}">
              <a16:creationId xmlns:a16="http://schemas.microsoft.com/office/drawing/2014/main" id="{072B2DF8-C37E-4421-9092-36397D4078E2}"/>
            </a:ext>
          </a:extLst>
        </cdr:cNvPr>
        <cdr:cNvSpPr/>
      </cdr:nvSpPr>
      <cdr:spPr>
        <a:xfrm xmlns:a="http://schemas.openxmlformats.org/drawingml/2006/main">
          <a:off x="-6292150" y="2882097"/>
          <a:ext cx="1004389" cy="603602"/>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600" b="1" dirty="0">
              <a:solidFill>
                <a:schemeClr val="accent5"/>
              </a:solidFill>
            </a:rPr>
            <a:t>C or lower/DK</a:t>
          </a:r>
          <a:endParaRPr lang="en-US" sz="1400" b="1" dirty="0">
            <a:solidFill>
              <a:schemeClr val="accent5"/>
            </a:solidFill>
          </a:endParaRPr>
        </a:p>
      </cdr:txBody>
    </cdr:sp>
  </cdr:relSizeAnchor>
</c:userShapes>
</file>

<file path=ppt/drawings/drawing19.xml><?xml version="1.0" encoding="utf-8"?>
<c:userShapes xmlns:c="http://schemas.openxmlformats.org/drawingml/2006/chart">
  <cdr:relSizeAnchor xmlns:cdr="http://schemas.openxmlformats.org/drawingml/2006/chartDrawing">
    <cdr:from>
      <cdr:x>0.01155</cdr:x>
      <cdr:y>0.30444</cdr:y>
    </cdr:from>
    <cdr:to>
      <cdr:x>0.09787</cdr:x>
      <cdr:y>0.39537</cdr:y>
    </cdr:to>
    <cdr:sp macro="" textlink="">
      <cdr:nvSpPr>
        <cdr:cNvPr id="2" name="Rectangle 1">
          <a:extLst xmlns:a="http://schemas.openxmlformats.org/drawingml/2006/main">
            <a:ext uri="{FF2B5EF4-FFF2-40B4-BE49-F238E27FC236}">
              <a16:creationId xmlns:a16="http://schemas.microsoft.com/office/drawing/2014/main" id="{92DEDBEC-AFCF-4A15-87FC-199C6AC2EF40}"/>
            </a:ext>
          </a:extLst>
        </cdr:cNvPr>
        <cdr:cNvSpPr/>
      </cdr:nvSpPr>
      <cdr:spPr>
        <a:xfrm xmlns:a="http://schemas.openxmlformats.org/drawingml/2006/main">
          <a:off x="65314" y="1257179"/>
          <a:ext cx="488095" cy="375496"/>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600" b="1" dirty="0">
              <a:solidFill>
                <a:schemeClr val="accent1"/>
              </a:solidFill>
            </a:rPr>
            <a:t>A</a:t>
          </a:r>
          <a:endParaRPr lang="en-US" sz="1400" b="1" dirty="0">
            <a:solidFill>
              <a:schemeClr val="accent1"/>
            </a:solidFill>
          </a:endParaRPr>
        </a:p>
      </cdr:txBody>
    </cdr:sp>
  </cdr:relSizeAnchor>
  <cdr:relSizeAnchor xmlns:cdr="http://schemas.openxmlformats.org/drawingml/2006/chartDrawing">
    <cdr:from>
      <cdr:x>0.01813</cdr:x>
      <cdr:y>0.5</cdr:y>
    </cdr:from>
    <cdr:to>
      <cdr:x>0.08797</cdr:x>
      <cdr:y>0.59842</cdr:y>
    </cdr:to>
    <cdr:sp macro="" textlink="">
      <cdr:nvSpPr>
        <cdr:cNvPr id="3" name="Rectangle 2">
          <a:extLst xmlns:a="http://schemas.openxmlformats.org/drawingml/2006/main">
            <a:ext uri="{FF2B5EF4-FFF2-40B4-BE49-F238E27FC236}">
              <a16:creationId xmlns:a16="http://schemas.microsoft.com/office/drawing/2014/main" id="{89D18EE4-B293-46BD-83FB-F54A1CB6288D}"/>
            </a:ext>
          </a:extLst>
        </cdr:cNvPr>
        <cdr:cNvSpPr/>
      </cdr:nvSpPr>
      <cdr:spPr>
        <a:xfrm xmlns:a="http://schemas.openxmlformats.org/drawingml/2006/main">
          <a:off x="102513" y="2064756"/>
          <a:ext cx="394913" cy="406426"/>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600" b="1" dirty="0">
              <a:solidFill>
                <a:schemeClr val="accent2"/>
              </a:solidFill>
            </a:rPr>
            <a:t>B</a:t>
          </a:r>
        </a:p>
      </cdr:txBody>
    </cdr:sp>
  </cdr:relSizeAnchor>
  <cdr:relSizeAnchor xmlns:cdr="http://schemas.openxmlformats.org/drawingml/2006/chartDrawing">
    <cdr:from>
      <cdr:x>0</cdr:x>
      <cdr:y>0.70696</cdr:y>
    </cdr:from>
    <cdr:to>
      <cdr:x>0.12758</cdr:x>
      <cdr:y>0.9051</cdr:y>
    </cdr:to>
    <cdr:sp macro="" textlink="">
      <cdr:nvSpPr>
        <cdr:cNvPr id="5" name="Rectangle 4">
          <a:extLst xmlns:a="http://schemas.openxmlformats.org/drawingml/2006/main">
            <a:ext uri="{FF2B5EF4-FFF2-40B4-BE49-F238E27FC236}">
              <a16:creationId xmlns:a16="http://schemas.microsoft.com/office/drawing/2014/main" id="{072B2DF8-C37E-4421-9092-36397D4078E2}"/>
            </a:ext>
          </a:extLst>
        </cdr:cNvPr>
        <cdr:cNvSpPr/>
      </cdr:nvSpPr>
      <cdr:spPr>
        <a:xfrm xmlns:a="http://schemas.openxmlformats.org/drawingml/2006/main">
          <a:off x="-323668" y="2919419"/>
          <a:ext cx="721361" cy="818221"/>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600" b="1" dirty="0">
              <a:solidFill>
                <a:schemeClr val="accent5"/>
              </a:solidFill>
            </a:rPr>
            <a:t>C or lower/DK</a:t>
          </a:r>
          <a:endParaRPr lang="en-US" sz="1400" b="1" dirty="0">
            <a:solidFill>
              <a:schemeClr val="accent5"/>
            </a:solidFill>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0.0238</cdr:x>
      <cdr:y>0.23511</cdr:y>
    </cdr:from>
    <cdr:to>
      <cdr:x>0.05674</cdr:x>
      <cdr:y>0.30249</cdr:y>
    </cdr:to>
    <cdr:sp macro="" textlink="">
      <cdr:nvSpPr>
        <cdr:cNvPr id="2" name="Rectangle 1">
          <a:extLst xmlns:a="http://schemas.openxmlformats.org/drawingml/2006/main">
            <a:ext uri="{FF2B5EF4-FFF2-40B4-BE49-F238E27FC236}">
              <a16:creationId xmlns:a16="http://schemas.microsoft.com/office/drawing/2014/main" id="{92DEDBEC-AFCF-4A15-87FC-199C6AC2EF40}"/>
            </a:ext>
          </a:extLst>
        </cdr:cNvPr>
        <cdr:cNvSpPr/>
      </cdr:nvSpPr>
      <cdr:spPr>
        <a:xfrm xmlns:a="http://schemas.openxmlformats.org/drawingml/2006/main">
          <a:off x="281431" y="1063533"/>
          <a:ext cx="389446" cy="304801"/>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800" b="1" dirty="0">
              <a:solidFill>
                <a:schemeClr val="accent1"/>
              </a:solidFill>
            </a:rPr>
            <a:t>A</a:t>
          </a:r>
          <a:endParaRPr lang="en-US" sz="1600" b="1" dirty="0">
            <a:solidFill>
              <a:schemeClr val="accent1"/>
            </a:solidFill>
          </a:endParaRPr>
        </a:p>
      </cdr:txBody>
    </cdr:sp>
  </cdr:relSizeAnchor>
  <cdr:relSizeAnchor xmlns:cdr="http://schemas.openxmlformats.org/drawingml/2006/chartDrawing">
    <cdr:from>
      <cdr:x>0.02466</cdr:x>
      <cdr:y>0.38784</cdr:y>
    </cdr:from>
    <cdr:to>
      <cdr:x>0.0576</cdr:x>
      <cdr:y>0.45522</cdr:y>
    </cdr:to>
    <cdr:sp macro="" textlink="">
      <cdr:nvSpPr>
        <cdr:cNvPr id="3" name="Rectangle 2">
          <a:extLst xmlns:a="http://schemas.openxmlformats.org/drawingml/2006/main">
            <a:ext uri="{FF2B5EF4-FFF2-40B4-BE49-F238E27FC236}">
              <a16:creationId xmlns:a16="http://schemas.microsoft.com/office/drawing/2014/main" id="{89D18EE4-B293-46BD-83FB-F54A1CB6288D}"/>
            </a:ext>
          </a:extLst>
        </cdr:cNvPr>
        <cdr:cNvSpPr/>
      </cdr:nvSpPr>
      <cdr:spPr>
        <a:xfrm xmlns:a="http://schemas.openxmlformats.org/drawingml/2006/main">
          <a:off x="291591" y="1754413"/>
          <a:ext cx="389446" cy="304801"/>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800" b="1" dirty="0">
              <a:solidFill>
                <a:schemeClr val="accent2"/>
              </a:solidFill>
            </a:rPr>
            <a:t>B</a:t>
          </a:r>
          <a:endParaRPr lang="en-US" sz="1600" b="1" dirty="0">
            <a:solidFill>
              <a:schemeClr val="accent2"/>
            </a:solidFill>
          </a:endParaRPr>
        </a:p>
      </cdr:txBody>
    </cdr:sp>
  </cdr:relSizeAnchor>
  <cdr:relSizeAnchor xmlns:cdr="http://schemas.openxmlformats.org/drawingml/2006/chartDrawing">
    <cdr:from>
      <cdr:x>0</cdr:x>
      <cdr:y>0.6641</cdr:y>
    </cdr:from>
    <cdr:to>
      <cdr:x>0.08252</cdr:x>
      <cdr:y>0.84379</cdr:y>
    </cdr:to>
    <cdr:sp macro="" textlink="">
      <cdr:nvSpPr>
        <cdr:cNvPr id="4" name="Rectangle 3">
          <a:extLst xmlns:a="http://schemas.openxmlformats.org/drawingml/2006/main">
            <a:ext uri="{FF2B5EF4-FFF2-40B4-BE49-F238E27FC236}">
              <a16:creationId xmlns:a16="http://schemas.microsoft.com/office/drawing/2014/main" id="{89D18EE4-B293-46BD-83FB-F54A1CB6288D}"/>
            </a:ext>
          </a:extLst>
        </cdr:cNvPr>
        <cdr:cNvSpPr/>
      </cdr:nvSpPr>
      <cdr:spPr>
        <a:xfrm xmlns:a="http://schemas.openxmlformats.org/drawingml/2006/main">
          <a:off x="0" y="3004094"/>
          <a:ext cx="975677" cy="812799"/>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800" b="1" dirty="0">
              <a:solidFill>
                <a:schemeClr val="accent5"/>
              </a:solidFill>
            </a:rPr>
            <a:t>C or lower/</a:t>
          </a:r>
        </a:p>
        <a:p xmlns:a="http://schemas.openxmlformats.org/drawingml/2006/main">
          <a:pPr algn="ctr"/>
          <a:r>
            <a:rPr lang="en-US" sz="1800" b="1" dirty="0">
              <a:solidFill>
                <a:schemeClr val="accent5"/>
              </a:solidFill>
            </a:rPr>
            <a:t>DK</a:t>
          </a:r>
          <a:endParaRPr lang="en-US" sz="1600" b="1" dirty="0">
            <a:solidFill>
              <a:schemeClr val="accent5"/>
            </a:solidFill>
          </a:endParaRPr>
        </a:p>
      </cdr:txBody>
    </cdr:sp>
  </cdr:relSizeAnchor>
</c:userShapes>
</file>

<file path=ppt/drawings/drawing20.xml><?xml version="1.0" encoding="utf-8"?>
<c:userShapes xmlns:c="http://schemas.openxmlformats.org/drawingml/2006/chart">
  <cdr:relSizeAnchor xmlns:cdr="http://schemas.openxmlformats.org/drawingml/2006/chartDrawing">
    <cdr:from>
      <cdr:x>0.01155</cdr:x>
      <cdr:y>0.30444</cdr:y>
    </cdr:from>
    <cdr:to>
      <cdr:x>0.09787</cdr:x>
      <cdr:y>0.39537</cdr:y>
    </cdr:to>
    <cdr:sp macro="" textlink="">
      <cdr:nvSpPr>
        <cdr:cNvPr id="2" name="Rectangle 1">
          <a:extLst xmlns:a="http://schemas.openxmlformats.org/drawingml/2006/main">
            <a:ext uri="{FF2B5EF4-FFF2-40B4-BE49-F238E27FC236}">
              <a16:creationId xmlns:a16="http://schemas.microsoft.com/office/drawing/2014/main" id="{92DEDBEC-AFCF-4A15-87FC-199C6AC2EF40}"/>
            </a:ext>
          </a:extLst>
        </cdr:cNvPr>
        <cdr:cNvSpPr/>
      </cdr:nvSpPr>
      <cdr:spPr>
        <a:xfrm xmlns:a="http://schemas.openxmlformats.org/drawingml/2006/main">
          <a:off x="65314" y="1257179"/>
          <a:ext cx="488095" cy="375496"/>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600" b="1" dirty="0">
              <a:solidFill>
                <a:schemeClr val="accent1"/>
              </a:solidFill>
            </a:rPr>
            <a:t>A</a:t>
          </a:r>
          <a:endParaRPr lang="en-US" sz="1400" b="1" dirty="0">
            <a:solidFill>
              <a:schemeClr val="accent1"/>
            </a:solidFill>
          </a:endParaRPr>
        </a:p>
      </cdr:txBody>
    </cdr:sp>
  </cdr:relSizeAnchor>
  <cdr:relSizeAnchor xmlns:cdr="http://schemas.openxmlformats.org/drawingml/2006/chartDrawing">
    <cdr:from>
      <cdr:x>0.01813</cdr:x>
      <cdr:y>0.5</cdr:y>
    </cdr:from>
    <cdr:to>
      <cdr:x>0.08797</cdr:x>
      <cdr:y>0.59842</cdr:y>
    </cdr:to>
    <cdr:sp macro="" textlink="">
      <cdr:nvSpPr>
        <cdr:cNvPr id="3" name="Rectangle 2">
          <a:extLst xmlns:a="http://schemas.openxmlformats.org/drawingml/2006/main">
            <a:ext uri="{FF2B5EF4-FFF2-40B4-BE49-F238E27FC236}">
              <a16:creationId xmlns:a16="http://schemas.microsoft.com/office/drawing/2014/main" id="{89D18EE4-B293-46BD-83FB-F54A1CB6288D}"/>
            </a:ext>
          </a:extLst>
        </cdr:cNvPr>
        <cdr:cNvSpPr/>
      </cdr:nvSpPr>
      <cdr:spPr>
        <a:xfrm xmlns:a="http://schemas.openxmlformats.org/drawingml/2006/main">
          <a:off x="102513" y="2064756"/>
          <a:ext cx="394913" cy="406426"/>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600" b="1" dirty="0">
              <a:solidFill>
                <a:schemeClr val="accent2"/>
              </a:solidFill>
            </a:rPr>
            <a:t>B</a:t>
          </a:r>
        </a:p>
      </cdr:txBody>
    </cdr:sp>
  </cdr:relSizeAnchor>
  <cdr:relSizeAnchor xmlns:cdr="http://schemas.openxmlformats.org/drawingml/2006/chartDrawing">
    <cdr:from>
      <cdr:x>0</cdr:x>
      <cdr:y>0.70696</cdr:y>
    </cdr:from>
    <cdr:to>
      <cdr:x>0.12758</cdr:x>
      <cdr:y>0.9051</cdr:y>
    </cdr:to>
    <cdr:sp macro="" textlink="">
      <cdr:nvSpPr>
        <cdr:cNvPr id="5" name="Rectangle 4">
          <a:extLst xmlns:a="http://schemas.openxmlformats.org/drawingml/2006/main">
            <a:ext uri="{FF2B5EF4-FFF2-40B4-BE49-F238E27FC236}">
              <a16:creationId xmlns:a16="http://schemas.microsoft.com/office/drawing/2014/main" id="{072B2DF8-C37E-4421-9092-36397D4078E2}"/>
            </a:ext>
          </a:extLst>
        </cdr:cNvPr>
        <cdr:cNvSpPr/>
      </cdr:nvSpPr>
      <cdr:spPr>
        <a:xfrm xmlns:a="http://schemas.openxmlformats.org/drawingml/2006/main">
          <a:off x="-323668" y="2919419"/>
          <a:ext cx="721361" cy="818221"/>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600" b="1" dirty="0">
              <a:solidFill>
                <a:schemeClr val="accent5"/>
              </a:solidFill>
            </a:rPr>
            <a:t>C or lower/DK</a:t>
          </a:r>
          <a:endParaRPr lang="en-US" sz="1400" b="1" dirty="0">
            <a:solidFill>
              <a:schemeClr val="accent5"/>
            </a:solidFill>
          </a:endParaRPr>
        </a:p>
      </cdr:txBody>
    </cdr:sp>
  </cdr:relSizeAnchor>
</c:userShapes>
</file>

<file path=ppt/drawings/drawing21.xml><?xml version="1.0" encoding="utf-8"?>
<c:userShapes xmlns:c="http://schemas.openxmlformats.org/drawingml/2006/chart">
  <cdr:relSizeAnchor xmlns:cdr="http://schemas.openxmlformats.org/drawingml/2006/chartDrawing">
    <cdr:from>
      <cdr:x>0.01155</cdr:x>
      <cdr:y>0.30444</cdr:y>
    </cdr:from>
    <cdr:to>
      <cdr:x>0.09787</cdr:x>
      <cdr:y>0.39537</cdr:y>
    </cdr:to>
    <cdr:sp macro="" textlink="">
      <cdr:nvSpPr>
        <cdr:cNvPr id="2" name="Rectangle 1">
          <a:extLst xmlns:a="http://schemas.openxmlformats.org/drawingml/2006/main">
            <a:ext uri="{FF2B5EF4-FFF2-40B4-BE49-F238E27FC236}">
              <a16:creationId xmlns:a16="http://schemas.microsoft.com/office/drawing/2014/main" id="{92DEDBEC-AFCF-4A15-87FC-199C6AC2EF40}"/>
            </a:ext>
          </a:extLst>
        </cdr:cNvPr>
        <cdr:cNvSpPr/>
      </cdr:nvSpPr>
      <cdr:spPr>
        <a:xfrm xmlns:a="http://schemas.openxmlformats.org/drawingml/2006/main">
          <a:off x="65314" y="1257179"/>
          <a:ext cx="488095" cy="375496"/>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600" b="1" dirty="0">
              <a:solidFill>
                <a:schemeClr val="accent1"/>
              </a:solidFill>
            </a:rPr>
            <a:t>A</a:t>
          </a:r>
          <a:endParaRPr lang="en-US" sz="1400" b="1" dirty="0">
            <a:solidFill>
              <a:schemeClr val="accent1"/>
            </a:solidFill>
          </a:endParaRPr>
        </a:p>
      </cdr:txBody>
    </cdr:sp>
  </cdr:relSizeAnchor>
  <cdr:relSizeAnchor xmlns:cdr="http://schemas.openxmlformats.org/drawingml/2006/chartDrawing">
    <cdr:from>
      <cdr:x>0.01813</cdr:x>
      <cdr:y>0.5</cdr:y>
    </cdr:from>
    <cdr:to>
      <cdr:x>0.08797</cdr:x>
      <cdr:y>0.59842</cdr:y>
    </cdr:to>
    <cdr:sp macro="" textlink="">
      <cdr:nvSpPr>
        <cdr:cNvPr id="3" name="Rectangle 2">
          <a:extLst xmlns:a="http://schemas.openxmlformats.org/drawingml/2006/main">
            <a:ext uri="{FF2B5EF4-FFF2-40B4-BE49-F238E27FC236}">
              <a16:creationId xmlns:a16="http://schemas.microsoft.com/office/drawing/2014/main" id="{89D18EE4-B293-46BD-83FB-F54A1CB6288D}"/>
            </a:ext>
          </a:extLst>
        </cdr:cNvPr>
        <cdr:cNvSpPr/>
      </cdr:nvSpPr>
      <cdr:spPr>
        <a:xfrm xmlns:a="http://schemas.openxmlformats.org/drawingml/2006/main">
          <a:off x="102513" y="2064756"/>
          <a:ext cx="394913" cy="406426"/>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600" b="1" dirty="0">
              <a:solidFill>
                <a:schemeClr val="accent2"/>
              </a:solidFill>
            </a:rPr>
            <a:t>B</a:t>
          </a:r>
        </a:p>
      </cdr:txBody>
    </cdr:sp>
  </cdr:relSizeAnchor>
  <cdr:relSizeAnchor xmlns:cdr="http://schemas.openxmlformats.org/drawingml/2006/chartDrawing">
    <cdr:from>
      <cdr:x>0</cdr:x>
      <cdr:y>0.70696</cdr:y>
    </cdr:from>
    <cdr:to>
      <cdr:x>0.12758</cdr:x>
      <cdr:y>0.9051</cdr:y>
    </cdr:to>
    <cdr:sp macro="" textlink="">
      <cdr:nvSpPr>
        <cdr:cNvPr id="5" name="Rectangle 4">
          <a:extLst xmlns:a="http://schemas.openxmlformats.org/drawingml/2006/main">
            <a:ext uri="{FF2B5EF4-FFF2-40B4-BE49-F238E27FC236}">
              <a16:creationId xmlns:a16="http://schemas.microsoft.com/office/drawing/2014/main" id="{072B2DF8-C37E-4421-9092-36397D4078E2}"/>
            </a:ext>
          </a:extLst>
        </cdr:cNvPr>
        <cdr:cNvSpPr/>
      </cdr:nvSpPr>
      <cdr:spPr>
        <a:xfrm xmlns:a="http://schemas.openxmlformats.org/drawingml/2006/main">
          <a:off x="-323668" y="2919419"/>
          <a:ext cx="721361" cy="818221"/>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600" b="1" dirty="0">
              <a:solidFill>
                <a:schemeClr val="accent5"/>
              </a:solidFill>
            </a:rPr>
            <a:t>C or lower/DK</a:t>
          </a:r>
          <a:endParaRPr lang="en-US" sz="1400" b="1" dirty="0">
            <a:solidFill>
              <a:schemeClr val="accent5"/>
            </a:solidFill>
          </a:endParaRPr>
        </a:p>
      </cdr:txBody>
    </cdr:sp>
  </cdr:relSizeAnchor>
</c:userShapes>
</file>

<file path=ppt/drawings/drawing22.xml><?xml version="1.0" encoding="utf-8"?>
<c:userShapes xmlns:c="http://schemas.openxmlformats.org/drawingml/2006/chart">
  <cdr:relSizeAnchor xmlns:cdr="http://schemas.openxmlformats.org/drawingml/2006/chartDrawing">
    <cdr:from>
      <cdr:x>0</cdr:x>
      <cdr:y>0.10978</cdr:y>
    </cdr:from>
    <cdr:to>
      <cdr:x>0.08632</cdr:x>
      <cdr:y>0.20071</cdr:y>
    </cdr:to>
    <cdr:sp macro="" textlink="">
      <cdr:nvSpPr>
        <cdr:cNvPr id="2" name="Rectangle 1">
          <a:extLst xmlns:a="http://schemas.openxmlformats.org/drawingml/2006/main">
            <a:ext uri="{FF2B5EF4-FFF2-40B4-BE49-F238E27FC236}">
              <a16:creationId xmlns:a16="http://schemas.microsoft.com/office/drawing/2014/main" id="{92DEDBEC-AFCF-4A15-87FC-199C6AC2EF40}"/>
            </a:ext>
          </a:extLst>
        </cdr:cNvPr>
        <cdr:cNvSpPr/>
      </cdr:nvSpPr>
      <cdr:spPr>
        <a:xfrm xmlns:a="http://schemas.openxmlformats.org/drawingml/2006/main">
          <a:off x="0" y="453320"/>
          <a:ext cx="488083" cy="375497"/>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600" b="1" dirty="0">
              <a:solidFill>
                <a:schemeClr val="accent1"/>
              </a:solidFill>
            </a:rPr>
            <a:t>A</a:t>
          </a:r>
          <a:endParaRPr lang="en-US" sz="1400" b="1" dirty="0">
            <a:solidFill>
              <a:schemeClr val="accent1"/>
            </a:solidFill>
          </a:endParaRPr>
        </a:p>
      </cdr:txBody>
    </cdr:sp>
  </cdr:relSizeAnchor>
  <cdr:relSizeAnchor xmlns:cdr="http://schemas.openxmlformats.org/drawingml/2006/chartDrawing">
    <cdr:from>
      <cdr:x>0.0128</cdr:x>
      <cdr:y>0.573</cdr:y>
    </cdr:from>
    <cdr:to>
      <cdr:x>0.08264</cdr:x>
      <cdr:y>0.67142</cdr:y>
    </cdr:to>
    <cdr:sp macro="" textlink="">
      <cdr:nvSpPr>
        <cdr:cNvPr id="3" name="Rectangle 2">
          <a:extLst xmlns:a="http://schemas.openxmlformats.org/drawingml/2006/main">
            <a:ext uri="{FF2B5EF4-FFF2-40B4-BE49-F238E27FC236}">
              <a16:creationId xmlns:a16="http://schemas.microsoft.com/office/drawing/2014/main" id="{89D18EE4-B293-46BD-83FB-F54A1CB6288D}"/>
            </a:ext>
          </a:extLst>
        </cdr:cNvPr>
        <cdr:cNvSpPr/>
      </cdr:nvSpPr>
      <cdr:spPr>
        <a:xfrm xmlns:a="http://schemas.openxmlformats.org/drawingml/2006/main">
          <a:off x="72368" y="2366207"/>
          <a:ext cx="394900" cy="406426"/>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600" b="1" dirty="0">
              <a:solidFill>
                <a:schemeClr val="accent2"/>
              </a:solidFill>
            </a:rPr>
            <a:t>B</a:t>
          </a:r>
        </a:p>
      </cdr:txBody>
    </cdr:sp>
  </cdr:relSizeAnchor>
  <cdr:relSizeAnchor xmlns:cdr="http://schemas.openxmlformats.org/drawingml/2006/chartDrawing">
    <cdr:from>
      <cdr:x>0</cdr:x>
      <cdr:y>0.70696</cdr:y>
    </cdr:from>
    <cdr:to>
      <cdr:x>0.12758</cdr:x>
      <cdr:y>0.9051</cdr:y>
    </cdr:to>
    <cdr:sp macro="" textlink="">
      <cdr:nvSpPr>
        <cdr:cNvPr id="5" name="Rectangle 4">
          <a:extLst xmlns:a="http://schemas.openxmlformats.org/drawingml/2006/main">
            <a:ext uri="{FF2B5EF4-FFF2-40B4-BE49-F238E27FC236}">
              <a16:creationId xmlns:a16="http://schemas.microsoft.com/office/drawing/2014/main" id="{072B2DF8-C37E-4421-9092-36397D4078E2}"/>
            </a:ext>
          </a:extLst>
        </cdr:cNvPr>
        <cdr:cNvSpPr/>
      </cdr:nvSpPr>
      <cdr:spPr>
        <a:xfrm xmlns:a="http://schemas.openxmlformats.org/drawingml/2006/main">
          <a:off x="-323668" y="2919419"/>
          <a:ext cx="721361" cy="818221"/>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600" b="1" dirty="0">
              <a:solidFill>
                <a:schemeClr val="accent5"/>
              </a:solidFill>
            </a:rPr>
            <a:t>C or lower/DK</a:t>
          </a:r>
          <a:endParaRPr lang="en-US" sz="1400" b="1" dirty="0">
            <a:solidFill>
              <a:schemeClr val="accent5"/>
            </a:solidFill>
          </a:endParaRPr>
        </a:p>
      </cdr:txBody>
    </cdr:sp>
  </cdr:relSizeAnchor>
</c:userShapes>
</file>

<file path=ppt/drawings/drawing23.xml><?xml version="1.0" encoding="utf-8"?>
<c:userShapes xmlns:c="http://schemas.openxmlformats.org/drawingml/2006/chart">
  <cdr:relSizeAnchor xmlns:cdr="http://schemas.openxmlformats.org/drawingml/2006/chartDrawing">
    <cdr:from>
      <cdr:x>0</cdr:x>
      <cdr:y>0.19203</cdr:y>
    </cdr:from>
    <cdr:to>
      <cdr:x>0.22226</cdr:x>
      <cdr:y>0.28296</cdr:y>
    </cdr:to>
    <cdr:sp macro="" textlink="">
      <cdr:nvSpPr>
        <cdr:cNvPr id="2" name="Rectangle 1">
          <a:extLst xmlns:a="http://schemas.openxmlformats.org/drawingml/2006/main">
            <a:ext uri="{FF2B5EF4-FFF2-40B4-BE49-F238E27FC236}">
              <a16:creationId xmlns:a16="http://schemas.microsoft.com/office/drawing/2014/main" id="{92DEDBEC-AFCF-4A15-87FC-199C6AC2EF40}"/>
            </a:ext>
          </a:extLst>
        </cdr:cNvPr>
        <cdr:cNvSpPr/>
      </cdr:nvSpPr>
      <cdr:spPr>
        <a:xfrm xmlns:a="http://schemas.openxmlformats.org/drawingml/2006/main">
          <a:off x="0" y="793008"/>
          <a:ext cx="1256730" cy="375483"/>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600" b="1" dirty="0">
              <a:solidFill>
                <a:schemeClr val="accent1"/>
              </a:solidFill>
            </a:rPr>
            <a:t>No concerns</a:t>
          </a:r>
          <a:endParaRPr lang="en-US" sz="1400" b="1" dirty="0">
            <a:solidFill>
              <a:schemeClr val="accent1"/>
            </a:solidFill>
          </a:endParaRPr>
        </a:p>
      </cdr:txBody>
    </cdr:sp>
  </cdr:relSizeAnchor>
  <cdr:relSizeAnchor xmlns:cdr="http://schemas.openxmlformats.org/drawingml/2006/chartDrawing">
    <cdr:from>
      <cdr:x>0</cdr:x>
      <cdr:y>0.47565</cdr:y>
    </cdr:from>
    <cdr:to>
      <cdr:x>0.34444</cdr:x>
      <cdr:y>0.57406</cdr:y>
    </cdr:to>
    <cdr:sp macro="" textlink="">
      <cdr:nvSpPr>
        <cdr:cNvPr id="3" name="Rectangle 2">
          <a:extLst xmlns:a="http://schemas.openxmlformats.org/drawingml/2006/main">
            <a:ext uri="{FF2B5EF4-FFF2-40B4-BE49-F238E27FC236}">
              <a16:creationId xmlns:a16="http://schemas.microsoft.com/office/drawing/2014/main" id="{89D18EE4-B293-46BD-83FB-F54A1CB6288D}"/>
            </a:ext>
          </a:extLst>
        </cdr:cNvPr>
        <cdr:cNvSpPr/>
      </cdr:nvSpPr>
      <cdr:spPr>
        <a:xfrm xmlns:a="http://schemas.openxmlformats.org/drawingml/2006/main">
          <a:off x="-307910" y="1964191"/>
          <a:ext cx="1947610" cy="406400"/>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600" b="1" dirty="0">
              <a:solidFill>
                <a:schemeClr val="accent2"/>
              </a:solidFill>
            </a:rPr>
            <a:t>Occasional Concerns</a:t>
          </a:r>
        </a:p>
      </cdr:txBody>
    </cdr:sp>
  </cdr:relSizeAnchor>
  <cdr:relSizeAnchor xmlns:cdr="http://schemas.openxmlformats.org/drawingml/2006/chartDrawing">
    <cdr:from>
      <cdr:x>0</cdr:x>
      <cdr:y>0.83776</cdr:y>
    </cdr:from>
    <cdr:to>
      <cdr:x>0.0839</cdr:x>
      <cdr:y>0.89704</cdr:y>
    </cdr:to>
    <cdr:sp macro="" textlink="">
      <cdr:nvSpPr>
        <cdr:cNvPr id="4" name="Rectangle 3">
          <a:extLst xmlns:a="http://schemas.openxmlformats.org/drawingml/2006/main">
            <a:ext uri="{FF2B5EF4-FFF2-40B4-BE49-F238E27FC236}">
              <a16:creationId xmlns:a16="http://schemas.microsoft.com/office/drawing/2014/main" id="{89D18EE4-B293-46BD-83FB-F54A1CB6288D}"/>
            </a:ext>
          </a:extLst>
        </cdr:cNvPr>
        <cdr:cNvSpPr/>
      </cdr:nvSpPr>
      <cdr:spPr>
        <a:xfrm xmlns:a="http://schemas.openxmlformats.org/drawingml/2006/main">
          <a:off x="0" y="3459529"/>
          <a:ext cx="474410" cy="244819"/>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600" b="1" dirty="0">
              <a:solidFill>
                <a:schemeClr val="accent3">
                  <a:lumMod val="75000"/>
                </a:schemeClr>
              </a:solidFill>
            </a:rPr>
            <a:t>DK </a:t>
          </a:r>
          <a:endParaRPr lang="en-US" sz="1400" b="1" dirty="0">
            <a:solidFill>
              <a:schemeClr val="accent3">
                <a:lumMod val="75000"/>
              </a:schemeClr>
            </a:solidFill>
          </a:endParaRPr>
        </a:p>
      </cdr:txBody>
    </cdr:sp>
  </cdr:relSizeAnchor>
  <cdr:relSizeAnchor xmlns:cdr="http://schemas.openxmlformats.org/drawingml/2006/chartDrawing">
    <cdr:from>
      <cdr:x>0</cdr:x>
      <cdr:y>0.70885</cdr:y>
    </cdr:from>
    <cdr:to>
      <cdr:x>0.35702</cdr:x>
      <cdr:y>0.78248</cdr:y>
    </cdr:to>
    <cdr:sp macro="" textlink="">
      <cdr:nvSpPr>
        <cdr:cNvPr id="5" name="Rectangle 4">
          <a:extLst xmlns:a="http://schemas.openxmlformats.org/drawingml/2006/main">
            <a:ext uri="{FF2B5EF4-FFF2-40B4-BE49-F238E27FC236}">
              <a16:creationId xmlns:a16="http://schemas.microsoft.com/office/drawing/2014/main" id="{072B2DF8-C37E-4421-9092-36397D4078E2}"/>
            </a:ext>
          </a:extLst>
        </cdr:cNvPr>
        <cdr:cNvSpPr/>
      </cdr:nvSpPr>
      <cdr:spPr>
        <a:xfrm xmlns:a="http://schemas.openxmlformats.org/drawingml/2006/main">
          <a:off x="-307910" y="2927193"/>
          <a:ext cx="2018730" cy="304083"/>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600" b="1" dirty="0">
              <a:solidFill>
                <a:schemeClr val="accent5"/>
              </a:solidFill>
            </a:rPr>
            <a:t>Regularly concerned</a:t>
          </a:r>
          <a:endParaRPr lang="en-US" sz="1400" b="1" dirty="0">
            <a:solidFill>
              <a:schemeClr val="accent5"/>
            </a:solidFill>
          </a:endParaRPr>
        </a:p>
      </cdr:txBody>
    </cdr:sp>
  </cdr:relSizeAnchor>
</c:userShapes>
</file>

<file path=ppt/drawings/drawing24.xml><?xml version="1.0" encoding="utf-8"?>
<c:userShapes xmlns:c="http://schemas.openxmlformats.org/drawingml/2006/chart">
  <cdr:relSizeAnchor xmlns:cdr="http://schemas.openxmlformats.org/drawingml/2006/chartDrawing">
    <cdr:from>
      <cdr:x>0</cdr:x>
      <cdr:y>0.19337</cdr:y>
    </cdr:from>
    <cdr:to>
      <cdr:x>0.22226</cdr:x>
      <cdr:y>0.2843</cdr:y>
    </cdr:to>
    <cdr:sp macro="" textlink="">
      <cdr:nvSpPr>
        <cdr:cNvPr id="2" name="Rectangle 1">
          <a:extLst xmlns:a="http://schemas.openxmlformats.org/drawingml/2006/main">
            <a:ext uri="{FF2B5EF4-FFF2-40B4-BE49-F238E27FC236}">
              <a16:creationId xmlns:a16="http://schemas.microsoft.com/office/drawing/2014/main" id="{92DEDBEC-AFCF-4A15-87FC-199C6AC2EF40}"/>
            </a:ext>
          </a:extLst>
        </cdr:cNvPr>
        <cdr:cNvSpPr/>
      </cdr:nvSpPr>
      <cdr:spPr>
        <a:xfrm xmlns:a="http://schemas.openxmlformats.org/drawingml/2006/main">
          <a:off x="-6292150" y="798509"/>
          <a:ext cx="1256736" cy="375497"/>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600" b="1" dirty="0">
              <a:solidFill>
                <a:schemeClr val="accent1"/>
              </a:solidFill>
            </a:rPr>
            <a:t>No concerns</a:t>
          </a:r>
          <a:endParaRPr lang="en-US" sz="1400" b="1" dirty="0">
            <a:solidFill>
              <a:schemeClr val="accent1"/>
            </a:solidFill>
          </a:endParaRPr>
        </a:p>
      </cdr:txBody>
    </cdr:sp>
  </cdr:relSizeAnchor>
  <cdr:relSizeAnchor xmlns:cdr="http://schemas.openxmlformats.org/drawingml/2006/chartDrawing">
    <cdr:from>
      <cdr:x>0</cdr:x>
      <cdr:y>0.43728</cdr:y>
    </cdr:from>
    <cdr:to>
      <cdr:x>0.34444</cdr:x>
      <cdr:y>0.5357</cdr:y>
    </cdr:to>
    <cdr:sp macro="" textlink="">
      <cdr:nvSpPr>
        <cdr:cNvPr id="3" name="Rectangle 2">
          <a:extLst xmlns:a="http://schemas.openxmlformats.org/drawingml/2006/main">
            <a:ext uri="{FF2B5EF4-FFF2-40B4-BE49-F238E27FC236}">
              <a16:creationId xmlns:a16="http://schemas.microsoft.com/office/drawing/2014/main" id="{89D18EE4-B293-46BD-83FB-F54A1CB6288D}"/>
            </a:ext>
          </a:extLst>
        </cdr:cNvPr>
        <cdr:cNvSpPr/>
      </cdr:nvSpPr>
      <cdr:spPr>
        <a:xfrm xmlns:a="http://schemas.openxmlformats.org/drawingml/2006/main">
          <a:off x="0" y="1805765"/>
          <a:ext cx="1947585" cy="406427"/>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600" b="1" dirty="0">
              <a:solidFill>
                <a:schemeClr val="accent2"/>
              </a:solidFill>
            </a:rPr>
            <a:t>Occasional Concerns</a:t>
          </a:r>
        </a:p>
      </cdr:txBody>
    </cdr:sp>
  </cdr:relSizeAnchor>
  <cdr:relSizeAnchor xmlns:cdr="http://schemas.openxmlformats.org/drawingml/2006/chartDrawing">
    <cdr:from>
      <cdr:x>0</cdr:x>
      <cdr:y>0.72956</cdr:y>
    </cdr:from>
    <cdr:to>
      <cdr:x>0.40554</cdr:x>
      <cdr:y>0.80016</cdr:y>
    </cdr:to>
    <cdr:sp macro="" textlink="">
      <cdr:nvSpPr>
        <cdr:cNvPr id="5" name="Rectangle 4">
          <a:extLst xmlns:a="http://schemas.openxmlformats.org/drawingml/2006/main">
            <a:ext uri="{FF2B5EF4-FFF2-40B4-BE49-F238E27FC236}">
              <a16:creationId xmlns:a16="http://schemas.microsoft.com/office/drawing/2014/main" id="{072B2DF8-C37E-4421-9092-36397D4078E2}"/>
            </a:ext>
          </a:extLst>
        </cdr:cNvPr>
        <cdr:cNvSpPr/>
      </cdr:nvSpPr>
      <cdr:spPr>
        <a:xfrm xmlns:a="http://schemas.openxmlformats.org/drawingml/2006/main">
          <a:off x="-6292150" y="3012739"/>
          <a:ext cx="2293050" cy="291538"/>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600" b="1" dirty="0">
              <a:solidFill>
                <a:schemeClr val="accent5"/>
              </a:solidFill>
            </a:rPr>
            <a:t>Regularly concerned/DK</a:t>
          </a:r>
          <a:endParaRPr lang="en-US" sz="1400" b="1" dirty="0">
            <a:solidFill>
              <a:schemeClr val="accent5"/>
            </a:solidFill>
          </a:endParaRPr>
        </a:p>
      </cdr:txBody>
    </cdr:sp>
  </cdr:relSizeAnchor>
</c:userShapes>
</file>

<file path=ppt/drawings/drawing25.xml><?xml version="1.0" encoding="utf-8"?>
<c:userShapes xmlns:c="http://schemas.openxmlformats.org/drawingml/2006/chart">
  <cdr:relSizeAnchor xmlns:cdr="http://schemas.openxmlformats.org/drawingml/2006/chartDrawing">
    <cdr:from>
      <cdr:x>0</cdr:x>
      <cdr:y>0.19203</cdr:y>
    </cdr:from>
    <cdr:to>
      <cdr:x>0.22226</cdr:x>
      <cdr:y>0.28296</cdr:y>
    </cdr:to>
    <cdr:sp macro="" textlink="">
      <cdr:nvSpPr>
        <cdr:cNvPr id="2" name="Rectangle 1">
          <a:extLst xmlns:a="http://schemas.openxmlformats.org/drawingml/2006/main">
            <a:ext uri="{FF2B5EF4-FFF2-40B4-BE49-F238E27FC236}">
              <a16:creationId xmlns:a16="http://schemas.microsoft.com/office/drawing/2014/main" id="{92DEDBEC-AFCF-4A15-87FC-199C6AC2EF40}"/>
            </a:ext>
          </a:extLst>
        </cdr:cNvPr>
        <cdr:cNvSpPr/>
      </cdr:nvSpPr>
      <cdr:spPr>
        <a:xfrm xmlns:a="http://schemas.openxmlformats.org/drawingml/2006/main">
          <a:off x="0" y="793008"/>
          <a:ext cx="1256730" cy="375483"/>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600" b="1" dirty="0">
              <a:solidFill>
                <a:schemeClr val="accent1"/>
              </a:solidFill>
            </a:rPr>
            <a:t>No concerns</a:t>
          </a:r>
          <a:endParaRPr lang="en-US" sz="1400" b="1" dirty="0">
            <a:solidFill>
              <a:schemeClr val="accent1"/>
            </a:solidFill>
          </a:endParaRPr>
        </a:p>
      </cdr:txBody>
    </cdr:sp>
  </cdr:relSizeAnchor>
  <cdr:relSizeAnchor xmlns:cdr="http://schemas.openxmlformats.org/drawingml/2006/chartDrawing">
    <cdr:from>
      <cdr:x>0</cdr:x>
      <cdr:y>0.47565</cdr:y>
    </cdr:from>
    <cdr:to>
      <cdr:x>0.34444</cdr:x>
      <cdr:y>0.57406</cdr:y>
    </cdr:to>
    <cdr:sp macro="" textlink="">
      <cdr:nvSpPr>
        <cdr:cNvPr id="3" name="Rectangle 2">
          <a:extLst xmlns:a="http://schemas.openxmlformats.org/drawingml/2006/main">
            <a:ext uri="{FF2B5EF4-FFF2-40B4-BE49-F238E27FC236}">
              <a16:creationId xmlns:a16="http://schemas.microsoft.com/office/drawing/2014/main" id="{89D18EE4-B293-46BD-83FB-F54A1CB6288D}"/>
            </a:ext>
          </a:extLst>
        </cdr:cNvPr>
        <cdr:cNvSpPr/>
      </cdr:nvSpPr>
      <cdr:spPr>
        <a:xfrm xmlns:a="http://schemas.openxmlformats.org/drawingml/2006/main">
          <a:off x="-307910" y="1964191"/>
          <a:ext cx="1947610" cy="406400"/>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600" b="1" dirty="0">
              <a:solidFill>
                <a:schemeClr val="accent2"/>
              </a:solidFill>
            </a:rPr>
            <a:t>Occasional Concerns</a:t>
          </a:r>
        </a:p>
      </cdr:txBody>
    </cdr:sp>
  </cdr:relSizeAnchor>
  <cdr:relSizeAnchor xmlns:cdr="http://schemas.openxmlformats.org/drawingml/2006/chartDrawing">
    <cdr:from>
      <cdr:x>0</cdr:x>
      <cdr:y>0.83776</cdr:y>
    </cdr:from>
    <cdr:to>
      <cdr:x>0.0839</cdr:x>
      <cdr:y>0.89704</cdr:y>
    </cdr:to>
    <cdr:sp macro="" textlink="">
      <cdr:nvSpPr>
        <cdr:cNvPr id="4" name="Rectangle 3">
          <a:extLst xmlns:a="http://schemas.openxmlformats.org/drawingml/2006/main">
            <a:ext uri="{FF2B5EF4-FFF2-40B4-BE49-F238E27FC236}">
              <a16:creationId xmlns:a16="http://schemas.microsoft.com/office/drawing/2014/main" id="{89D18EE4-B293-46BD-83FB-F54A1CB6288D}"/>
            </a:ext>
          </a:extLst>
        </cdr:cNvPr>
        <cdr:cNvSpPr/>
      </cdr:nvSpPr>
      <cdr:spPr>
        <a:xfrm xmlns:a="http://schemas.openxmlformats.org/drawingml/2006/main">
          <a:off x="0" y="3459529"/>
          <a:ext cx="474410" cy="244819"/>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600" b="1" dirty="0">
              <a:solidFill>
                <a:schemeClr val="accent3">
                  <a:lumMod val="75000"/>
                </a:schemeClr>
              </a:solidFill>
            </a:rPr>
            <a:t>DK </a:t>
          </a:r>
          <a:endParaRPr lang="en-US" sz="1400" b="1" dirty="0">
            <a:solidFill>
              <a:schemeClr val="accent3">
                <a:lumMod val="75000"/>
              </a:schemeClr>
            </a:solidFill>
          </a:endParaRPr>
        </a:p>
      </cdr:txBody>
    </cdr:sp>
  </cdr:relSizeAnchor>
  <cdr:relSizeAnchor xmlns:cdr="http://schemas.openxmlformats.org/drawingml/2006/chartDrawing">
    <cdr:from>
      <cdr:x>0</cdr:x>
      <cdr:y>0.70885</cdr:y>
    </cdr:from>
    <cdr:to>
      <cdr:x>0.35702</cdr:x>
      <cdr:y>0.78248</cdr:y>
    </cdr:to>
    <cdr:sp macro="" textlink="">
      <cdr:nvSpPr>
        <cdr:cNvPr id="5" name="Rectangle 4">
          <a:extLst xmlns:a="http://schemas.openxmlformats.org/drawingml/2006/main">
            <a:ext uri="{FF2B5EF4-FFF2-40B4-BE49-F238E27FC236}">
              <a16:creationId xmlns:a16="http://schemas.microsoft.com/office/drawing/2014/main" id="{072B2DF8-C37E-4421-9092-36397D4078E2}"/>
            </a:ext>
          </a:extLst>
        </cdr:cNvPr>
        <cdr:cNvSpPr/>
      </cdr:nvSpPr>
      <cdr:spPr>
        <a:xfrm xmlns:a="http://schemas.openxmlformats.org/drawingml/2006/main">
          <a:off x="-307910" y="2927193"/>
          <a:ext cx="2018730" cy="304083"/>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600" b="1" dirty="0">
              <a:solidFill>
                <a:schemeClr val="accent5"/>
              </a:solidFill>
            </a:rPr>
            <a:t>Regularly concerned</a:t>
          </a:r>
          <a:endParaRPr lang="en-US" sz="1400" b="1" dirty="0">
            <a:solidFill>
              <a:schemeClr val="accent5"/>
            </a:solidFill>
          </a:endParaRPr>
        </a:p>
      </cdr:txBody>
    </cdr:sp>
  </cdr:relSizeAnchor>
</c:userShapes>
</file>

<file path=ppt/drawings/drawing26.xml><?xml version="1.0" encoding="utf-8"?>
<c:userShapes xmlns:c="http://schemas.openxmlformats.org/drawingml/2006/chart">
  <cdr:relSizeAnchor xmlns:cdr="http://schemas.openxmlformats.org/drawingml/2006/chartDrawing">
    <cdr:from>
      <cdr:x>0</cdr:x>
      <cdr:y>0.19337</cdr:y>
    </cdr:from>
    <cdr:to>
      <cdr:x>0.22226</cdr:x>
      <cdr:y>0.2843</cdr:y>
    </cdr:to>
    <cdr:sp macro="" textlink="">
      <cdr:nvSpPr>
        <cdr:cNvPr id="2" name="Rectangle 1">
          <a:extLst xmlns:a="http://schemas.openxmlformats.org/drawingml/2006/main">
            <a:ext uri="{FF2B5EF4-FFF2-40B4-BE49-F238E27FC236}">
              <a16:creationId xmlns:a16="http://schemas.microsoft.com/office/drawing/2014/main" id="{92DEDBEC-AFCF-4A15-87FC-199C6AC2EF40}"/>
            </a:ext>
          </a:extLst>
        </cdr:cNvPr>
        <cdr:cNvSpPr/>
      </cdr:nvSpPr>
      <cdr:spPr>
        <a:xfrm xmlns:a="http://schemas.openxmlformats.org/drawingml/2006/main">
          <a:off x="-6292150" y="798509"/>
          <a:ext cx="1256736" cy="375497"/>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600" b="1" dirty="0">
              <a:solidFill>
                <a:schemeClr val="accent1"/>
              </a:solidFill>
            </a:rPr>
            <a:t>No concerns</a:t>
          </a:r>
          <a:endParaRPr lang="en-US" sz="1400" b="1" dirty="0">
            <a:solidFill>
              <a:schemeClr val="accent1"/>
            </a:solidFill>
          </a:endParaRPr>
        </a:p>
      </cdr:txBody>
    </cdr:sp>
  </cdr:relSizeAnchor>
  <cdr:relSizeAnchor xmlns:cdr="http://schemas.openxmlformats.org/drawingml/2006/chartDrawing">
    <cdr:from>
      <cdr:x>0</cdr:x>
      <cdr:y>0.43728</cdr:y>
    </cdr:from>
    <cdr:to>
      <cdr:x>0.34444</cdr:x>
      <cdr:y>0.5357</cdr:y>
    </cdr:to>
    <cdr:sp macro="" textlink="">
      <cdr:nvSpPr>
        <cdr:cNvPr id="3" name="Rectangle 2">
          <a:extLst xmlns:a="http://schemas.openxmlformats.org/drawingml/2006/main">
            <a:ext uri="{FF2B5EF4-FFF2-40B4-BE49-F238E27FC236}">
              <a16:creationId xmlns:a16="http://schemas.microsoft.com/office/drawing/2014/main" id="{89D18EE4-B293-46BD-83FB-F54A1CB6288D}"/>
            </a:ext>
          </a:extLst>
        </cdr:cNvPr>
        <cdr:cNvSpPr/>
      </cdr:nvSpPr>
      <cdr:spPr>
        <a:xfrm xmlns:a="http://schemas.openxmlformats.org/drawingml/2006/main">
          <a:off x="0" y="1805765"/>
          <a:ext cx="1947585" cy="406427"/>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600" b="1" dirty="0">
              <a:solidFill>
                <a:schemeClr val="accent2"/>
              </a:solidFill>
            </a:rPr>
            <a:t>Occasional Concerns</a:t>
          </a:r>
        </a:p>
      </cdr:txBody>
    </cdr:sp>
  </cdr:relSizeAnchor>
  <cdr:relSizeAnchor xmlns:cdr="http://schemas.openxmlformats.org/drawingml/2006/chartDrawing">
    <cdr:from>
      <cdr:x>0</cdr:x>
      <cdr:y>0.72956</cdr:y>
    </cdr:from>
    <cdr:to>
      <cdr:x>0.40554</cdr:x>
      <cdr:y>0.80016</cdr:y>
    </cdr:to>
    <cdr:sp macro="" textlink="">
      <cdr:nvSpPr>
        <cdr:cNvPr id="5" name="Rectangle 4">
          <a:extLst xmlns:a="http://schemas.openxmlformats.org/drawingml/2006/main">
            <a:ext uri="{FF2B5EF4-FFF2-40B4-BE49-F238E27FC236}">
              <a16:creationId xmlns:a16="http://schemas.microsoft.com/office/drawing/2014/main" id="{072B2DF8-C37E-4421-9092-36397D4078E2}"/>
            </a:ext>
          </a:extLst>
        </cdr:cNvPr>
        <cdr:cNvSpPr/>
      </cdr:nvSpPr>
      <cdr:spPr>
        <a:xfrm xmlns:a="http://schemas.openxmlformats.org/drawingml/2006/main">
          <a:off x="-6292150" y="3012739"/>
          <a:ext cx="2293050" cy="291538"/>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600" b="1" dirty="0">
              <a:solidFill>
                <a:schemeClr val="accent5"/>
              </a:solidFill>
            </a:rPr>
            <a:t>Regularly concerned/DK</a:t>
          </a:r>
          <a:endParaRPr lang="en-US" sz="1400" b="1" dirty="0">
            <a:solidFill>
              <a:schemeClr val="accent5"/>
            </a:solidFill>
          </a:endParaRPr>
        </a:p>
      </cdr:txBody>
    </cdr:sp>
  </cdr:relSizeAnchor>
</c:userShapes>
</file>

<file path=ppt/drawings/drawing27.xml><?xml version="1.0" encoding="utf-8"?>
<c:userShapes xmlns:c="http://schemas.openxmlformats.org/drawingml/2006/chart">
  <cdr:relSizeAnchor xmlns:cdr="http://schemas.openxmlformats.org/drawingml/2006/chartDrawing">
    <cdr:from>
      <cdr:x>0</cdr:x>
      <cdr:y>0.19203</cdr:y>
    </cdr:from>
    <cdr:to>
      <cdr:x>0.22226</cdr:x>
      <cdr:y>0.28296</cdr:y>
    </cdr:to>
    <cdr:sp macro="" textlink="">
      <cdr:nvSpPr>
        <cdr:cNvPr id="2" name="Rectangle 1">
          <a:extLst xmlns:a="http://schemas.openxmlformats.org/drawingml/2006/main">
            <a:ext uri="{FF2B5EF4-FFF2-40B4-BE49-F238E27FC236}">
              <a16:creationId xmlns:a16="http://schemas.microsoft.com/office/drawing/2014/main" id="{92DEDBEC-AFCF-4A15-87FC-199C6AC2EF40}"/>
            </a:ext>
          </a:extLst>
        </cdr:cNvPr>
        <cdr:cNvSpPr/>
      </cdr:nvSpPr>
      <cdr:spPr>
        <a:xfrm xmlns:a="http://schemas.openxmlformats.org/drawingml/2006/main">
          <a:off x="0" y="793008"/>
          <a:ext cx="1256730" cy="375483"/>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600" b="1" dirty="0">
              <a:solidFill>
                <a:schemeClr val="accent1"/>
              </a:solidFill>
            </a:rPr>
            <a:t>No concerns</a:t>
          </a:r>
          <a:endParaRPr lang="en-US" sz="1400" b="1" dirty="0">
            <a:solidFill>
              <a:schemeClr val="accent1"/>
            </a:solidFill>
          </a:endParaRPr>
        </a:p>
      </cdr:txBody>
    </cdr:sp>
  </cdr:relSizeAnchor>
  <cdr:relSizeAnchor xmlns:cdr="http://schemas.openxmlformats.org/drawingml/2006/chartDrawing">
    <cdr:from>
      <cdr:x>0</cdr:x>
      <cdr:y>0.52731</cdr:y>
    </cdr:from>
    <cdr:to>
      <cdr:x>0.34444</cdr:x>
      <cdr:y>0.62573</cdr:y>
    </cdr:to>
    <cdr:sp macro="" textlink="">
      <cdr:nvSpPr>
        <cdr:cNvPr id="3" name="Rectangle 2">
          <a:extLst xmlns:a="http://schemas.openxmlformats.org/drawingml/2006/main">
            <a:ext uri="{FF2B5EF4-FFF2-40B4-BE49-F238E27FC236}">
              <a16:creationId xmlns:a16="http://schemas.microsoft.com/office/drawing/2014/main" id="{89D18EE4-B293-46BD-83FB-F54A1CB6288D}"/>
            </a:ext>
          </a:extLst>
        </cdr:cNvPr>
        <cdr:cNvSpPr/>
      </cdr:nvSpPr>
      <cdr:spPr>
        <a:xfrm xmlns:a="http://schemas.openxmlformats.org/drawingml/2006/main">
          <a:off x="0" y="2177551"/>
          <a:ext cx="1947610" cy="406400"/>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600" b="1" dirty="0">
              <a:solidFill>
                <a:schemeClr val="accent2"/>
              </a:solidFill>
            </a:rPr>
            <a:t>Occasional Concerns</a:t>
          </a:r>
        </a:p>
      </cdr:txBody>
    </cdr:sp>
  </cdr:relSizeAnchor>
  <cdr:relSizeAnchor xmlns:cdr="http://schemas.openxmlformats.org/drawingml/2006/chartDrawing">
    <cdr:from>
      <cdr:x>0</cdr:x>
      <cdr:y>0.83776</cdr:y>
    </cdr:from>
    <cdr:to>
      <cdr:x>0.0839</cdr:x>
      <cdr:y>0.89704</cdr:y>
    </cdr:to>
    <cdr:sp macro="" textlink="">
      <cdr:nvSpPr>
        <cdr:cNvPr id="4" name="Rectangle 3">
          <a:extLst xmlns:a="http://schemas.openxmlformats.org/drawingml/2006/main">
            <a:ext uri="{FF2B5EF4-FFF2-40B4-BE49-F238E27FC236}">
              <a16:creationId xmlns:a16="http://schemas.microsoft.com/office/drawing/2014/main" id="{89D18EE4-B293-46BD-83FB-F54A1CB6288D}"/>
            </a:ext>
          </a:extLst>
        </cdr:cNvPr>
        <cdr:cNvSpPr/>
      </cdr:nvSpPr>
      <cdr:spPr>
        <a:xfrm xmlns:a="http://schemas.openxmlformats.org/drawingml/2006/main">
          <a:off x="0" y="3459529"/>
          <a:ext cx="474410" cy="244819"/>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600" b="1" dirty="0">
              <a:solidFill>
                <a:schemeClr val="accent3">
                  <a:lumMod val="75000"/>
                </a:schemeClr>
              </a:solidFill>
            </a:rPr>
            <a:t>DK </a:t>
          </a:r>
          <a:endParaRPr lang="en-US" sz="1400" b="1" dirty="0">
            <a:solidFill>
              <a:schemeClr val="accent3">
                <a:lumMod val="75000"/>
              </a:schemeClr>
            </a:solidFill>
          </a:endParaRPr>
        </a:p>
      </cdr:txBody>
    </cdr:sp>
  </cdr:relSizeAnchor>
  <cdr:relSizeAnchor xmlns:cdr="http://schemas.openxmlformats.org/drawingml/2006/chartDrawing">
    <cdr:from>
      <cdr:x>0</cdr:x>
      <cdr:y>0.72427</cdr:y>
    </cdr:from>
    <cdr:to>
      <cdr:x>0.35702</cdr:x>
      <cdr:y>0.7979</cdr:y>
    </cdr:to>
    <cdr:sp macro="" textlink="">
      <cdr:nvSpPr>
        <cdr:cNvPr id="5" name="Rectangle 4">
          <a:extLst xmlns:a="http://schemas.openxmlformats.org/drawingml/2006/main">
            <a:ext uri="{FF2B5EF4-FFF2-40B4-BE49-F238E27FC236}">
              <a16:creationId xmlns:a16="http://schemas.microsoft.com/office/drawing/2014/main" id="{072B2DF8-C37E-4421-9092-36397D4078E2}"/>
            </a:ext>
          </a:extLst>
        </cdr:cNvPr>
        <cdr:cNvSpPr/>
      </cdr:nvSpPr>
      <cdr:spPr>
        <a:xfrm xmlns:a="http://schemas.openxmlformats.org/drawingml/2006/main">
          <a:off x="0" y="2990864"/>
          <a:ext cx="2018730" cy="304083"/>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600" b="1" dirty="0">
              <a:solidFill>
                <a:schemeClr val="accent5"/>
              </a:solidFill>
            </a:rPr>
            <a:t>Regularly concerned</a:t>
          </a:r>
          <a:endParaRPr lang="en-US" sz="1400" b="1" dirty="0">
            <a:solidFill>
              <a:schemeClr val="accent5"/>
            </a:solidFill>
          </a:endParaRPr>
        </a:p>
      </cdr:txBody>
    </cdr:sp>
  </cdr:relSizeAnchor>
</c:userShapes>
</file>

<file path=ppt/drawings/drawing28.xml><?xml version="1.0" encoding="utf-8"?>
<c:userShapes xmlns:c="http://schemas.openxmlformats.org/drawingml/2006/chart">
  <cdr:relSizeAnchor xmlns:cdr="http://schemas.openxmlformats.org/drawingml/2006/chartDrawing">
    <cdr:from>
      <cdr:x>0</cdr:x>
      <cdr:y>0.20243</cdr:y>
    </cdr:from>
    <cdr:to>
      <cdr:x>0.22226</cdr:x>
      <cdr:y>0.29336</cdr:y>
    </cdr:to>
    <cdr:sp macro="" textlink="">
      <cdr:nvSpPr>
        <cdr:cNvPr id="2" name="Rectangle 1">
          <a:extLst xmlns:a="http://schemas.openxmlformats.org/drawingml/2006/main">
            <a:ext uri="{FF2B5EF4-FFF2-40B4-BE49-F238E27FC236}">
              <a16:creationId xmlns:a16="http://schemas.microsoft.com/office/drawing/2014/main" id="{92DEDBEC-AFCF-4A15-87FC-199C6AC2EF40}"/>
            </a:ext>
          </a:extLst>
        </cdr:cNvPr>
        <cdr:cNvSpPr/>
      </cdr:nvSpPr>
      <cdr:spPr>
        <a:xfrm xmlns:a="http://schemas.openxmlformats.org/drawingml/2006/main">
          <a:off x="0" y="835956"/>
          <a:ext cx="1256736" cy="375497"/>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600" b="1" dirty="0">
              <a:solidFill>
                <a:schemeClr val="accent1"/>
              </a:solidFill>
            </a:rPr>
            <a:t>No concerns</a:t>
          </a:r>
          <a:endParaRPr lang="en-US" sz="1400" b="1" dirty="0">
            <a:solidFill>
              <a:schemeClr val="accent1"/>
            </a:solidFill>
          </a:endParaRPr>
        </a:p>
      </cdr:txBody>
    </cdr:sp>
  </cdr:relSizeAnchor>
  <cdr:relSizeAnchor xmlns:cdr="http://schemas.openxmlformats.org/drawingml/2006/chartDrawing">
    <cdr:from>
      <cdr:x>0</cdr:x>
      <cdr:y>0.5</cdr:y>
    </cdr:from>
    <cdr:to>
      <cdr:x>0.34444</cdr:x>
      <cdr:y>0.59842</cdr:y>
    </cdr:to>
    <cdr:sp macro="" textlink="">
      <cdr:nvSpPr>
        <cdr:cNvPr id="3" name="Rectangle 2">
          <a:extLst xmlns:a="http://schemas.openxmlformats.org/drawingml/2006/main">
            <a:ext uri="{FF2B5EF4-FFF2-40B4-BE49-F238E27FC236}">
              <a16:creationId xmlns:a16="http://schemas.microsoft.com/office/drawing/2014/main" id="{89D18EE4-B293-46BD-83FB-F54A1CB6288D}"/>
            </a:ext>
          </a:extLst>
        </cdr:cNvPr>
        <cdr:cNvSpPr/>
      </cdr:nvSpPr>
      <cdr:spPr>
        <a:xfrm xmlns:a="http://schemas.openxmlformats.org/drawingml/2006/main">
          <a:off x="0" y="2064755"/>
          <a:ext cx="1947585" cy="406427"/>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600" b="1" dirty="0">
              <a:solidFill>
                <a:schemeClr val="accent2"/>
              </a:solidFill>
            </a:rPr>
            <a:t>Occasional Concerns</a:t>
          </a:r>
        </a:p>
      </cdr:txBody>
    </cdr:sp>
  </cdr:relSizeAnchor>
  <cdr:relSizeAnchor xmlns:cdr="http://schemas.openxmlformats.org/drawingml/2006/chartDrawing">
    <cdr:from>
      <cdr:x>0</cdr:x>
      <cdr:y>0.73737</cdr:y>
    </cdr:from>
    <cdr:to>
      <cdr:x>0.40554</cdr:x>
      <cdr:y>0.80797</cdr:y>
    </cdr:to>
    <cdr:sp macro="" textlink="">
      <cdr:nvSpPr>
        <cdr:cNvPr id="5" name="Rectangle 4">
          <a:extLst xmlns:a="http://schemas.openxmlformats.org/drawingml/2006/main">
            <a:ext uri="{FF2B5EF4-FFF2-40B4-BE49-F238E27FC236}">
              <a16:creationId xmlns:a16="http://schemas.microsoft.com/office/drawing/2014/main" id="{072B2DF8-C37E-4421-9092-36397D4078E2}"/>
            </a:ext>
          </a:extLst>
        </cdr:cNvPr>
        <cdr:cNvSpPr/>
      </cdr:nvSpPr>
      <cdr:spPr>
        <a:xfrm xmlns:a="http://schemas.openxmlformats.org/drawingml/2006/main">
          <a:off x="0" y="3044975"/>
          <a:ext cx="2293050" cy="291538"/>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600" b="1" dirty="0">
              <a:solidFill>
                <a:schemeClr val="accent5"/>
              </a:solidFill>
            </a:rPr>
            <a:t>Regularly concerned/DK</a:t>
          </a:r>
          <a:endParaRPr lang="en-US" sz="1400" b="1" dirty="0">
            <a:solidFill>
              <a:schemeClr val="accent5"/>
            </a:solidFill>
          </a:endParaRPr>
        </a:p>
      </cdr:txBody>
    </cdr:sp>
  </cdr:relSizeAnchor>
</c:userShapes>
</file>

<file path=ppt/drawings/drawing29.xml><?xml version="1.0" encoding="utf-8"?>
<c:userShapes xmlns:c="http://schemas.openxmlformats.org/drawingml/2006/chart">
  <cdr:relSizeAnchor xmlns:cdr="http://schemas.openxmlformats.org/drawingml/2006/chartDrawing">
    <cdr:from>
      <cdr:x>0</cdr:x>
      <cdr:y>0.16944</cdr:y>
    </cdr:from>
    <cdr:to>
      <cdr:x>0.22226</cdr:x>
      <cdr:y>0.26037</cdr:y>
    </cdr:to>
    <cdr:sp macro="" textlink="">
      <cdr:nvSpPr>
        <cdr:cNvPr id="2" name="Rectangle 1">
          <a:extLst xmlns:a="http://schemas.openxmlformats.org/drawingml/2006/main">
            <a:ext uri="{FF2B5EF4-FFF2-40B4-BE49-F238E27FC236}">
              <a16:creationId xmlns:a16="http://schemas.microsoft.com/office/drawing/2014/main" id="{92DEDBEC-AFCF-4A15-87FC-199C6AC2EF40}"/>
            </a:ext>
          </a:extLst>
        </cdr:cNvPr>
        <cdr:cNvSpPr/>
      </cdr:nvSpPr>
      <cdr:spPr>
        <a:xfrm xmlns:a="http://schemas.openxmlformats.org/drawingml/2006/main">
          <a:off x="0" y="699702"/>
          <a:ext cx="1256730" cy="375483"/>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600" b="1" dirty="0">
              <a:solidFill>
                <a:schemeClr val="accent1"/>
              </a:solidFill>
            </a:rPr>
            <a:t>No concerns</a:t>
          </a:r>
          <a:endParaRPr lang="en-US" sz="1400" b="1" dirty="0">
            <a:solidFill>
              <a:schemeClr val="accent1"/>
            </a:solidFill>
          </a:endParaRPr>
        </a:p>
      </cdr:txBody>
    </cdr:sp>
  </cdr:relSizeAnchor>
  <cdr:relSizeAnchor xmlns:cdr="http://schemas.openxmlformats.org/drawingml/2006/chartDrawing">
    <cdr:from>
      <cdr:x>0</cdr:x>
      <cdr:y>0.60866</cdr:y>
    </cdr:from>
    <cdr:to>
      <cdr:x>0.34444</cdr:x>
      <cdr:y>0.70707</cdr:y>
    </cdr:to>
    <cdr:sp macro="" textlink="">
      <cdr:nvSpPr>
        <cdr:cNvPr id="3" name="Rectangle 2">
          <a:extLst xmlns:a="http://schemas.openxmlformats.org/drawingml/2006/main">
            <a:ext uri="{FF2B5EF4-FFF2-40B4-BE49-F238E27FC236}">
              <a16:creationId xmlns:a16="http://schemas.microsoft.com/office/drawing/2014/main" id="{89D18EE4-B293-46BD-83FB-F54A1CB6288D}"/>
            </a:ext>
          </a:extLst>
        </cdr:cNvPr>
        <cdr:cNvSpPr/>
      </cdr:nvSpPr>
      <cdr:spPr>
        <a:xfrm xmlns:a="http://schemas.openxmlformats.org/drawingml/2006/main">
          <a:off x="-307910" y="2513453"/>
          <a:ext cx="1947610" cy="406400"/>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600" b="1" dirty="0">
              <a:solidFill>
                <a:schemeClr val="accent2"/>
              </a:solidFill>
            </a:rPr>
            <a:t>Occasional Concerns </a:t>
          </a:r>
        </a:p>
      </cdr:txBody>
    </cdr:sp>
  </cdr:relSizeAnchor>
  <cdr:relSizeAnchor xmlns:cdr="http://schemas.openxmlformats.org/drawingml/2006/chartDrawing">
    <cdr:from>
      <cdr:x>0</cdr:x>
      <cdr:y>0.8419</cdr:y>
    </cdr:from>
    <cdr:to>
      <cdr:x>0.0839</cdr:x>
      <cdr:y>0.90118</cdr:y>
    </cdr:to>
    <cdr:sp macro="" textlink="">
      <cdr:nvSpPr>
        <cdr:cNvPr id="4" name="Rectangle 3">
          <a:extLst xmlns:a="http://schemas.openxmlformats.org/drawingml/2006/main">
            <a:ext uri="{FF2B5EF4-FFF2-40B4-BE49-F238E27FC236}">
              <a16:creationId xmlns:a16="http://schemas.microsoft.com/office/drawing/2014/main" id="{89D18EE4-B293-46BD-83FB-F54A1CB6288D}"/>
            </a:ext>
          </a:extLst>
        </cdr:cNvPr>
        <cdr:cNvSpPr/>
      </cdr:nvSpPr>
      <cdr:spPr>
        <a:xfrm xmlns:a="http://schemas.openxmlformats.org/drawingml/2006/main">
          <a:off x="0" y="3476621"/>
          <a:ext cx="474410" cy="244819"/>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400" b="1" dirty="0">
              <a:solidFill>
                <a:schemeClr val="accent3">
                  <a:lumMod val="75000"/>
                </a:schemeClr>
              </a:solidFill>
            </a:rPr>
            <a:t>DK</a:t>
          </a:r>
          <a:r>
            <a:rPr lang="en-US" sz="1600" b="1" dirty="0">
              <a:solidFill>
                <a:schemeClr val="accent3">
                  <a:lumMod val="75000"/>
                </a:schemeClr>
              </a:solidFill>
            </a:rPr>
            <a:t> </a:t>
          </a:r>
          <a:endParaRPr lang="en-US" sz="1400" b="1" dirty="0">
            <a:solidFill>
              <a:schemeClr val="accent3">
                <a:lumMod val="75000"/>
              </a:schemeClr>
            </a:solidFill>
          </a:endParaRPr>
        </a:p>
      </cdr:txBody>
    </cdr:sp>
  </cdr:relSizeAnchor>
  <cdr:relSizeAnchor xmlns:cdr="http://schemas.openxmlformats.org/drawingml/2006/chartDrawing">
    <cdr:from>
      <cdr:x>0</cdr:x>
      <cdr:y>0.79063</cdr:y>
    </cdr:from>
    <cdr:to>
      <cdr:x>0.30693</cdr:x>
      <cdr:y>0.84635</cdr:y>
    </cdr:to>
    <cdr:sp macro="" textlink="">
      <cdr:nvSpPr>
        <cdr:cNvPr id="5" name="Rectangle 4">
          <a:extLst xmlns:a="http://schemas.openxmlformats.org/drawingml/2006/main">
            <a:ext uri="{FF2B5EF4-FFF2-40B4-BE49-F238E27FC236}">
              <a16:creationId xmlns:a16="http://schemas.microsoft.com/office/drawing/2014/main" id="{072B2DF8-C37E-4421-9092-36397D4078E2}"/>
            </a:ext>
          </a:extLst>
        </cdr:cNvPr>
        <cdr:cNvSpPr/>
      </cdr:nvSpPr>
      <cdr:spPr>
        <a:xfrm xmlns:a="http://schemas.openxmlformats.org/drawingml/2006/main">
          <a:off x="0" y="3264934"/>
          <a:ext cx="1735494" cy="230096"/>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400" b="1" dirty="0">
              <a:solidFill>
                <a:schemeClr val="accent5"/>
              </a:solidFill>
            </a:rPr>
            <a:t>Regularly concerned</a:t>
          </a:r>
          <a:endParaRPr lang="en-US" sz="1200" b="1" dirty="0">
            <a:solidFill>
              <a:schemeClr val="accent5"/>
            </a:solidFill>
          </a:endParaRPr>
        </a:p>
      </cdr:txBody>
    </cdr:sp>
  </cdr:relSizeAnchor>
</c:userShapes>
</file>

<file path=ppt/drawings/drawing3.xml><?xml version="1.0" encoding="utf-8"?>
<c:userShapes xmlns:c="http://schemas.openxmlformats.org/drawingml/2006/chart">
  <cdr:relSizeAnchor xmlns:cdr="http://schemas.openxmlformats.org/drawingml/2006/chartDrawing">
    <cdr:from>
      <cdr:x>0.92386</cdr:x>
      <cdr:y>0.3644</cdr:y>
    </cdr:from>
    <cdr:to>
      <cdr:x>1</cdr:x>
      <cdr:y>0.58306</cdr:y>
    </cdr:to>
    <cdr:sp macro="" textlink="">
      <cdr:nvSpPr>
        <cdr:cNvPr id="2" name="Rectangle 1">
          <a:extLst xmlns:a="http://schemas.openxmlformats.org/drawingml/2006/main">
            <a:ext uri="{FF2B5EF4-FFF2-40B4-BE49-F238E27FC236}">
              <a16:creationId xmlns:a16="http://schemas.microsoft.com/office/drawing/2014/main" id="{F9F4834C-707E-4439-BC23-E5D0F284C645}"/>
            </a:ext>
          </a:extLst>
        </cdr:cNvPr>
        <cdr:cNvSpPr/>
      </cdr:nvSpPr>
      <cdr:spPr>
        <a:xfrm xmlns:a="http://schemas.openxmlformats.org/drawingml/2006/main">
          <a:off x="11527040" y="1523916"/>
          <a:ext cx="914400" cy="914400"/>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dk1"/>
        </a:lnRef>
        <a:fillRef xmlns:a="http://schemas.openxmlformats.org/drawingml/2006/main" idx="1">
          <a:schemeClr val="lt1"/>
        </a:fillRef>
        <a:effectRef xmlns:a="http://schemas.openxmlformats.org/drawingml/2006/main" idx="0">
          <a:schemeClr val="dk1"/>
        </a:effectRef>
        <a:fontRef xmlns:a="http://schemas.openxmlformats.org/drawingml/2006/main" idx="minor">
          <a:schemeClr val="dk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0.82933</cdr:x>
      <cdr:y>0.33317</cdr:y>
    </cdr:from>
    <cdr:to>
      <cdr:x>0.90547</cdr:x>
      <cdr:y>0.55182</cdr:y>
    </cdr:to>
    <cdr:sp macro="" textlink="">
      <cdr:nvSpPr>
        <cdr:cNvPr id="3" name="Rectangle 2">
          <a:extLst xmlns:a="http://schemas.openxmlformats.org/drawingml/2006/main">
            <a:ext uri="{FF2B5EF4-FFF2-40B4-BE49-F238E27FC236}">
              <a16:creationId xmlns:a16="http://schemas.microsoft.com/office/drawing/2014/main" id="{88ED09F7-F6B9-46AC-B586-17BB4831D468}"/>
            </a:ext>
          </a:extLst>
        </cdr:cNvPr>
        <cdr:cNvSpPr/>
      </cdr:nvSpPr>
      <cdr:spPr>
        <a:xfrm xmlns:a="http://schemas.openxmlformats.org/drawingml/2006/main">
          <a:off x="9959498" y="1393288"/>
          <a:ext cx="914400" cy="914400"/>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0.03359</cdr:x>
      <cdr:y>0.6036</cdr:y>
    </cdr:from>
    <cdr:to>
      <cdr:x>0.1377</cdr:x>
      <cdr:y>0.77526</cdr:y>
    </cdr:to>
    <cdr:sp macro="" textlink="">
      <cdr:nvSpPr>
        <cdr:cNvPr id="4" name="Rectangle 3">
          <a:extLst xmlns:a="http://schemas.openxmlformats.org/drawingml/2006/main">
            <a:ext uri="{FF2B5EF4-FFF2-40B4-BE49-F238E27FC236}">
              <a16:creationId xmlns:a16="http://schemas.microsoft.com/office/drawing/2014/main" id="{3531580A-89F7-4BF2-8B35-71D546E5BC86}"/>
            </a:ext>
          </a:extLst>
        </cdr:cNvPr>
        <cdr:cNvSpPr/>
      </cdr:nvSpPr>
      <cdr:spPr>
        <a:xfrm xmlns:a="http://schemas.openxmlformats.org/drawingml/2006/main">
          <a:off x="403351" y="2021872"/>
          <a:ext cx="1250302" cy="575011"/>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xmlns:a="http://schemas.openxmlformats.org/drawingml/2006/main">
          <a:pPr algn="ctr"/>
          <a:r>
            <a:rPr lang="en-US" sz="1400" b="1" dirty="0">
              <a:solidFill>
                <a:schemeClr val="bg1"/>
              </a:solidFill>
            </a:rPr>
            <a:t>“A” grade </a:t>
          </a:r>
        </a:p>
        <a:p xmlns:a="http://schemas.openxmlformats.org/drawingml/2006/main">
          <a:pPr algn="ctr"/>
          <a:r>
            <a:rPr lang="en-US" sz="1400" b="1" dirty="0">
              <a:solidFill>
                <a:schemeClr val="bg1"/>
              </a:solidFill>
            </a:rPr>
            <a:t>responses</a:t>
          </a:r>
        </a:p>
      </cdr:txBody>
    </cdr:sp>
  </cdr:relSizeAnchor>
</c:userShapes>
</file>

<file path=ppt/drawings/drawing30.xml><?xml version="1.0" encoding="utf-8"?>
<c:userShapes xmlns:c="http://schemas.openxmlformats.org/drawingml/2006/chart">
  <cdr:relSizeAnchor xmlns:cdr="http://schemas.openxmlformats.org/drawingml/2006/chartDrawing">
    <cdr:from>
      <cdr:x>0</cdr:x>
      <cdr:y>0.20243</cdr:y>
    </cdr:from>
    <cdr:to>
      <cdr:x>0.22226</cdr:x>
      <cdr:y>0.29336</cdr:y>
    </cdr:to>
    <cdr:sp macro="" textlink="">
      <cdr:nvSpPr>
        <cdr:cNvPr id="2" name="Rectangle 1">
          <a:extLst xmlns:a="http://schemas.openxmlformats.org/drawingml/2006/main">
            <a:ext uri="{FF2B5EF4-FFF2-40B4-BE49-F238E27FC236}">
              <a16:creationId xmlns:a16="http://schemas.microsoft.com/office/drawing/2014/main" id="{92DEDBEC-AFCF-4A15-87FC-199C6AC2EF40}"/>
            </a:ext>
          </a:extLst>
        </cdr:cNvPr>
        <cdr:cNvSpPr/>
      </cdr:nvSpPr>
      <cdr:spPr>
        <a:xfrm xmlns:a="http://schemas.openxmlformats.org/drawingml/2006/main">
          <a:off x="0" y="835956"/>
          <a:ext cx="1256736" cy="375497"/>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600" b="1" dirty="0">
              <a:solidFill>
                <a:schemeClr val="accent1"/>
              </a:solidFill>
            </a:rPr>
            <a:t>No concerns</a:t>
          </a:r>
          <a:endParaRPr lang="en-US" sz="1400" b="1" dirty="0">
            <a:solidFill>
              <a:schemeClr val="accent1"/>
            </a:solidFill>
          </a:endParaRPr>
        </a:p>
      </cdr:txBody>
    </cdr:sp>
  </cdr:relSizeAnchor>
  <cdr:relSizeAnchor xmlns:cdr="http://schemas.openxmlformats.org/drawingml/2006/chartDrawing">
    <cdr:from>
      <cdr:x>0</cdr:x>
      <cdr:y>0.59716</cdr:y>
    </cdr:from>
    <cdr:to>
      <cdr:x>0.34444</cdr:x>
      <cdr:y>0.69558</cdr:y>
    </cdr:to>
    <cdr:sp macro="" textlink="">
      <cdr:nvSpPr>
        <cdr:cNvPr id="3" name="Rectangle 2">
          <a:extLst xmlns:a="http://schemas.openxmlformats.org/drawingml/2006/main">
            <a:ext uri="{FF2B5EF4-FFF2-40B4-BE49-F238E27FC236}">
              <a16:creationId xmlns:a16="http://schemas.microsoft.com/office/drawing/2014/main" id="{89D18EE4-B293-46BD-83FB-F54A1CB6288D}"/>
            </a:ext>
          </a:extLst>
        </cdr:cNvPr>
        <cdr:cNvSpPr/>
      </cdr:nvSpPr>
      <cdr:spPr>
        <a:xfrm xmlns:a="http://schemas.openxmlformats.org/drawingml/2006/main">
          <a:off x="-6292150" y="2465971"/>
          <a:ext cx="1947585" cy="406427"/>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600" b="1" dirty="0">
              <a:solidFill>
                <a:schemeClr val="accent2"/>
              </a:solidFill>
            </a:rPr>
            <a:t>Occasional Concerns</a:t>
          </a:r>
        </a:p>
      </cdr:txBody>
    </cdr:sp>
  </cdr:relSizeAnchor>
  <cdr:relSizeAnchor xmlns:cdr="http://schemas.openxmlformats.org/drawingml/2006/chartDrawing">
    <cdr:from>
      <cdr:x>0</cdr:x>
      <cdr:y>0.80515</cdr:y>
    </cdr:from>
    <cdr:to>
      <cdr:x>0.40554</cdr:x>
      <cdr:y>0.85087</cdr:y>
    </cdr:to>
    <cdr:sp macro="" textlink="">
      <cdr:nvSpPr>
        <cdr:cNvPr id="5" name="Rectangle 4">
          <a:extLst xmlns:a="http://schemas.openxmlformats.org/drawingml/2006/main">
            <a:ext uri="{FF2B5EF4-FFF2-40B4-BE49-F238E27FC236}">
              <a16:creationId xmlns:a16="http://schemas.microsoft.com/office/drawing/2014/main" id="{072B2DF8-C37E-4421-9092-36397D4078E2}"/>
            </a:ext>
          </a:extLst>
        </cdr:cNvPr>
        <cdr:cNvSpPr/>
      </cdr:nvSpPr>
      <cdr:spPr>
        <a:xfrm xmlns:a="http://schemas.openxmlformats.org/drawingml/2006/main">
          <a:off x="-6292150" y="3324893"/>
          <a:ext cx="2293050" cy="188798"/>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400" b="1" dirty="0">
              <a:solidFill>
                <a:schemeClr val="accent5"/>
              </a:solidFill>
            </a:rPr>
            <a:t>Regularly concerned/DK</a:t>
          </a:r>
          <a:endParaRPr lang="en-US" sz="1200" b="1" dirty="0">
            <a:solidFill>
              <a:schemeClr val="accent5"/>
            </a:solidFill>
          </a:endParaRPr>
        </a:p>
      </cdr:txBody>
    </cdr:sp>
  </cdr:relSizeAnchor>
</c:userShapes>
</file>

<file path=ppt/drawings/drawing31.xml><?xml version="1.0" encoding="utf-8"?>
<c:userShapes xmlns:c="http://schemas.openxmlformats.org/drawingml/2006/chart">
  <cdr:relSizeAnchor xmlns:cdr="http://schemas.openxmlformats.org/drawingml/2006/chartDrawing">
    <cdr:from>
      <cdr:x>0.32612</cdr:x>
      <cdr:y>0.00965</cdr:y>
    </cdr:from>
    <cdr:to>
      <cdr:x>0.95515</cdr:x>
      <cdr:y>0.07376</cdr:y>
    </cdr:to>
    <cdr:sp macro="" textlink="">
      <cdr:nvSpPr>
        <cdr:cNvPr id="2" name="TextBox 1"/>
        <cdr:cNvSpPr txBox="1"/>
      </cdr:nvSpPr>
      <cdr:spPr>
        <a:xfrm xmlns:a="http://schemas.openxmlformats.org/drawingml/2006/main">
          <a:off x="1634565" y="44892"/>
          <a:ext cx="3152774" cy="29812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1600" b="1" dirty="0"/>
            <a:t>Use P&amp;R</a:t>
          </a:r>
        </a:p>
      </cdr:txBody>
    </cdr:sp>
  </cdr:relSizeAnchor>
</c:userShapes>
</file>

<file path=ppt/drawings/drawing32.xml><?xml version="1.0" encoding="utf-8"?>
<c:userShapes xmlns:c="http://schemas.openxmlformats.org/drawingml/2006/chart">
  <cdr:relSizeAnchor xmlns:cdr="http://schemas.openxmlformats.org/drawingml/2006/chartDrawing">
    <cdr:from>
      <cdr:x>0.17627</cdr:x>
      <cdr:y>0.0073</cdr:y>
    </cdr:from>
    <cdr:to>
      <cdr:x>0.90018</cdr:x>
      <cdr:y>0.07141</cdr:y>
    </cdr:to>
    <cdr:sp macro="" textlink="">
      <cdr:nvSpPr>
        <cdr:cNvPr id="2" name="TextBox 1"/>
        <cdr:cNvSpPr txBox="1"/>
      </cdr:nvSpPr>
      <cdr:spPr>
        <a:xfrm xmlns:a="http://schemas.openxmlformats.org/drawingml/2006/main">
          <a:off x="1200590" y="33968"/>
          <a:ext cx="4930603" cy="298125"/>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600" b="1" dirty="0"/>
            <a:t>Security of Parked Vehicle</a:t>
          </a:r>
        </a:p>
      </cdr:txBody>
    </cdr:sp>
  </cdr:relSizeAnchor>
</c:userShapes>
</file>

<file path=ppt/drawings/drawing33.xml><?xml version="1.0" encoding="utf-8"?>
<c:userShapes xmlns:c="http://schemas.openxmlformats.org/drawingml/2006/chart">
  <cdr:relSizeAnchor xmlns:cdr="http://schemas.openxmlformats.org/drawingml/2006/chartDrawing">
    <cdr:from>
      <cdr:x>0.01212</cdr:x>
      <cdr:y>0.20552</cdr:y>
    </cdr:from>
    <cdr:to>
      <cdr:x>0.04506</cdr:x>
      <cdr:y>0.2729</cdr:y>
    </cdr:to>
    <cdr:sp macro="" textlink="">
      <cdr:nvSpPr>
        <cdr:cNvPr id="2" name="Rectangle 1">
          <a:extLst xmlns:a="http://schemas.openxmlformats.org/drawingml/2006/main">
            <a:ext uri="{FF2B5EF4-FFF2-40B4-BE49-F238E27FC236}">
              <a16:creationId xmlns:a16="http://schemas.microsoft.com/office/drawing/2014/main" id="{92DEDBEC-AFCF-4A15-87FC-199C6AC2EF40}"/>
            </a:ext>
          </a:extLst>
        </cdr:cNvPr>
        <cdr:cNvSpPr/>
      </cdr:nvSpPr>
      <cdr:spPr>
        <a:xfrm xmlns:a="http://schemas.openxmlformats.org/drawingml/2006/main">
          <a:off x="68558" y="848684"/>
          <a:ext cx="186254" cy="278248"/>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600" b="1" dirty="0">
              <a:solidFill>
                <a:schemeClr val="accent1"/>
              </a:solidFill>
            </a:rPr>
            <a:t>A</a:t>
          </a:r>
          <a:endParaRPr lang="en-US" sz="1400" b="1" dirty="0">
            <a:solidFill>
              <a:schemeClr val="accent1"/>
            </a:solidFill>
          </a:endParaRPr>
        </a:p>
      </cdr:txBody>
    </cdr:sp>
  </cdr:relSizeAnchor>
  <cdr:relSizeAnchor xmlns:cdr="http://schemas.openxmlformats.org/drawingml/2006/chartDrawing">
    <cdr:from>
      <cdr:x>0.01166</cdr:x>
      <cdr:y>0.57306</cdr:y>
    </cdr:from>
    <cdr:to>
      <cdr:x>0.0446</cdr:x>
      <cdr:y>0.64044</cdr:y>
    </cdr:to>
    <cdr:sp macro="" textlink="">
      <cdr:nvSpPr>
        <cdr:cNvPr id="3" name="Rectangle 2">
          <a:extLst xmlns:a="http://schemas.openxmlformats.org/drawingml/2006/main">
            <a:ext uri="{FF2B5EF4-FFF2-40B4-BE49-F238E27FC236}">
              <a16:creationId xmlns:a16="http://schemas.microsoft.com/office/drawing/2014/main" id="{89D18EE4-B293-46BD-83FB-F54A1CB6288D}"/>
            </a:ext>
          </a:extLst>
        </cdr:cNvPr>
        <cdr:cNvSpPr/>
      </cdr:nvSpPr>
      <cdr:spPr>
        <a:xfrm xmlns:a="http://schemas.openxmlformats.org/drawingml/2006/main">
          <a:off x="65903" y="2366444"/>
          <a:ext cx="186254" cy="278247"/>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600" b="1" dirty="0">
              <a:solidFill>
                <a:schemeClr val="accent2"/>
              </a:solidFill>
            </a:rPr>
            <a:t>B</a:t>
          </a:r>
        </a:p>
      </cdr:txBody>
    </cdr:sp>
  </cdr:relSizeAnchor>
  <cdr:relSizeAnchor xmlns:cdr="http://schemas.openxmlformats.org/drawingml/2006/chartDrawing">
    <cdr:from>
      <cdr:x>0</cdr:x>
      <cdr:y>0.67713</cdr:y>
    </cdr:from>
    <cdr:to>
      <cdr:x>0.20113</cdr:x>
      <cdr:y>0.79766</cdr:y>
    </cdr:to>
    <cdr:sp macro="" textlink="">
      <cdr:nvSpPr>
        <cdr:cNvPr id="4" name="Rectangle 3">
          <a:extLst xmlns:a="http://schemas.openxmlformats.org/drawingml/2006/main">
            <a:ext uri="{FF2B5EF4-FFF2-40B4-BE49-F238E27FC236}">
              <a16:creationId xmlns:a16="http://schemas.microsoft.com/office/drawing/2014/main" id="{89D18EE4-B293-46BD-83FB-F54A1CB6288D}"/>
            </a:ext>
          </a:extLst>
        </cdr:cNvPr>
        <cdr:cNvSpPr/>
      </cdr:nvSpPr>
      <cdr:spPr>
        <a:xfrm xmlns:a="http://schemas.openxmlformats.org/drawingml/2006/main">
          <a:off x="0" y="2796216"/>
          <a:ext cx="1137239" cy="497729"/>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600" b="1" dirty="0">
              <a:solidFill>
                <a:schemeClr val="accent5"/>
              </a:solidFill>
            </a:rPr>
            <a:t>C or lower/</a:t>
          </a:r>
        </a:p>
        <a:p xmlns:a="http://schemas.openxmlformats.org/drawingml/2006/main">
          <a:pPr algn="ctr"/>
          <a:r>
            <a:rPr lang="en-US" sz="1600" b="1" dirty="0">
              <a:solidFill>
                <a:schemeClr val="accent5"/>
              </a:solidFill>
            </a:rPr>
            <a:t>DK</a:t>
          </a:r>
          <a:endParaRPr lang="en-US" sz="1400" b="1" dirty="0">
            <a:solidFill>
              <a:schemeClr val="accent5"/>
            </a:solidFill>
          </a:endParaRPr>
        </a:p>
      </cdr:txBody>
    </cdr:sp>
  </cdr:relSizeAnchor>
</c:userShapes>
</file>

<file path=ppt/drawings/drawing34.xml><?xml version="1.0" encoding="utf-8"?>
<c:userShapes xmlns:c="http://schemas.openxmlformats.org/drawingml/2006/chart">
  <cdr:relSizeAnchor xmlns:cdr="http://schemas.openxmlformats.org/drawingml/2006/chartDrawing">
    <cdr:from>
      <cdr:x>0.92386</cdr:x>
      <cdr:y>0.3644</cdr:y>
    </cdr:from>
    <cdr:to>
      <cdr:x>1</cdr:x>
      <cdr:y>0.58306</cdr:y>
    </cdr:to>
    <cdr:sp macro="" textlink="">
      <cdr:nvSpPr>
        <cdr:cNvPr id="2" name="Rectangle 1">
          <a:extLst xmlns:a="http://schemas.openxmlformats.org/drawingml/2006/main">
            <a:ext uri="{FF2B5EF4-FFF2-40B4-BE49-F238E27FC236}">
              <a16:creationId xmlns:a16="http://schemas.microsoft.com/office/drawing/2014/main" id="{F9F4834C-707E-4439-BC23-E5D0F284C645}"/>
            </a:ext>
          </a:extLst>
        </cdr:cNvPr>
        <cdr:cNvSpPr/>
      </cdr:nvSpPr>
      <cdr:spPr>
        <a:xfrm xmlns:a="http://schemas.openxmlformats.org/drawingml/2006/main">
          <a:off x="11527040" y="1523916"/>
          <a:ext cx="914400" cy="914400"/>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dk1"/>
        </a:lnRef>
        <a:fillRef xmlns:a="http://schemas.openxmlformats.org/drawingml/2006/main" idx="1">
          <a:schemeClr val="lt1"/>
        </a:fillRef>
        <a:effectRef xmlns:a="http://schemas.openxmlformats.org/drawingml/2006/main" idx="0">
          <a:schemeClr val="dk1"/>
        </a:effectRef>
        <a:fontRef xmlns:a="http://schemas.openxmlformats.org/drawingml/2006/main" idx="minor">
          <a:schemeClr val="dk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0.82933</cdr:x>
      <cdr:y>0.33317</cdr:y>
    </cdr:from>
    <cdr:to>
      <cdr:x>0.90547</cdr:x>
      <cdr:y>0.55182</cdr:y>
    </cdr:to>
    <cdr:sp macro="" textlink="">
      <cdr:nvSpPr>
        <cdr:cNvPr id="3" name="Rectangle 2">
          <a:extLst xmlns:a="http://schemas.openxmlformats.org/drawingml/2006/main">
            <a:ext uri="{FF2B5EF4-FFF2-40B4-BE49-F238E27FC236}">
              <a16:creationId xmlns:a16="http://schemas.microsoft.com/office/drawing/2014/main" id="{88ED09F7-F6B9-46AC-B586-17BB4831D468}"/>
            </a:ext>
          </a:extLst>
        </cdr:cNvPr>
        <cdr:cNvSpPr/>
      </cdr:nvSpPr>
      <cdr:spPr>
        <a:xfrm xmlns:a="http://schemas.openxmlformats.org/drawingml/2006/main">
          <a:off x="9959498" y="1393288"/>
          <a:ext cx="914400" cy="914400"/>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0.83031</cdr:x>
      <cdr:y>0.57495</cdr:y>
    </cdr:from>
    <cdr:to>
      <cdr:x>0.93442</cdr:x>
      <cdr:y>0.72813</cdr:y>
    </cdr:to>
    <cdr:sp macro="" textlink="">
      <cdr:nvSpPr>
        <cdr:cNvPr id="4" name="Rectangle 3">
          <a:extLst xmlns:a="http://schemas.openxmlformats.org/drawingml/2006/main">
            <a:ext uri="{FF2B5EF4-FFF2-40B4-BE49-F238E27FC236}">
              <a16:creationId xmlns:a16="http://schemas.microsoft.com/office/drawing/2014/main" id="{3531580A-89F7-4BF2-8B35-71D546E5BC86}"/>
            </a:ext>
          </a:extLst>
        </cdr:cNvPr>
        <cdr:cNvSpPr/>
      </cdr:nvSpPr>
      <cdr:spPr>
        <a:xfrm xmlns:a="http://schemas.openxmlformats.org/drawingml/2006/main">
          <a:off x="9971342" y="1799417"/>
          <a:ext cx="1250270" cy="479406"/>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xmlns:a="http://schemas.openxmlformats.org/drawingml/2006/main">
          <a:pPr algn="ctr"/>
          <a:r>
            <a:rPr lang="en-US" sz="1600" b="1" dirty="0">
              <a:solidFill>
                <a:schemeClr val="bg1"/>
              </a:solidFill>
            </a:rPr>
            <a:t>“A” grade </a:t>
          </a:r>
        </a:p>
        <a:p xmlns:a="http://schemas.openxmlformats.org/drawingml/2006/main">
          <a:pPr algn="ctr"/>
          <a:r>
            <a:rPr lang="en-US" sz="1600" b="1" dirty="0">
              <a:solidFill>
                <a:schemeClr val="bg1"/>
              </a:solidFill>
            </a:rPr>
            <a:t>responses</a:t>
          </a:r>
        </a:p>
      </cdr:txBody>
    </cdr:sp>
  </cdr:relSizeAnchor>
</c:userShapes>
</file>

<file path=ppt/drawings/drawing35.xml><?xml version="1.0" encoding="utf-8"?>
<c:userShapes xmlns:c="http://schemas.openxmlformats.org/drawingml/2006/chart">
  <cdr:relSizeAnchor xmlns:cdr="http://schemas.openxmlformats.org/drawingml/2006/chartDrawing">
    <cdr:from>
      <cdr:x>0.01166</cdr:x>
      <cdr:y>0.57306</cdr:y>
    </cdr:from>
    <cdr:to>
      <cdr:x>0.0446</cdr:x>
      <cdr:y>0.64044</cdr:y>
    </cdr:to>
    <cdr:sp macro="" textlink="">
      <cdr:nvSpPr>
        <cdr:cNvPr id="3" name="Rectangle 2">
          <a:extLst xmlns:a="http://schemas.openxmlformats.org/drawingml/2006/main">
            <a:ext uri="{FF2B5EF4-FFF2-40B4-BE49-F238E27FC236}">
              <a16:creationId xmlns:a16="http://schemas.microsoft.com/office/drawing/2014/main" id="{89D18EE4-B293-46BD-83FB-F54A1CB6288D}"/>
            </a:ext>
          </a:extLst>
        </cdr:cNvPr>
        <cdr:cNvSpPr/>
      </cdr:nvSpPr>
      <cdr:spPr>
        <a:xfrm xmlns:a="http://schemas.openxmlformats.org/drawingml/2006/main">
          <a:off x="65903" y="2366444"/>
          <a:ext cx="186254" cy="278247"/>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endParaRPr lang="en-US" sz="1600" b="1" dirty="0">
            <a:solidFill>
              <a:schemeClr val="accent2"/>
            </a:solidFill>
          </a:endParaRPr>
        </a:p>
      </cdr:txBody>
    </cdr:sp>
  </cdr:relSizeAnchor>
</c:userShapes>
</file>

<file path=ppt/drawings/drawing36.xml><?xml version="1.0" encoding="utf-8"?>
<c:userShapes xmlns:c="http://schemas.openxmlformats.org/drawingml/2006/chart">
  <cdr:relSizeAnchor xmlns:cdr="http://schemas.openxmlformats.org/drawingml/2006/chartDrawing">
    <cdr:from>
      <cdr:x>0.0261</cdr:x>
      <cdr:y>0.07608</cdr:y>
    </cdr:from>
    <cdr:to>
      <cdr:x>0.05904</cdr:x>
      <cdr:y>0.14346</cdr:y>
    </cdr:to>
    <cdr:sp macro="" textlink="">
      <cdr:nvSpPr>
        <cdr:cNvPr id="2" name="Rectangle 1">
          <a:extLst xmlns:a="http://schemas.openxmlformats.org/drawingml/2006/main">
            <a:ext uri="{FF2B5EF4-FFF2-40B4-BE49-F238E27FC236}">
              <a16:creationId xmlns:a16="http://schemas.microsoft.com/office/drawing/2014/main" id="{92DEDBEC-AFCF-4A15-87FC-199C6AC2EF40}"/>
            </a:ext>
          </a:extLst>
        </cdr:cNvPr>
        <cdr:cNvSpPr/>
      </cdr:nvSpPr>
      <cdr:spPr>
        <a:xfrm xmlns:a="http://schemas.openxmlformats.org/drawingml/2006/main">
          <a:off x="308589" y="344146"/>
          <a:ext cx="389473" cy="304795"/>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800" b="1" dirty="0">
              <a:solidFill>
                <a:schemeClr val="accent1"/>
              </a:solidFill>
            </a:rPr>
            <a:t>A</a:t>
          </a:r>
          <a:endParaRPr lang="en-US" sz="1600" b="1" dirty="0">
            <a:solidFill>
              <a:schemeClr val="accent1"/>
            </a:solidFill>
          </a:endParaRPr>
        </a:p>
      </cdr:txBody>
    </cdr:sp>
  </cdr:relSizeAnchor>
  <cdr:relSizeAnchor xmlns:cdr="http://schemas.openxmlformats.org/drawingml/2006/chartDrawing">
    <cdr:from>
      <cdr:x>0.92092</cdr:x>
      <cdr:y>0.71383</cdr:y>
    </cdr:from>
    <cdr:to>
      <cdr:x>0.95386</cdr:x>
      <cdr:y>0.78121</cdr:y>
    </cdr:to>
    <cdr:sp macro="" textlink="">
      <cdr:nvSpPr>
        <cdr:cNvPr id="3" name="Rectangle 2">
          <a:extLst xmlns:a="http://schemas.openxmlformats.org/drawingml/2006/main">
            <a:ext uri="{FF2B5EF4-FFF2-40B4-BE49-F238E27FC236}">
              <a16:creationId xmlns:a16="http://schemas.microsoft.com/office/drawing/2014/main" id="{89D18EE4-B293-46BD-83FB-F54A1CB6288D}"/>
            </a:ext>
          </a:extLst>
        </cdr:cNvPr>
        <cdr:cNvSpPr/>
      </cdr:nvSpPr>
      <cdr:spPr>
        <a:xfrm xmlns:a="http://schemas.openxmlformats.org/drawingml/2006/main">
          <a:off x="10888655" y="3229041"/>
          <a:ext cx="389472" cy="304796"/>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800" b="1" dirty="0">
              <a:solidFill>
                <a:schemeClr val="accent2"/>
              </a:solidFill>
            </a:rPr>
            <a:t>B</a:t>
          </a:r>
          <a:endParaRPr lang="en-US" sz="1600" b="1" dirty="0">
            <a:solidFill>
              <a:schemeClr val="accent2"/>
            </a:solidFill>
          </a:endParaRPr>
        </a:p>
      </cdr:txBody>
    </cdr:sp>
  </cdr:relSizeAnchor>
  <cdr:relSizeAnchor xmlns:cdr="http://schemas.openxmlformats.org/drawingml/2006/chartDrawing">
    <cdr:from>
      <cdr:x>0</cdr:x>
      <cdr:y>0.74721</cdr:y>
    </cdr:from>
    <cdr:to>
      <cdr:x>0.08252</cdr:x>
      <cdr:y>0.88298</cdr:y>
    </cdr:to>
    <cdr:sp macro="" textlink="">
      <cdr:nvSpPr>
        <cdr:cNvPr id="4" name="Rectangle 3">
          <a:extLst xmlns:a="http://schemas.openxmlformats.org/drawingml/2006/main">
            <a:ext uri="{FF2B5EF4-FFF2-40B4-BE49-F238E27FC236}">
              <a16:creationId xmlns:a16="http://schemas.microsoft.com/office/drawing/2014/main" id="{89D18EE4-B293-46BD-83FB-F54A1CB6288D}"/>
            </a:ext>
          </a:extLst>
        </cdr:cNvPr>
        <cdr:cNvSpPr/>
      </cdr:nvSpPr>
      <cdr:spPr>
        <a:xfrm xmlns:a="http://schemas.openxmlformats.org/drawingml/2006/main">
          <a:off x="0" y="3380014"/>
          <a:ext cx="975692" cy="614178"/>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800" b="1" dirty="0">
              <a:solidFill>
                <a:schemeClr val="accent5"/>
              </a:solidFill>
            </a:rPr>
            <a:t>C or lower/</a:t>
          </a:r>
        </a:p>
        <a:p xmlns:a="http://schemas.openxmlformats.org/drawingml/2006/main">
          <a:pPr algn="ctr"/>
          <a:r>
            <a:rPr lang="en-US" sz="1800" b="1" dirty="0">
              <a:solidFill>
                <a:schemeClr val="accent5"/>
              </a:solidFill>
            </a:rPr>
            <a:t>DK</a:t>
          </a:r>
          <a:endParaRPr lang="en-US" sz="1600" b="1" dirty="0">
            <a:solidFill>
              <a:schemeClr val="accent5"/>
            </a:solidFill>
          </a:endParaRPr>
        </a:p>
      </cdr:txBody>
    </cdr:sp>
  </cdr:relSizeAnchor>
</c:userShapes>
</file>

<file path=ppt/drawings/drawing4.xml><?xml version="1.0" encoding="utf-8"?>
<c:userShapes xmlns:c="http://schemas.openxmlformats.org/drawingml/2006/chart">
  <cdr:relSizeAnchor xmlns:cdr="http://schemas.openxmlformats.org/drawingml/2006/chartDrawing">
    <cdr:from>
      <cdr:x>0.02294</cdr:x>
      <cdr:y>0.36538</cdr:y>
    </cdr:from>
    <cdr:to>
      <cdr:x>0.05588</cdr:x>
      <cdr:y>0.43276</cdr:y>
    </cdr:to>
    <cdr:sp macro="" textlink="">
      <cdr:nvSpPr>
        <cdr:cNvPr id="2" name="Rectangle 1">
          <a:extLst xmlns:a="http://schemas.openxmlformats.org/drawingml/2006/main">
            <a:ext uri="{FF2B5EF4-FFF2-40B4-BE49-F238E27FC236}">
              <a16:creationId xmlns:a16="http://schemas.microsoft.com/office/drawing/2014/main" id="{92DEDBEC-AFCF-4A15-87FC-199C6AC2EF40}"/>
            </a:ext>
          </a:extLst>
        </cdr:cNvPr>
        <cdr:cNvSpPr/>
      </cdr:nvSpPr>
      <cdr:spPr>
        <a:xfrm xmlns:a="http://schemas.openxmlformats.org/drawingml/2006/main">
          <a:off x="271271" y="1652813"/>
          <a:ext cx="389446" cy="304801"/>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800" b="1" dirty="0">
              <a:solidFill>
                <a:schemeClr val="accent1"/>
              </a:solidFill>
            </a:rPr>
            <a:t>A</a:t>
          </a:r>
          <a:endParaRPr lang="en-US" sz="1600" b="1" dirty="0">
            <a:solidFill>
              <a:schemeClr val="accent1"/>
            </a:solidFill>
          </a:endParaRPr>
        </a:p>
      </cdr:txBody>
    </cdr:sp>
  </cdr:relSizeAnchor>
  <cdr:relSizeAnchor xmlns:cdr="http://schemas.openxmlformats.org/drawingml/2006/chartDrawing">
    <cdr:from>
      <cdr:x>0.02208</cdr:x>
      <cdr:y>0.23049</cdr:y>
    </cdr:from>
    <cdr:to>
      <cdr:x>0.05502</cdr:x>
      <cdr:y>0.29787</cdr:y>
    </cdr:to>
    <cdr:sp macro="" textlink="">
      <cdr:nvSpPr>
        <cdr:cNvPr id="3" name="Rectangle 2">
          <a:extLst xmlns:a="http://schemas.openxmlformats.org/drawingml/2006/main">
            <a:ext uri="{FF2B5EF4-FFF2-40B4-BE49-F238E27FC236}">
              <a16:creationId xmlns:a16="http://schemas.microsoft.com/office/drawing/2014/main" id="{89D18EE4-B293-46BD-83FB-F54A1CB6288D}"/>
            </a:ext>
          </a:extLst>
        </cdr:cNvPr>
        <cdr:cNvSpPr/>
      </cdr:nvSpPr>
      <cdr:spPr>
        <a:xfrm xmlns:a="http://schemas.openxmlformats.org/drawingml/2006/main">
          <a:off x="261111" y="1042633"/>
          <a:ext cx="389446" cy="304801"/>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800" b="1" dirty="0">
              <a:solidFill>
                <a:schemeClr val="accent2"/>
              </a:solidFill>
            </a:rPr>
            <a:t>B</a:t>
          </a:r>
          <a:endParaRPr lang="en-US" sz="1600" b="1" dirty="0">
            <a:solidFill>
              <a:schemeClr val="accent2"/>
            </a:solidFill>
          </a:endParaRPr>
        </a:p>
      </cdr:txBody>
    </cdr:sp>
  </cdr:relSizeAnchor>
  <cdr:relSizeAnchor xmlns:cdr="http://schemas.openxmlformats.org/drawingml/2006/chartDrawing">
    <cdr:from>
      <cdr:x>0</cdr:x>
      <cdr:y>0.6641</cdr:y>
    </cdr:from>
    <cdr:to>
      <cdr:x>0.08252</cdr:x>
      <cdr:y>0.84379</cdr:y>
    </cdr:to>
    <cdr:sp macro="" textlink="">
      <cdr:nvSpPr>
        <cdr:cNvPr id="4" name="Rectangle 3">
          <a:extLst xmlns:a="http://schemas.openxmlformats.org/drawingml/2006/main">
            <a:ext uri="{FF2B5EF4-FFF2-40B4-BE49-F238E27FC236}">
              <a16:creationId xmlns:a16="http://schemas.microsoft.com/office/drawing/2014/main" id="{89D18EE4-B293-46BD-83FB-F54A1CB6288D}"/>
            </a:ext>
          </a:extLst>
        </cdr:cNvPr>
        <cdr:cNvSpPr/>
      </cdr:nvSpPr>
      <cdr:spPr>
        <a:xfrm xmlns:a="http://schemas.openxmlformats.org/drawingml/2006/main">
          <a:off x="0" y="3004094"/>
          <a:ext cx="975677" cy="812799"/>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800" b="1" dirty="0">
              <a:solidFill>
                <a:schemeClr val="accent5"/>
              </a:solidFill>
            </a:rPr>
            <a:t>C or lower/</a:t>
          </a:r>
        </a:p>
        <a:p xmlns:a="http://schemas.openxmlformats.org/drawingml/2006/main">
          <a:pPr algn="ctr"/>
          <a:r>
            <a:rPr lang="en-US" sz="1800" b="1" dirty="0">
              <a:solidFill>
                <a:schemeClr val="accent5"/>
              </a:solidFill>
            </a:rPr>
            <a:t>DK</a:t>
          </a:r>
          <a:endParaRPr lang="en-US" sz="1600" b="1" dirty="0">
            <a:solidFill>
              <a:schemeClr val="accent5"/>
            </a:solidFill>
          </a:endParaRPr>
        </a:p>
      </cdr:txBody>
    </cdr:sp>
  </cdr:relSizeAnchor>
</c:userShapes>
</file>

<file path=ppt/drawings/drawing5.xml><?xml version="1.0" encoding="utf-8"?>
<c:userShapes xmlns:c="http://schemas.openxmlformats.org/drawingml/2006/chart">
  <cdr:relSizeAnchor xmlns:cdr="http://schemas.openxmlformats.org/drawingml/2006/chartDrawing">
    <cdr:from>
      <cdr:x>0.02531</cdr:x>
      <cdr:y>0.18799</cdr:y>
    </cdr:from>
    <cdr:to>
      <cdr:x>0.05825</cdr:x>
      <cdr:y>0.25537</cdr:y>
    </cdr:to>
    <cdr:sp macro="" textlink="">
      <cdr:nvSpPr>
        <cdr:cNvPr id="2" name="Rectangle 1">
          <a:extLst xmlns:a="http://schemas.openxmlformats.org/drawingml/2006/main">
            <a:ext uri="{FF2B5EF4-FFF2-40B4-BE49-F238E27FC236}">
              <a16:creationId xmlns:a16="http://schemas.microsoft.com/office/drawing/2014/main" id="{92DEDBEC-AFCF-4A15-87FC-199C6AC2EF40}"/>
            </a:ext>
          </a:extLst>
        </cdr:cNvPr>
        <cdr:cNvSpPr/>
      </cdr:nvSpPr>
      <cdr:spPr>
        <a:xfrm xmlns:a="http://schemas.openxmlformats.org/drawingml/2006/main">
          <a:off x="299228" y="850376"/>
          <a:ext cx="389472" cy="304796"/>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800" b="1" dirty="0">
              <a:solidFill>
                <a:schemeClr val="accent1"/>
              </a:solidFill>
            </a:rPr>
            <a:t>A</a:t>
          </a:r>
          <a:endParaRPr lang="en-US" sz="1600" b="1" dirty="0">
            <a:solidFill>
              <a:schemeClr val="accent1"/>
            </a:solidFill>
          </a:endParaRPr>
        </a:p>
      </cdr:txBody>
    </cdr:sp>
  </cdr:relSizeAnchor>
  <cdr:relSizeAnchor xmlns:cdr="http://schemas.openxmlformats.org/drawingml/2006/chartDrawing">
    <cdr:from>
      <cdr:x>0.02366</cdr:x>
      <cdr:y>0.46631</cdr:y>
    </cdr:from>
    <cdr:to>
      <cdr:x>0.0566</cdr:x>
      <cdr:y>0.53369</cdr:y>
    </cdr:to>
    <cdr:sp macro="" textlink="">
      <cdr:nvSpPr>
        <cdr:cNvPr id="3" name="Rectangle 2">
          <a:extLst xmlns:a="http://schemas.openxmlformats.org/drawingml/2006/main">
            <a:ext uri="{FF2B5EF4-FFF2-40B4-BE49-F238E27FC236}">
              <a16:creationId xmlns:a16="http://schemas.microsoft.com/office/drawing/2014/main" id="{89D18EE4-B293-46BD-83FB-F54A1CB6288D}"/>
            </a:ext>
          </a:extLst>
        </cdr:cNvPr>
        <cdr:cNvSpPr/>
      </cdr:nvSpPr>
      <cdr:spPr>
        <a:xfrm xmlns:a="http://schemas.openxmlformats.org/drawingml/2006/main">
          <a:off x="279729" y="2109368"/>
          <a:ext cx="389473" cy="304795"/>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800" b="1" dirty="0">
              <a:solidFill>
                <a:schemeClr val="accent2"/>
              </a:solidFill>
            </a:rPr>
            <a:t>B</a:t>
          </a:r>
          <a:endParaRPr lang="en-US" sz="1600" b="1" dirty="0">
            <a:solidFill>
              <a:schemeClr val="accent2"/>
            </a:solidFill>
          </a:endParaRPr>
        </a:p>
      </cdr:txBody>
    </cdr:sp>
  </cdr:relSizeAnchor>
  <cdr:relSizeAnchor xmlns:cdr="http://schemas.openxmlformats.org/drawingml/2006/chartDrawing">
    <cdr:from>
      <cdr:x>0</cdr:x>
      <cdr:y>0.6641</cdr:y>
    </cdr:from>
    <cdr:to>
      <cdr:x>0.08252</cdr:x>
      <cdr:y>0.84379</cdr:y>
    </cdr:to>
    <cdr:sp macro="" textlink="">
      <cdr:nvSpPr>
        <cdr:cNvPr id="4" name="Rectangle 3">
          <a:extLst xmlns:a="http://schemas.openxmlformats.org/drawingml/2006/main">
            <a:ext uri="{FF2B5EF4-FFF2-40B4-BE49-F238E27FC236}">
              <a16:creationId xmlns:a16="http://schemas.microsoft.com/office/drawing/2014/main" id="{89D18EE4-B293-46BD-83FB-F54A1CB6288D}"/>
            </a:ext>
          </a:extLst>
        </cdr:cNvPr>
        <cdr:cNvSpPr/>
      </cdr:nvSpPr>
      <cdr:spPr>
        <a:xfrm xmlns:a="http://schemas.openxmlformats.org/drawingml/2006/main">
          <a:off x="0" y="3004094"/>
          <a:ext cx="975677" cy="812799"/>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800" b="1" dirty="0">
              <a:solidFill>
                <a:schemeClr val="accent5"/>
              </a:solidFill>
            </a:rPr>
            <a:t>C or lower/</a:t>
          </a:r>
        </a:p>
        <a:p xmlns:a="http://schemas.openxmlformats.org/drawingml/2006/main">
          <a:pPr algn="ctr"/>
          <a:r>
            <a:rPr lang="en-US" sz="1800" b="1" dirty="0">
              <a:solidFill>
                <a:schemeClr val="accent5"/>
              </a:solidFill>
            </a:rPr>
            <a:t>DK</a:t>
          </a:r>
          <a:endParaRPr lang="en-US" sz="1600" b="1" dirty="0">
            <a:solidFill>
              <a:schemeClr val="accent5"/>
            </a:solidFill>
          </a:endParaRPr>
        </a:p>
      </cdr:txBody>
    </cdr:sp>
  </cdr:relSizeAnchor>
</c:userShapes>
</file>

<file path=ppt/drawings/drawing6.xml><?xml version="1.0" encoding="utf-8"?>
<c:userShapes xmlns:c="http://schemas.openxmlformats.org/drawingml/2006/chart">
  <cdr:relSizeAnchor xmlns:cdr="http://schemas.openxmlformats.org/drawingml/2006/chartDrawing">
    <cdr:from>
      <cdr:x>0.02531</cdr:x>
      <cdr:y>0.18799</cdr:y>
    </cdr:from>
    <cdr:to>
      <cdr:x>0.05825</cdr:x>
      <cdr:y>0.25537</cdr:y>
    </cdr:to>
    <cdr:sp macro="" textlink="">
      <cdr:nvSpPr>
        <cdr:cNvPr id="2" name="Rectangle 1">
          <a:extLst xmlns:a="http://schemas.openxmlformats.org/drawingml/2006/main">
            <a:ext uri="{FF2B5EF4-FFF2-40B4-BE49-F238E27FC236}">
              <a16:creationId xmlns:a16="http://schemas.microsoft.com/office/drawing/2014/main" id="{92DEDBEC-AFCF-4A15-87FC-199C6AC2EF40}"/>
            </a:ext>
          </a:extLst>
        </cdr:cNvPr>
        <cdr:cNvSpPr/>
      </cdr:nvSpPr>
      <cdr:spPr>
        <a:xfrm xmlns:a="http://schemas.openxmlformats.org/drawingml/2006/main">
          <a:off x="299228" y="850376"/>
          <a:ext cx="389472" cy="304796"/>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800" b="1" dirty="0">
              <a:solidFill>
                <a:schemeClr val="accent1"/>
              </a:solidFill>
            </a:rPr>
            <a:t>A</a:t>
          </a:r>
          <a:endParaRPr lang="en-US" sz="1600" b="1" dirty="0">
            <a:solidFill>
              <a:schemeClr val="accent1"/>
            </a:solidFill>
          </a:endParaRPr>
        </a:p>
      </cdr:txBody>
    </cdr:sp>
  </cdr:relSizeAnchor>
  <cdr:relSizeAnchor xmlns:cdr="http://schemas.openxmlformats.org/drawingml/2006/chartDrawing">
    <cdr:from>
      <cdr:x>0.02603</cdr:x>
      <cdr:y>0.38174</cdr:y>
    </cdr:from>
    <cdr:to>
      <cdr:x>0.05897</cdr:x>
      <cdr:y>0.44912</cdr:y>
    </cdr:to>
    <cdr:sp macro="" textlink="">
      <cdr:nvSpPr>
        <cdr:cNvPr id="3" name="Rectangle 2">
          <a:extLst xmlns:a="http://schemas.openxmlformats.org/drawingml/2006/main">
            <a:ext uri="{FF2B5EF4-FFF2-40B4-BE49-F238E27FC236}">
              <a16:creationId xmlns:a16="http://schemas.microsoft.com/office/drawing/2014/main" id="{89D18EE4-B293-46BD-83FB-F54A1CB6288D}"/>
            </a:ext>
          </a:extLst>
        </cdr:cNvPr>
        <cdr:cNvSpPr/>
      </cdr:nvSpPr>
      <cdr:spPr>
        <a:xfrm xmlns:a="http://schemas.openxmlformats.org/drawingml/2006/main">
          <a:off x="307741" y="1726813"/>
          <a:ext cx="389472" cy="304796"/>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800" b="1" dirty="0">
              <a:solidFill>
                <a:schemeClr val="accent2"/>
              </a:solidFill>
            </a:rPr>
            <a:t>B</a:t>
          </a:r>
          <a:endParaRPr lang="en-US" sz="1600" b="1" dirty="0">
            <a:solidFill>
              <a:schemeClr val="accent2"/>
            </a:solidFill>
          </a:endParaRPr>
        </a:p>
      </cdr:txBody>
    </cdr:sp>
  </cdr:relSizeAnchor>
  <cdr:relSizeAnchor xmlns:cdr="http://schemas.openxmlformats.org/drawingml/2006/chartDrawing">
    <cdr:from>
      <cdr:x>0</cdr:x>
      <cdr:y>0.70329</cdr:y>
    </cdr:from>
    <cdr:to>
      <cdr:x>0.08252</cdr:x>
      <cdr:y>0.88298</cdr:y>
    </cdr:to>
    <cdr:sp macro="" textlink="">
      <cdr:nvSpPr>
        <cdr:cNvPr id="4" name="Rectangle 3">
          <a:extLst xmlns:a="http://schemas.openxmlformats.org/drawingml/2006/main">
            <a:ext uri="{FF2B5EF4-FFF2-40B4-BE49-F238E27FC236}">
              <a16:creationId xmlns:a16="http://schemas.microsoft.com/office/drawing/2014/main" id="{89D18EE4-B293-46BD-83FB-F54A1CB6288D}"/>
            </a:ext>
          </a:extLst>
        </cdr:cNvPr>
        <cdr:cNvSpPr/>
      </cdr:nvSpPr>
      <cdr:spPr>
        <a:xfrm xmlns:a="http://schemas.openxmlformats.org/drawingml/2006/main">
          <a:off x="0" y="3181359"/>
          <a:ext cx="975692" cy="812833"/>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800" b="1" dirty="0">
              <a:solidFill>
                <a:schemeClr val="accent5"/>
              </a:solidFill>
            </a:rPr>
            <a:t>C or lower/</a:t>
          </a:r>
        </a:p>
        <a:p xmlns:a="http://schemas.openxmlformats.org/drawingml/2006/main">
          <a:pPr algn="ctr"/>
          <a:r>
            <a:rPr lang="en-US" sz="1800" b="1" dirty="0">
              <a:solidFill>
                <a:schemeClr val="accent5"/>
              </a:solidFill>
            </a:rPr>
            <a:t>DK</a:t>
          </a:r>
          <a:endParaRPr lang="en-US" sz="1600" b="1" dirty="0">
            <a:solidFill>
              <a:schemeClr val="accent5"/>
            </a:solidFill>
          </a:endParaRPr>
        </a:p>
      </cdr:txBody>
    </cdr:sp>
  </cdr:relSizeAnchor>
</c:userShapes>
</file>

<file path=ppt/drawings/drawing7.xml><?xml version="1.0" encoding="utf-8"?>
<c:userShapes xmlns:c="http://schemas.openxmlformats.org/drawingml/2006/chart">
  <cdr:relSizeAnchor xmlns:cdr="http://schemas.openxmlformats.org/drawingml/2006/chartDrawing">
    <cdr:from>
      <cdr:x>0.01287</cdr:x>
      <cdr:y>0.17303</cdr:y>
    </cdr:from>
    <cdr:to>
      <cdr:x>0.04581</cdr:x>
      <cdr:y>0.24041</cdr:y>
    </cdr:to>
    <cdr:sp macro="" textlink="">
      <cdr:nvSpPr>
        <cdr:cNvPr id="2" name="Rectangle 1">
          <a:extLst xmlns:a="http://schemas.openxmlformats.org/drawingml/2006/main">
            <a:ext uri="{FF2B5EF4-FFF2-40B4-BE49-F238E27FC236}">
              <a16:creationId xmlns:a16="http://schemas.microsoft.com/office/drawing/2014/main" id="{92DEDBEC-AFCF-4A15-87FC-199C6AC2EF40}"/>
            </a:ext>
          </a:extLst>
        </cdr:cNvPr>
        <cdr:cNvSpPr/>
      </cdr:nvSpPr>
      <cdr:spPr>
        <a:xfrm xmlns:a="http://schemas.openxmlformats.org/drawingml/2006/main">
          <a:off x="73120" y="719799"/>
          <a:ext cx="187176" cy="280292"/>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600" b="1" dirty="0">
              <a:solidFill>
                <a:schemeClr val="accent1"/>
              </a:solidFill>
            </a:rPr>
            <a:t>A</a:t>
          </a:r>
          <a:endParaRPr lang="en-US" sz="1400" b="1" dirty="0">
            <a:solidFill>
              <a:schemeClr val="accent1"/>
            </a:solidFill>
          </a:endParaRPr>
        </a:p>
      </cdr:txBody>
    </cdr:sp>
  </cdr:relSizeAnchor>
  <cdr:relSizeAnchor xmlns:cdr="http://schemas.openxmlformats.org/drawingml/2006/chartDrawing">
    <cdr:from>
      <cdr:x>0.01038</cdr:x>
      <cdr:y>0.34049</cdr:y>
    </cdr:from>
    <cdr:to>
      <cdr:x>0.04332</cdr:x>
      <cdr:y>0.40787</cdr:y>
    </cdr:to>
    <cdr:sp macro="" textlink="">
      <cdr:nvSpPr>
        <cdr:cNvPr id="3" name="Rectangle 2">
          <a:extLst xmlns:a="http://schemas.openxmlformats.org/drawingml/2006/main">
            <a:ext uri="{FF2B5EF4-FFF2-40B4-BE49-F238E27FC236}">
              <a16:creationId xmlns:a16="http://schemas.microsoft.com/office/drawing/2014/main" id="{89D18EE4-B293-46BD-83FB-F54A1CB6288D}"/>
            </a:ext>
          </a:extLst>
        </cdr:cNvPr>
        <cdr:cNvSpPr/>
      </cdr:nvSpPr>
      <cdr:spPr>
        <a:xfrm xmlns:a="http://schemas.openxmlformats.org/drawingml/2006/main">
          <a:off x="58978" y="1416398"/>
          <a:ext cx="187176" cy="280292"/>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600" b="1" dirty="0">
              <a:solidFill>
                <a:schemeClr val="accent2"/>
              </a:solidFill>
            </a:rPr>
            <a:t>B</a:t>
          </a:r>
        </a:p>
      </cdr:txBody>
    </cdr:sp>
  </cdr:relSizeAnchor>
  <cdr:relSizeAnchor xmlns:cdr="http://schemas.openxmlformats.org/drawingml/2006/chartDrawing">
    <cdr:from>
      <cdr:x>0</cdr:x>
      <cdr:y>0.65111</cdr:y>
    </cdr:from>
    <cdr:to>
      <cdr:x>0.18719</cdr:x>
      <cdr:y>0.74574</cdr:y>
    </cdr:to>
    <cdr:sp macro="" textlink="">
      <cdr:nvSpPr>
        <cdr:cNvPr id="4" name="Rectangle 3">
          <a:extLst xmlns:a="http://schemas.openxmlformats.org/drawingml/2006/main">
            <a:ext uri="{FF2B5EF4-FFF2-40B4-BE49-F238E27FC236}">
              <a16:creationId xmlns:a16="http://schemas.microsoft.com/office/drawing/2014/main" id="{89D18EE4-B293-46BD-83FB-F54A1CB6288D}"/>
            </a:ext>
          </a:extLst>
        </cdr:cNvPr>
        <cdr:cNvSpPr/>
      </cdr:nvSpPr>
      <cdr:spPr>
        <a:xfrm xmlns:a="http://schemas.openxmlformats.org/drawingml/2006/main">
          <a:off x="0" y="2708527"/>
          <a:ext cx="1063678" cy="393649"/>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400" b="1" dirty="0">
              <a:solidFill>
                <a:schemeClr val="accent5"/>
              </a:solidFill>
            </a:rPr>
            <a:t>C </a:t>
          </a:r>
          <a:r>
            <a:rPr lang="en-US" sz="1600" b="1" dirty="0">
              <a:solidFill>
                <a:schemeClr val="accent5"/>
              </a:solidFill>
            </a:rPr>
            <a:t>or</a:t>
          </a:r>
          <a:r>
            <a:rPr lang="en-US" sz="1400" b="1" dirty="0">
              <a:solidFill>
                <a:schemeClr val="accent5"/>
              </a:solidFill>
            </a:rPr>
            <a:t> lower/</a:t>
          </a:r>
        </a:p>
        <a:p xmlns:a="http://schemas.openxmlformats.org/drawingml/2006/main">
          <a:pPr algn="ctr"/>
          <a:r>
            <a:rPr lang="en-US" sz="1400" b="1" dirty="0">
              <a:solidFill>
                <a:schemeClr val="accent5"/>
              </a:solidFill>
            </a:rPr>
            <a:t>DK</a:t>
          </a:r>
          <a:endParaRPr lang="en-US" sz="1200" b="1" dirty="0">
            <a:solidFill>
              <a:schemeClr val="accent5"/>
            </a:solidFill>
          </a:endParaRPr>
        </a:p>
      </cdr:txBody>
    </cdr:sp>
  </cdr:relSizeAnchor>
</c:userShapes>
</file>

<file path=ppt/drawings/drawing8.xml><?xml version="1.0" encoding="utf-8"?>
<c:userShapes xmlns:c="http://schemas.openxmlformats.org/drawingml/2006/chart">
  <cdr:relSizeAnchor xmlns:cdr="http://schemas.openxmlformats.org/drawingml/2006/chartDrawing">
    <cdr:from>
      <cdr:x>0.02934</cdr:x>
      <cdr:y>0.14734</cdr:y>
    </cdr:from>
    <cdr:to>
      <cdr:x>0.06228</cdr:x>
      <cdr:y>0.21472</cdr:y>
    </cdr:to>
    <cdr:sp macro="" textlink="">
      <cdr:nvSpPr>
        <cdr:cNvPr id="2" name="Rectangle 1">
          <a:extLst xmlns:a="http://schemas.openxmlformats.org/drawingml/2006/main">
            <a:ext uri="{FF2B5EF4-FFF2-40B4-BE49-F238E27FC236}">
              <a16:creationId xmlns:a16="http://schemas.microsoft.com/office/drawing/2014/main" id="{92DEDBEC-AFCF-4A15-87FC-199C6AC2EF40}"/>
            </a:ext>
          </a:extLst>
        </cdr:cNvPr>
        <cdr:cNvSpPr/>
      </cdr:nvSpPr>
      <cdr:spPr>
        <a:xfrm xmlns:a="http://schemas.openxmlformats.org/drawingml/2006/main">
          <a:off x="166711" y="612932"/>
          <a:ext cx="187176" cy="280291"/>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600" b="1" dirty="0">
              <a:solidFill>
                <a:schemeClr val="accent1"/>
              </a:solidFill>
            </a:rPr>
            <a:t>A</a:t>
          </a:r>
          <a:endParaRPr lang="en-US" sz="1400" b="1" dirty="0">
            <a:solidFill>
              <a:schemeClr val="accent1"/>
            </a:solidFill>
          </a:endParaRPr>
        </a:p>
      </cdr:txBody>
    </cdr:sp>
  </cdr:relSizeAnchor>
  <cdr:relSizeAnchor xmlns:cdr="http://schemas.openxmlformats.org/drawingml/2006/chartDrawing">
    <cdr:from>
      <cdr:x>0.02305</cdr:x>
      <cdr:y>0.33445</cdr:y>
    </cdr:from>
    <cdr:to>
      <cdr:x>0.05599</cdr:x>
      <cdr:y>0.40183</cdr:y>
    </cdr:to>
    <cdr:sp macro="" textlink="">
      <cdr:nvSpPr>
        <cdr:cNvPr id="3" name="Rectangle 2">
          <a:extLst xmlns:a="http://schemas.openxmlformats.org/drawingml/2006/main">
            <a:ext uri="{FF2B5EF4-FFF2-40B4-BE49-F238E27FC236}">
              <a16:creationId xmlns:a16="http://schemas.microsoft.com/office/drawing/2014/main" id="{89D18EE4-B293-46BD-83FB-F54A1CB6288D}"/>
            </a:ext>
          </a:extLst>
        </cdr:cNvPr>
        <cdr:cNvSpPr/>
      </cdr:nvSpPr>
      <cdr:spPr>
        <a:xfrm xmlns:a="http://schemas.openxmlformats.org/drawingml/2006/main">
          <a:off x="130980" y="1391259"/>
          <a:ext cx="187177" cy="280292"/>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600" b="1" dirty="0">
              <a:solidFill>
                <a:schemeClr val="accent2"/>
              </a:solidFill>
            </a:rPr>
            <a:t>B</a:t>
          </a:r>
        </a:p>
      </cdr:txBody>
    </cdr:sp>
  </cdr:relSizeAnchor>
  <cdr:relSizeAnchor xmlns:cdr="http://schemas.openxmlformats.org/drawingml/2006/chartDrawing">
    <cdr:from>
      <cdr:x>0</cdr:x>
      <cdr:y>0.61303</cdr:y>
    </cdr:from>
    <cdr:to>
      <cdr:x>0.18719</cdr:x>
      <cdr:y>0.70766</cdr:y>
    </cdr:to>
    <cdr:sp macro="" textlink="">
      <cdr:nvSpPr>
        <cdr:cNvPr id="4" name="Rectangle 3">
          <a:extLst xmlns:a="http://schemas.openxmlformats.org/drawingml/2006/main">
            <a:ext uri="{FF2B5EF4-FFF2-40B4-BE49-F238E27FC236}">
              <a16:creationId xmlns:a16="http://schemas.microsoft.com/office/drawing/2014/main" id="{89D18EE4-B293-46BD-83FB-F54A1CB6288D}"/>
            </a:ext>
          </a:extLst>
        </cdr:cNvPr>
        <cdr:cNvSpPr/>
      </cdr:nvSpPr>
      <cdr:spPr>
        <a:xfrm xmlns:a="http://schemas.openxmlformats.org/drawingml/2006/main">
          <a:off x="0" y="2550140"/>
          <a:ext cx="1063688" cy="393633"/>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400" b="1" dirty="0">
              <a:solidFill>
                <a:schemeClr val="accent5"/>
              </a:solidFill>
            </a:rPr>
            <a:t>C </a:t>
          </a:r>
          <a:r>
            <a:rPr lang="en-US" sz="1600" b="1" dirty="0">
              <a:solidFill>
                <a:schemeClr val="accent5"/>
              </a:solidFill>
            </a:rPr>
            <a:t>or</a:t>
          </a:r>
          <a:r>
            <a:rPr lang="en-US" sz="1400" b="1" dirty="0">
              <a:solidFill>
                <a:schemeClr val="accent5"/>
              </a:solidFill>
            </a:rPr>
            <a:t> lower/</a:t>
          </a:r>
        </a:p>
        <a:p xmlns:a="http://schemas.openxmlformats.org/drawingml/2006/main">
          <a:pPr algn="ctr"/>
          <a:r>
            <a:rPr lang="en-US" sz="1400" b="1" dirty="0">
              <a:solidFill>
                <a:schemeClr val="accent5"/>
              </a:solidFill>
            </a:rPr>
            <a:t>DK</a:t>
          </a:r>
          <a:endParaRPr lang="en-US" sz="1200" b="1" dirty="0">
            <a:solidFill>
              <a:schemeClr val="accent5"/>
            </a:solidFill>
          </a:endParaRPr>
        </a:p>
      </cdr:txBody>
    </cdr:sp>
  </cdr:relSizeAnchor>
</c:userShapes>
</file>

<file path=ppt/drawings/drawing9.xml><?xml version="1.0" encoding="utf-8"?>
<c:userShapes xmlns:c="http://schemas.openxmlformats.org/drawingml/2006/chart">
  <cdr:relSizeAnchor xmlns:cdr="http://schemas.openxmlformats.org/drawingml/2006/chartDrawing">
    <cdr:from>
      <cdr:x>0.09874</cdr:x>
      <cdr:y>0.90897</cdr:y>
    </cdr:from>
    <cdr:to>
      <cdr:x>0.60319</cdr:x>
      <cdr:y>0.98032</cdr:y>
    </cdr:to>
    <cdr:sp macro="" textlink="">
      <cdr:nvSpPr>
        <cdr:cNvPr id="2" name="TextBox 8">
          <a:extLst xmlns:a="http://schemas.openxmlformats.org/drawingml/2006/main">
            <a:ext uri="{FF2B5EF4-FFF2-40B4-BE49-F238E27FC236}">
              <a16:creationId xmlns:a16="http://schemas.microsoft.com/office/drawing/2014/main" id="{854AA27B-9407-47ED-AE0F-A85F34C956C5}"/>
            </a:ext>
          </a:extLst>
        </cdr:cNvPr>
        <cdr:cNvSpPr txBox="1"/>
      </cdr:nvSpPr>
      <cdr:spPr>
        <a:xfrm xmlns:a="http://schemas.openxmlformats.org/drawingml/2006/main">
          <a:off x="1068405" y="3920758"/>
          <a:ext cx="5458406" cy="307777"/>
        </a:xfrm>
        <a:prstGeom xmlns:a="http://schemas.openxmlformats.org/drawingml/2006/main" prst="rect">
          <a:avLst/>
        </a:prstGeom>
        <a:solidFill xmlns:a="http://schemas.openxmlformats.org/drawingml/2006/main">
          <a:schemeClr val="bg1"/>
        </a:solidFill>
      </cdr:spPr>
      <cdr:txBody>
        <a:bodyPr xmlns:a="http://schemas.openxmlformats.org/drawingml/2006/main" wrap="square"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en-US" sz="1350" dirty="0"/>
            <a:t>Sound Transit’s communication about urgent service disruptions and delays</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6D299B42-3164-4E50-B750-4369E53B3F22}" type="datetimeFigureOut">
              <a:rPr lang="en-US" smtClean="0"/>
              <a:t>11/2/2018</a:t>
            </a:fld>
            <a:endParaRPr lang="en-US"/>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168A8554-54F7-45D9-83EF-0727BED6D78F}" type="slidenum">
              <a:rPr lang="en-US" smtClean="0"/>
              <a:t>‹#›</a:t>
            </a:fld>
            <a:endParaRPr lang="en-US"/>
          </a:p>
        </p:txBody>
      </p:sp>
    </p:spTree>
    <p:extLst>
      <p:ext uri="{BB962C8B-B14F-4D97-AF65-F5344CB8AC3E}">
        <p14:creationId xmlns:p14="http://schemas.microsoft.com/office/powerpoint/2010/main" val="39256723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987CCD2C-ECA5-4292-A167-36AFA3E897A6}" type="datetimeFigureOut">
              <a:rPr lang="en-US" smtClean="0"/>
              <a:t>11/2/2018</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EC6A3E50-3FDA-484A-BCBB-508DA9920BFA}" type="slidenum">
              <a:rPr lang="en-US" smtClean="0"/>
              <a:t>‹#›</a:t>
            </a:fld>
            <a:endParaRPr lang="en-US"/>
          </a:p>
        </p:txBody>
      </p:sp>
    </p:spTree>
    <p:extLst>
      <p:ext uri="{BB962C8B-B14F-4D97-AF65-F5344CB8AC3E}">
        <p14:creationId xmlns:p14="http://schemas.microsoft.com/office/powerpoint/2010/main" val="28628831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C6A3E50-3FDA-484A-BCBB-508DA9920BFA}" type="slidenum">
              <a:rPr lang="en-US" smtClean="0"/>
              <a:t>1</a:t>
            </a:fld>
            <a:endParaRPr lang="en-US"/>
          </a:p>
        </p:txBody>
      </p:sp>
    </p:spTree>
    <p:extLst>
      <p:ext uri="{BB962C8B-B14F-4D97-AF65-F5344CB8AC3E}">
        <p14:creationId xmlns:p14="http://schemas.microsoft.com/office/powerpoint/2010/main" val="40839233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2791C1-B678-409A-A5D0-196447C725D1}" type="slidenum">
              <a:rPr lang="en-US" smtClean="0"/>
              <a:pPr/>
              <a:t>11</a:t>
            </a:fld>
            <a:endParaRPr lang="en-US" dirty="0"/>
          </a:p>
        </p:txBody>
      </p:sp>
    </p:spTree>
    <p:extLst>
      <p:ext uri="{BB962C8B-B14F-4D97-AF65-F5344CB8AC3E}">
        <p14:creationId xmlns:p14="http://schemas.microsoft.com/office/powerpoint/2010/main" val="29131062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C6A3E50-3FDA-484A-BCBB-508DA9920BFA}" type="slidenum">
              <a:rPr lang="en-US" smtClean="0"/>
              <a:t>16</a:t>
            </a:fld>
            <a:endParaRPr lang="en-US"/>
          </a:p>
        </p:txBody>
      </p:sp>
    </p:spTree>
    <p:extLst>
      <p:ext uri="{BB962C8B-B14F-4D97-AF65-F5344CB8AC3E}">
        <p14:creationId xmlns:p14="http://schemas.microsoft.com/office/powerpoint/2010/main" val="20101544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C6A3E50-3FDA-484A-BCBB-508DA9920BFA}" type="slidenum">
              <a:rPr lang="en-US" smtClean="0"/>
              <a:t>18</a:t>
            </a:fld>
            <a:endParaRPr lang="en-US"/>
          </a:p>
        </p:txBody>
      </p:sp>
    </p:spTree>
    <p:extLst>
      <p:ext uri="{BB962C8B-B14F-4D97-AF65-F5344CB8AC3E}">
        <p14:creationId xmlns:p14="http://schemas.microsoft.com/office/powerpoint/2010/main" val="33173998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C6A3E50-3FDA-484A-BCBB-508DA9920BFA}" type="slidenum">
              <a:rPr lang="en-US" smtClean="0"/>
              <a:t>22</a:t>
            </a:fld>
            <a:endParaRPr lang="en-US"/>
          </a:p>
        </p:txBody>
      </p:sp>
    </p:spTree>
    <p:extLst>
      <p:ext uri="{BB962C8B-B14F-4D97-AF65-F5344CB8AC3E}">
        <p14:creationId xmlns:p14="http://schemas.microsoft.com/office/powerpoint/2010/main" val="30627028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C6A3E50-3FDA-484A-BCBB-508DA9920BFA}" type="slidenum">
              <a:rPr lang="en-US" smtClean="0"/>
              <a:t>23</a:t>
            </a:fld>
            <a:endParaRPr lang="en-US"/>
          </a:p>
        </p:txBody>
      </p:sp>
    </p:spTree>
    <p:extLst>
      <p:ext uri="{BB962C8B-B14F-4D97-AF65-F5344CB8AC3E}">
        <p14:creationId xmlns:p14="http://schemas.microsoft.com/office/powerpoint/2010/main" val="19626790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C6A3E50-3FDA-484A-BCBB-508DA9920BFA}" type="slidenum">
              <a:rPr lang="en-US" smtClean="0"/>
              <a:t>24</a:t>
            </a:fld>
            <a:endParaRPr lang="en-US"/>
          </a:p>
        </p:txBody>
      </p:sp>
    </p:spTree>
    <p:extLst>
      <p:ext uri="{BB962C8B-B14F-4D97-AF65-F5344CB8AC3E}">
        <p14:creationId xmlns:p14="http://schemas.microsoft.com/office/powerpoint/2010/main" val="40992521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C6A3E50-3FDA-484A-BCBB-508DA9920BFA}" type="slidenum">
              <a:rPr lang="en-US" smtClean="0"/>
              <a:t>39</a:t>
            </a:fld>
            <a:endParaRPr lang="en-US"/>
          </a:p>
        </p:txBody>
      </p:sp>
    </p:spTree>
    <p:extLst>
      <p:ext uri="{BB962C8B-B14F-4D97-AF65-F5344CB8AC3E}">
        <p14:creationId xmlns:p14="http://schemas.microsoft.com/office/powerpoint/2010/main" val="26793873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C6A3E50-3FDA-484A-BCBB-508DA9920BFA}" type="slidenum">
              <a:rPr lang="en-US" smtClean="0"/>
              <a:t>42</a:t>
            </a:fld>
            <a:endParaRPr lang="en-US"/>
          </a:p>
        </p:txBody>
      </p:sp>
    </p:spTree>
    <p:extLst>
      <p:ext uri="{BB962C8B-B14F-4D97-AF65-F5344CB8AC3E}">
        <p14:creationId xmlns:p14="http://schemas.microsoft.com/office/powerpoint/2010/main" val="31825026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C6A3E50-3FDA-484A-BCBB-508DA9920BFA}" type="slidenum">
              <a:rPr lang="en-US" smtClean="0"/>
              <a:t>43</a:t>
            </a:fld>
            <a:endParaRPr lang="en-US"/>
          </a:p>
        </p:txBody>
      </p:sp>
    </p:spTree>
    <p:extLst>
      <p:ext uri="{BB962C8B-B14F-4D97-AF65-F5344CB8AC3E}">
        <p14:creationId xmlns:p14="http://schemas.microsoft.com/office/powerpoint/2010/main" val="3028659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C6A3E50-3FDA-484A-BCBB-508DA9920BFA}" type="slidenum">
              <a:rPr lang="en-US" smtClean="0"/>
              <a:t>44</a:t>
            </a:fld>
            <a:endParaRPr lang="en-US"/>
          </a:p>
        </p:txBody>
      </p:sp>
    </p:spTree>
    <p:extLst>
      <p:ext uri="{BB962C8B-B14F-4D97-AF65-F5344CB8AC3E}">
        <p14:creationId xmlns:p14="http://schemas.microsoft.com/office/powerpoint/2010/main" val="11323690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2791C1-B678-409A-A5D0-196447C725D1}" type="slidenum">
              <a:rPr lang="en-US" smtClean="0"/>
              <a:pPr/>
              <a:t>2</a:t>
            </a:fld>
            <a:endParaRPr lang="en-US" dirty="0"/>
          </a:p>
        </p:txBody>
      </p:sp>
    </p:spTree>
    <p:extLst>
      <p:ext uri="{BB962C8B-B14F-4D97-AF65-F5344CB8AC3E}">
        <p14:creationId xmlns:p14="http://schemas.microsoft.com/office/powerpoint/2010/main" val="38392719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C6A3E50-3FDA-484A-BCBB-508DA9920BFA}" type="slidenum">
              <a:rPr lang="en-US" smtClean="0"/>
              <a:t>45</a:t>
            </a:fld>
            <a:endParaRPr lang="en-US"/>
          </a:p>
        </p:txBody>
      </p:sp>
    </p:spTree>
    <p:extLst>
      <p:ext uri="{BB962C8B-B14F-4D97-AF65-F5344CB8AC3E}">
        <p14:creationId xmlns:p14="http://schemas.microsoft.com/office/powerpoint/2010/main" val="5488788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C6A3E50-3FDA-484A-BCBB-508DA9920BFA}" type="slidenum">
              <a:rPr lang="en-US" smtClean="0"/>
              <a:t>55</a:t>
            </a:fld>
            <a:endParaRPr lang="en-US"/>
          </a:p>
        </p:txBody>
      </p:sp>
    </p:spTree>
    <p:extLst>
      <p:ext uri="{BB962C8B-B14F-4D97-AF65-F5344CB8AC3E}">
        <p14:creationId xmlns:p14="http://schemas.microsoft.com/office/powerpoint/2010/main" val="288821054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C6A3E50-3FDA-484A-BCBB-508DA9920BFA}" type="slidenum">
              <a:rPr lang="en-US" smtClean="0"/>
              <a:t>56</a:t>
            </a:fld>
            <a:endParaRPr lang="en-US"/>
          </a:p>
        </p:txBody>
      </p:sp>
    </p:spTree>
    <p:extLst>
      <p:ext uri="{BB962C8B-B14F-4D97-AF65-F5344CB8AC3E}">
        <p14:creationId xmlns:p14="http://schemas.microsoft.com/office/powerpoint/2010/main" val="417638103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C6A3E50-3FDA-484A-BCBB-508DA9920BFA}" type="slidenum">
              <a:rPr lang="en-US" smtClean="0"/>
              <a:t>57</a:t>
            </a:fld>
            <a:endParaRPr lang="en-US"/>
          </a:p>
        </p:txBody>
      </p:sp>
    </p:spTree>
    <p:extLst>
      <p:ext uri="{BB962C8B-B14F-4D97-AF65-F5344CB8AC3E}">
        <p14:creationId xmlns:p14="http://schemas.microsoft.com/office/powerpoint/2010/main" val="33656077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C6A3E50-3FDA-484A-BCBB-508DA9920BFA}" type="slidenum">
              <a:rPr lang="en-US" smtClean="0"/>
              <a:t>58</a:t>
            </a:fld>
            <a:endParaRPr lang="en-US"/>
          </a:p>
        </p:txBody>
      </p:sp>
    </p:spTree>
    <p:extLst>
      <p:ext uri="{BB962C8B-B14F-4D97-AF65-F5344CB8AC3E}">
        <p14:creationId xmlns:p14="http://schemas.microsoft.com/office/powerpoint/2010/main" val="163640210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C6A3E50-3FDA-484A-BCBB-508DA9920BFA}" type="slidenum">
              <a:rPr lang="en-US" smtClean="0"/>
              <a:t>59</a:t>
            </a:fld>
            <a:endParaRPr lang="en-US"/>
          </a:p>
        </p:txBody>
      </p:sp>
    </p:spTree>
    <p:extLst>
      <p:ext uri="{BB962C8B-B14F-4D97-AF65-F5344CB8AC3E}">
        <p14:creationId xmlns:p14="http://schemas.microsoft.com/office/powerpoint/2010/main" val="393814175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C6A3E50-3FDA-484A-BCBB-508DA9920BFA}" type="slidenum">
              <a:rPr lang="en-US" smtClean="0"/>
              <a:t>60</a:t>
            </a:fld>
            <a:endParaRPr lang="en-US"/>
          </a:p>
        </p:txBody>
      </p:sp>
    </p:spTree>
    <p:extLst>
      <p:ext uri="{BB962C8B-B14F-4D97-AF65-F5344CB8AC3E}">
        <p14:creationId xmlns:p14="http://schemas.microsoft.com/office/powerpoint/2010/main" val="93633334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C6A3E50-3FDA-484A-BCBB-508DA9920BFA}" type="slidenum">
              <a:rPr lang="en-US" smtClean="0"/>
              <a:t>62</a:t>
            </a:fld>
            <a:endParaRPr lang="en-US"/>
          </a:p>
        </p:txBody>
      </p:sp>
    </p:spTree>
    <p:extLst>
      <p:ext uri="{BB962C8B-B14F-4D97-AF65-F5344CB8AC3E}">
        <p14:creationId xmlns:p14="http://schemas.microsoft.com/office/powerpoint/2010/main" val="379136468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C6A3E50-3FDA-484A-BCBB-508DA9920BFA}" type="slidenum">
              <a:rPr lang="en-US" smtClean="0"/>
              <a:t>63</a:t>
            </a:fld>
            <a:endParaRPr lang="en-US"/>
          </a:p>
        </p:txBody>
      </p:sp>
    </p:spTree>
    <p:extLst>
      <p:ext uri="{BB962C8B-B14F-4D97-AF65-F5344CB8AC3E}">
        <p14:creationId xmlns:p14="http://schemas.microsoft.com/office/powerpoint/2010/main" val="89899408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C6A3E50-3FDA-484A-BCBB-508DA9920BFA}" type="slidenum">
              <a:rPr lang="en-US" smtClean="0"/>
              <a:t>64</a:t>
            </a:fld>
            <a:endParaRPr lang="en-US"/>
          </a:p>
        </p:txBody>
      </p:sp>
    </p:spTree>
    <p:extLst>
      <p:ext uri="{BB962C8B-B14F-4D97-AF65-F5344CB8AC3E}">
        <p14:creationId xmlns:p14="http://schemas.microsoft.com/office/powerpoint/2010/main" val="9480049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2791C1-B678-409A-A5D0-196447C725D1}" type="slidenum">
              <a:rPr lang="en-US" smtClean="0"/>
              <a:pPr/>
              <a:t>4</a:t>
            </a:fld>
            <a:endParaRPr lang="en-US" dirty="0"/>
          </a:p>
        </p:txBody>
      </p:sp>
    </p:spTree>
    <p:extLst>
      <p:ext uri="{BB962C8B-B14F-4D97-AF65-F5344CB8AC3E}">
        <p14:creationId xmlns:p14="http://schemas.microsoft.com/office/powerpoint/2010/main" val="127009506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C6A3E50-3FDA-484A-BCBB-508DA9920BFA}" type="slidenum">
              <a:rPr lang="en-US" smtClean="0"/>
              <a:t>65</a:t>
            </a:fld>
            <a:endParaRPr lang="en-US"/>
          </a:p>
        </p:txBody>
      </p:sp>
    </p:spTree>
    <p:extLst>
      <p:ext uri="{BB962C8B-B14F-4D97-AF65-F5344CB8AC3E}">
        <p14:creationId xmlns:p14="http://schemas.microsoft.com/office/powerpoint/2010/main" val="56257963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C6A3E50-3FDA-484A-BCBB-508DA9920BFA}" type="slidenum">
              <a:rPr lang="en-US" smtClean="0"/>
              <a:t>66</a:t>
            </a:fld>
            <a:endParaRPr lang="en-US"/>
          </a:p>
        </p:txBody>
      </p:sp>
    </p:spTree>
    <p:extLst>
      <p:ext uri="{BB962C8B-B14F-4D97-AF65-F5344CB8AC3E}">
        <p14:creationId xmlns:p14="http://schemas.microsoft.com/office/powerpoint/2010/main" val="342034324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C6A3E50-3FDA-484A-BCBB-508DA9920BFA}" type="slidenum">
              <a:rPr lang="en-US" smtClean="0"/>
              <a:t>67</a:t>
            </a:fld>
            <a:endParaRPr lang="en-US"/>
          </a:p>
        </p:txBody>
      </p:sp>
    </p:spTree>
    <p:extLst>
      <p:ext uri="{BB962C8B-B14F-4D97-AF65-F5344CB8AC3E}">
        <p14:creationId xmlns:p14="http://schemas.microsoft.com/office/powerpoint/2010/main" val="70033432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C6A3E50-3FDA-484A-BCBB-508DA9920BFA}" type="slidenum">
              <a:rPr lang="en-US" smtClean="0"/>
              <a:t>69</a:t>
            </a:fld>
            <a:endParaRPr lang="en-US"/>
          </a:p>
        </p:txBody>
      </p:sp>
    </p:spTree>
    <p:extLst>
      <p:ext uri="{BB962C8B-B14F-4D97-AF65-F5344CB8AC3E}">
        <p14:creationId xmlns:p14="http://schemas.microsoft.com/office/powerpoint/2010/main" val="167813917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C6A3E50-3FDA-484A-BCBB-508DA9920BFA}" type="slidenum">
              <a:rPr lang="en-US" smtClean="0"/>
              <a:t>71</a:t>
            </a:fld>
            <a:endParaRPr lang="en-US"/>
          </a:p>
        </p:txBody>
      </p:sp>
    </p:spTree>
    <p:extLst>
      <p:ext uri="{BB962C8B-B14F-4D97-AF65-F5344CB8AC3E}">
        <p14:creationId xmlns:p14="http://schemas.microsoft.com/office/powerpoint/2010/main" val="337035208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C6A3E50-3FDA-484A-BCBB-508DA9920BFA}" type="slidenum">
              <a:rPr lang="en-US" smtClean="0"/>
              <a:t>73</a:t>
            </a:fld>
            <a:endParaRPr lang="en-US"/>
          </a:p>
        </p:txBody>
      </p:sp>
    </p:spTree>
    <p:extLst>
      <p:ext uri="{BB962C8B-B14F-4D97-AF65-F5344CB8AC3E}">
        <p14:creationId xmlns:p14="http://schemas.microsoft.com/office/powerpoint/2010/main" val="154778980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C6A3E50-3FDA-484A-BCBB-508DA9920BFA}" type="slidenum">
              <a:rPr lang="en-US" smtClean="0"/>
              <a:t>77</a:t>
            </a:fld>
            <a:endParaRPr lang="en-US"/>
          </a:p>
        </p:txBody>
      </p:sp>
    </p:spTree>
    <p:extLst>
      <p:ext uri="{BB962C8B-B14F-4D97-AF65-F5344CB8AC3E}">
        <p14:creationId xmlns:p14="http://schemas.microsoft.com/office/powerpoint/2010/main" val="254105349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C6A3E50-3FDA-484A-BCBB-508DA9920BFA}" type="slidenum">
              <a:rPr lang="en-US" smtClean="0"/>
              <a:t>78</a:t>
            </a:fld>
            <a:endParaRPr lang="en-US"/>
          </a:p>
        </p:txBody>
      </p:sp>
    </p:spTree>
    <p:extLst>
      <p:ext uri="{BB962C8B-B14F-4D97-AF65-F5344CB8AC3E}">
        <p14:creationId xmlns:p14="http://schemas.microsoft.com/office/powerpoint/2010/main" val="370209991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8E7AE8-3416-42A9-A16F-27EAD8BD279D}" type="slidenum">
              <a:rPr lang="en-US" smtClean="0"/>
              <a:t>92</a:t>
            </a:fld>
            <a:endParaRPr lang="en-US" dirty="0"/>
          </a:p>
        </p:txBody>
      </p:sp>
    </p:spTree>
    <p:extLst>
      <p:ext uri="{BB962C8B-B14F-4D97-AF65-F5344CB8AC3E}">
        <p14:creationId xmlns:p14="http://schemas.microsoft.com/office/powerpoint/2010/main" val="38545670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2791C1-B678-409A-A5D0-196447C725D1}" type="slidenum">
              <a:rPr lang="en-US" smtClean="0"/>
              <a:pPr/>
              <a:t>5</a:t>
            </a:fld>
            <a:endParaRPr lang="en-US" dirty="0"/>
          </a:p>
        </p:txBody>
      </p:sp>
    </p:spTree>
    <p:extLst>
      <p:ext uri="{BB962C8B-B14F-4D97-AF65-F5344CB8AC3E}">
        <p14:creationId xmlns:p14="http://schemas.microsoft.com/office/powerpoint/2010/main" val="2651883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2791C1-B678-409A-A5D0-196447C725D1}" type="slidenum">
              <a:rPr lang="en-US" smtClean="0"/>
              <a:pPr/>
              <a:t>6</a:t>
            </a:fld>
            <a:endParaRPr lang="en-US" dirty="0"/>
          </a:p>
        </p:txBody>
      </p:sp>
    </p:spTree>
    <p:extLst>
      <p:ext uri="{BB962C8B-B14F-4D97-AF65-F5344CB8AC3E}">
        <p14:creationId xmlns:p14="http://schemas.microsoft.com/office/powerpoint/2010/main" val="13982757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2791C1-B678-409A-A5D0-196447C725D1}" type="slidenum">
              <a:rPr lang="en-US" smtClean="0"/>
              <a:pPr/>
              <a:t>7</a:t>
            </a:fld>
            <a:endParaRPr lang="en-US" dirty="0"/>
          </a:p>
        </p:txBody>
      </p:sp>
    </p:spTree>
    <p:extLst>
      <p:ext uri="{BB962C8B-B14F-4D97-AF65-F5344CB8AC3E}">
        <p14:creationId xmlns:p14="http://schemas.microsoft.com/office/powerpoint/2010/main" val="31765374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2791C1-B678-409A-A5D0-196447C725D1}" type="slidenum">
              <a:rPr lang="en-US" smtClean="0"/>
              <a:pPr/>
              <a:t>8</a:t>
            </a:fld>
            <a:endParaRPr lang="en-US" dirty="0"/>
          </a:p>
        </p:txBody>
      </p:sp>
    </p:spTree>
    <p:extLst>
      <p:ext uri="{BB962C8B-B14F-4D97-AF65-F5344CB8AC3E}">
        <p14:creationId xmlns:p14="http://schemas.microsoft.com/office/powerpoint/2010/main" val="15740676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2791C1-B678-409A-A5D0-196447C725D1}" type="slidenum">
              <a:rPr lang="en-US" smtClean="0"/>
              <a:pPr/>
              <a:t>9</a:t>
            </a:fld>
            <a:endParaRPr lang="en-US" dirty="0"/>
          </a:p>
        </p:txBody>
      </p:sp>
    </p:spTree>
    <p:extLst>
      <p:ext uri="{BB962C8B-B14F-4D97-AF65-F5344CB8AC3E}">
        <p14:creationId xmlns:p14="http://schemas.microsoft.com/office/powerpoint/2010/main" val="4145875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2791C1-B678-409A-A5D0-196447C725D1}" type="slidenum">
              <a:rPr lang="en-US" smtClean="0"/>
              <a:pPr/>
              <a:t>10</a:t>
            </a:fld>
            <a:endParaRPr lang="en-US" dirty="0"/>
          </a:p>
        </p:txBody>
      </p:sp>
    </p:spTree>
    <p:extLst>
      <p:ext uri="{BB962C8B-B14F-4D97-AF65-F5344CB8AC3E}">
        <p14:creationId xmlns:p14="http://schemas.microsoft.com/office/powerpoint/2010/main" val="17969717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Graph with Analysis">
    <p:spTree>
      <p:nvGrpSpPr>
        <p:cNvPr id="1" name=""/>
        <p:cNvGrpSpPr/>
        <p:nvPr/>
      </p:nvGrpSpPr>
      <p:grpSpPr>
        <a:xfrm>
          <a:off x="0" y="0"/>
          <a:ext cx="0" cy="0"/>
          <a:chOff x="0" y="0"/>
          <a:chExt cx="0" cy="0"/>
        </a:xfrm>
      </p:grpSpPr>
      <p:sp>
        <p:nvSpPr>
          <p:cNvPr id="12" name="Title 11"/>
          <p:cNvSpPr>
            <a:spLocks noGrp="1"/>
          </p:cNvSpPr>
          <p:nvPr>
            <p:ph type="title" hasCustomPrompt="1"/>
          </p:nvPr>
        </p:nvSpPr>
        <p:spPr>
          <a:xfrm>
            <a:off x="182879" y="137160"/>
            <a:ext cx="10725912" cy="594360"/>
          </a:xfrm>
        </p:spPr>
        <p:txBody>
          <a:bodyPr wrap="square">
            <a:noAutofit/>
          </a:bodyPr>
          <a:lstStyle>
            <a:lvl1pPr>
              <a:defRPr sz="4800" cap="none" baseline="0">
                <a:latin typeface="+mn-lt"/>
              </a:defRPr>
            </a:lvl1pPr>
          </a:lstStyle>
          <a:p>
            <a:r>
              <a:rPr lang="en-US" dirty="0"/>
              <a:t>Click to Enter Slide Title</a:t>
            </a:r>
          </a:p>
        </p:txBody>
      </p:sp>
      <p:sp>
        <p:nvSpPr>
          <p:cNvPr id="9" name="Text Placeholder 2"/>
          <p:cNvSpPr>
            <a:spLocks noGrp="1"/>
          </p:cNvSpPr>
          <p:nvPr>
            <p:ph type="body" sz="quarter" idx="15" hasCustomPrompt="1"/>
          </p:nvPr>
        </p:nvSpPr>
        <p:spPr>
          <a:xfrm>
            <a:off x="182878" y="6492597"/>
            <a:ext cx="6836855" cy="276999"/>
          </a:xfrm>
          <a:prstGeom prst="rect">
            <a:avLst/>
          </a:prstGeom>
          <a:noFill/>
          <a:ln>
            <a:noFill/>
          </a:ln>
        </p:spPr>
        <p:txBody>
          <a:bodyPr wrap="square" lIns="0" rIns="0" anchor="b" anchorCtr="0">
            <a:spAutoFit/>
          </a:bodyPr>
          <a:lstStyle>
            <a:lvl1pPr marL="0" indent="0" algn="l">
              <a:lnSpc>
                <a:spcPct val="100000"/>
              </a:lnSpc>
              <a:spcBef>
                <a:spcPts val="0"/>
              </a:spcBef>
              <a:buNone/>
              <a:defRPr sz="1200" b="1" i="0" baseline="0">
                <a:solidFill>
                  <a:schemeClr val="tx2"/>
                </a:solidFill>
              </a:defRPr>
            </a:lvl1pPr>
            <a:lvl2pPr marL="457200" indent="0">
              <a:buNone/>
              <a:defRPr sz="1400"/>
            </a:lvl2pPr>
            <a:lvl3pPr marL="914400" indent="0">
              <a:buNone/>
              <a:defRPr sz="1200"/>
            </a:lvl3pPr>
            <a:lvl4pPr marL="1371600" indent="0">
              <a:buNone/>
              <a:defRPr sz="1100"/>
            </a:lvl4pPr>
            <a:lvl5pPr marL="1828800" indent="0">
              <a:buNone/>
              <a:defRPr sz="1100"/>
            </a:lvl5pPr>
          </a:lstStyle>
          <a:p>
            <a:pPr lvl="0"/>
            <a:r>
              <a:rPr lang="en-US" dirty="0"/>
              <a:t>Click to enter question number/slide description</a:t>
            </a:r>
          </a:p>
        </p:txBody>
      </p:sp>
      <p:sp>
        <p:nvSpPr>
          <p:cNvPr id="3" name="Chart Placeholder 2"/>
          <p:cNvSpPr>
            <a:spLocks noGrp="1"/>
          </p:cNvSpPr>
          <p:nvPr>
            <p:ph type="chart" sz="quarter" idx="16"/>
          </p:nvPr>
        </p:nvSpPr>
        <p:spPr>
          <a:xfrm>
            <a:off x="182877" y="1508724"/>
            <a:ext cx="11823195" cy="4707900"/>
          </a:xfrm>
          <a:prstGeom prst="rect">
            <a:avLst/>
          </a:prstGeom>
        </p:spPr>
        <p:txBody>
          <a:bodyPr/>
          <a:lstStyle/>
          <a:p>
            <a:endParaRPr lang="en-US" dirty="0"/>
          </a:p>
        </p:txBody>
      </p:sp>
      <p:cxnSp>
        <p:nvCxnSpPr>
          <p:cNvPr id="6" name="Straight Connector 5"/>
          <p:cNvCxnSpPr/>
          <p:nvPr userDrawn="1"/>
        </p:nvCxnSpPr>
        <p:spPr>
          <a:xfrm>
            <a:off x="182879" y="1489674"/>
            <a:ext cx="11823194" cy="1905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Placeholder 7" title="Enter Analysis"/>
          <p:cNvSpPr>
            <a:spLocks noGrp="1"/>
          </p:cNvSpPr>
          <p:nvPr>
            <p:ph type="body" sz="quarter" idx="13"/>
          </p:nvPr>
        </p:nvSpPr>
        <p:spPr>
          <a:xfrm>
            <a:off x="182880" y="941832"/>
            <a:ext cx="11823192" cy="609398"/>
          </a:xfrm>
          <a:prstGeom prst="rect">
            <a:avLst/>
          </a:prstGeom>
          <a:solidFill>
            <a:srgbClr val="CFE7B3"/>
          </a:solidFill>
        </p:spPr>
        <p:txBody>
          <a:bodyPr lIns="91440" tIns="27432" rIns="91440" bIns="27432" anchor="t" anchorCtr="0">
            <a:spAutoFit/>
          </a:bodyPr>
          <a:lstStyle>
            <a:lvl1pPr marL="0" indent="0" algn="ctr">
              <a:lnSpc>
                <a:spcPct val="100000"/>
              </a:lnSpc>
              <a:spcBef>
                <a:spcPts val="0"/>
              </a:spcBef>
              <a:buNone/>
              <a:defRPr sz="1800" b="0" i="1" cap="none" baseline="0">
                <a:solidFill>
                  <a:schemeClr val="tx1"/>
                </a:solidFill>
                <a:latin typeface="+mn-lt"/>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a:t>
            </a:r>
          </a:p>
          <a:p>
            <a:pPr lvl="0"/>
            <a:r>
              <a:rPr lang="en-US" dirty="0"/>
              <a:t>to enter analysis</a:t>
            </a:r>
          </a:p>
        </p:txBody>
      </p:sp>
    </p:spTree>
    <p:extLst>
      <p:ext uri="{BB962C8B-B14F-4D97-AF65-F5344CB8AC3E}">
        <p14:creationId xmlns:p14="http://schemas.microsoft.com/office/powerpoint/2010/main" val="11229023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with Analysis">
    <p:spTree>
      <p:nvGrpSpPr>
        <p:cNvPr id="1" name=""/>
        <p:cNvGrpSpPr/>
        <p:nvPr/>
      </p:nvGrpSpPr>
      <p:grpSpPr>
        <a:xfrm>
          <a:off x="0" y="0"/>
          <a:ext cx="0" cy="0"/>
          <a:chOff x="0" y="0"/>
          <a:chExt cx="0" cy="0"/>
        </a:xfrm>
      </p:grpSpPr>
      <p:sp>
        <p:nvSpPr>
          <p:cNvPr id="12" name="Title 11"/>
          <p:cNvSpPr>
            <a:spLocks noGrp="1"/>
          </p:cNvSpPr>
          <p:nvPr>
            <p:ph type="title" hasCustomPrompt="1"/>
          </p:nvPr>
        </p:nvSpPr>
        <p:spPr>
          <a:xfrm>
            <a:off x="182879" y="137160"/>
            <a:ext cx="10725912" cy="594360"/>
          </a:xfrm>
        </p:spPr>
        <p:txBody>
          <a:bodyPr wrap="square">
            <a:noAutofit/>
          </a:bodyPr>
          <a:lstStyle>
            <a:lvl1pPr>
              <a:defRPr sz="4800" cap="none" baseline="0">
                <a:latin typeface="+mn-lt"/>
              </a:defRPr>
            </a:lvl1pPr>
          </a:lstStyle>
          <a:p>
            <a:r>
              <a:rPr lang="en-US" dirty="0"/>
              <a:t>Click to Enter Slide Title</a:t>
            </a:r>
          </a:p>
        </p:txBody>
      </p:sp>
      <p:sp>
        <p:nvSpPr>
          <p:cNvPr id="9" name="Text Placeholder 2"/>
          <p:cNvSpPr>
            <a:spLocks noGrp="1"/>
          </p:cNvSpPr>
          <p:nvPr>
            <p:ph type="body" sz="quarter" idx="15" hasCustomPrompt="1"/>
          </p:nvPr>
        </p:nvSpPr>
        <p:spPr>
          <a:xfrm>
            <a:off x="182878" y="6492597"/>
            <a:ext cx="6836855" cy="276999"/>
          </a:xfrm>
          <a:prstGeom prst="rect">
            <a:avLst/>
          </a:prstGeom>
          <a:noFill/>
          <a:ln>
            <a:noFill/>
          </a:ln>
        </p:spPr>
        <p:txBody>
          <a:bodyPr wrap="square" lIns="0" rIns="0" anchor="b" anchorCtr="0">
            <a:spAutoFit/>
          </a:bodyPr>
          <a:lstStyle>
            <a:lvl1pPr marL="0" indent="0" algn="l">
              <a:lnSpc>
                <a:spcPct val="100000"/>
              </a:lnSpc>
              <a:spcBef>
                <a:spcPts val="0"/>
              </a:spcBef>
              <a:buNone/>
              <a:defRPr sz="1200" b="1" i="0" baseline="0">
                <a:solidFill>
                  <a:schemeClr val="tx2"/>
                </a:solidFill>
              </a:defRPr>
            </a:lvl1pPr>
            <a:lvl2pPr marL="457200" indent="0">
              <a:buNone/>
              <a:defRPr sz="1400"/>
            </a:lvl2pPr>
            <a:lvl3pPr marL="914400" indent="0">
              <a:buNone/>
              <a:defRPr sz="1200"/>
            </a:lvl3pPr>
            <a:lvl4pPr marL="1371600" indent="0">
              <a:buNone/>
              <a:defRPr sz="1100"/>
            </a:lvl4pPr>
            <a:lvl5pPr marL="1828800" indent="0">
              <a:buNone/>
              <a:defRPr sz="1100"/>
            </a:lvl5pPr>
          </a:lstStyle>
          <a:p>
            <a:pPr lvl="0"/>
            <a:r>
              <a:rPr lang="en-US" dirty="0"/>
              <a:t>Click to enter question number/slide description</a:t>
            </a:r>
          </a:p>
        </p:txBody>
      </p:sp>
      <p:sp>
        <p:nvSpPr>
          <p:cNvPr id="4" name="Text Placeholder 7" title="Enter Analysis"/>
          <p:cNvSpPr>
            <a:spLocks noGrp="1"/>
          </p:cNvSpPr>
          <p:nvPr>
            <p:ph type="body" sz="quarter" idx="13"/>
          </p:nvPr>
        </p:nvSpPr>
        <p:spPr>
          <a:xfrm>
            <a:off x="182880" y="941832"/>
            <a:ext cx="11823192" cy="609398"/>
          </a:xfrm>
          <a:prstGeom prst="rect">
            <a:avLst/>
          </a:prstGeom>
          <a:solidFill>
            <a:srgbClr val="CFE7B3"/>
          </a:solidFill>
        </p:spPr>
        <p:txBody>
          <a:bodyPr lIns="91440" tIns="27432" rIns="91440" bIns="27432" anchor="t" anchorCtr="0">
            <a:spAutoFit/>
          </a:bodyPr>
          <a:lstStyle>
            <a:lvl1pPr marL="0" indent="0" algn="ctr">
              <a:lnSpc>
                <a:spcPct val="100000"/>
              </a:lnSpc>
              <a:spcBef>
                <a:spcPts val="0"/>
              </a:spcBef>
              <a:buNone/>
              <a:defRPr sz="1800" b="0" i="1" cap="none" baseline="0">
                <a:solidFill>
                  <a:schemeClr val="tx1"/>
                </a:solidFill>
                <a:latin typeface="+mn-lt"/>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a:t>
            </a:r>
          </a:p>
          <a:p>
            <a:pPr lvl="0"/>
            <a:r>
              <a:rPr lang="en-US" dirty="0"/>
              <a:t>to enter analysis</a:t>
            </a:r>
          </a:p>
        </p:txBody>
      </p:sp>
    </p:spTree>
    <p:extLst>
      <p:ext uri="{BB962C8B-B14F-4D97-AF65-F5344CB8AC3E}">
        <p14:creationId xmlns:p14="http://schemas.microsoft.com/office/powerpoint/2010/main" val="3014997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82879" y="137160"/>
            <a:ext cx="10725912" cy="594360"/>
          </a:xfrm>
        </p:spPr>
        <p:txBody>
          <a:bodyPr>
            <a:noAutofit/>
          </a:bodyPr>
          <a:lstStyle>
            <a:lvl1pPr>
              <a:defRPr sz="4800" cap="none" baseline="0">
                <a:latin typeface="+mn-lt"/>
              </a:defRPr>
            </a:lvl1pPr>
          </a:lstStyle>
          <a:p>
            <a:r>
              <a:rPr lang="en-US" dirty="0"/>
              <a:t>Click to Enter Slide Title</a:t>
            </a:r>
          </a:p>
        </p:txBody>
      </p:sp>
      <p:sp>
        <p:nvSpPr>
          <p:cNvPr id="5" name="Content Placeholder 7"/>
          <p:cNvSpPr>
            <a:spLocks noGrp="1"/>
          </p:cNvSpPr>
          <p:nvPr>
            <p:ph sz="quarter" idx="1"/>
          </p:nvPr>
        </p:nvSpPr>
        <p:spPr>
          <a:xfrm>
            <a:off x="182879" y="969264"/>
            <a:ext cx="11823591" cy="5526786"/>
          </a:xfrm>
          <a:prstGeom prst="rect">
            <a:avLst/>
          </a:prstGeom>
        </p:spPr>
        <p:txBody>
          <a:bodyPr/>
          <a:lstStyle>
            <a:lvl1pPr marL="463550" indent="-463550">
              <a:spcBef>
                <a:spcPts val="1800"/>
              </a:spcBef>
              <a:buClr>
                <a:schemeClr val="bg2"/>
              </a:buClr>
              <a:buSzPct val="75000"/>
              <a:buFont typeface="Wingdings 3" panose="05040102010807070707" pitchFamily="18" charset="2"/>
              <a:buChar char=""/>
              <a:defRPr sz="2800"/>
            </a:lvl1pPr>
            <a:lvl2pPr marL="914400" indent="-334963">
              <a:buClr>
                <a:schemeClr val="bg2"/>
              </a:buClr>
              <a:defRPr sz="2400"/>
            </a:lvl2pPr>
            <a:lvl3pPr marL="1377950" indent="-463550">
              <a:buClr>
                <a:schemeClr val="bg2"/>
              </a:buClr>
              <a:buSzPct val="125000"/>
              <a:defRPr sz="2000"/>
            </a:lvl3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p:txBody>
      </p:sp>
    </p:spTree>
    <p:extLst>
      <p:ext uri="{BB962C8B-B14F-4D97-AF65-F5344CB8AC3E}">
        <p14:creationId xmlns:p14="http://schemas.microsoft.com/office/powerpoint/2010/main" val="19499176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12" name="Title 11"/>
          <p:cNvSpPr>
            <a:spLocks noGrp="1"/>
          </p:cNvSpPr>
          <p:nvPr>
            <p:ph type="title" hasCustomPrompt="1"/>
          </p:nvPr>
        </p:nvSpPr>
        <p:spPr>
          <a:xfrm>
            <a:off x="182879" y="137160"/>
            <a:ext cx="10725912" cy="594360"/>
          </a:xfrm>
        </p:spPr>
        <p:txBody>
          <a:bodyPr wrap="square">
            <a:noAutofit/>
          </a:bodyPr>
          <a:lstStyle>
            <a:lvl1pPr>
              <a:defRPr sz="4800" cap="none" baseline="0">
                <a:latin typeface="+mn-lt"/>
              </a:defRPr>
            </a:lvl1pPr>
          </a:lstStyle>
          <a:p>
            <a:r>
              <a:rPr lang="en-US" dirty="0"/>
              <a:t>Click to Enter Slide Title</a:t>
            </a:r>
          </a:p>
        </p:txBody>
      </p:sp>
      <p:cxnSp>
        <p:nvCxnSpPr>
          <p:cNvPr id="3" name="Straight Connector 2"/>
          <p:cNvCxnSpPr/>
          <p:nvPr userDrawn="1"/>
        </p:nvCxnSpPr>
        <p:spPr>
          <a:xfrm>
            <a:off x="182879" y="941832"/>
            <a:ext cx="11823194" cy="1905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086708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ection Title">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4065304"/>
            <a:ext cx="3387362" cy="2468880"/>
          </a:xfrm>
          <a:prstGeom prst="rect">
            <a:avLst/>
          </a:prstGeom>
        </p:spPr>
      </p:pic>
      <p:sp>
        <p:nvSpPr>
          <p:cNvPr id="4" name="Title Placeholder 1"/>
          <p:cNvSpPr>
            <a:spLocks noGrp="1"/>
          </p:cNvSpPr>
          <p:nvPr>
            <p:ph type="title"/>
          </p:nvPr>
        </p:nvSpPr>
        <p:spPr>
          <a:xfrm>
            <a:off x="5222783" y="4884246"/>
            <a:ext cx="6969217" cy="830997"/>
          </a:xfrm>
          <a:prstGeom prst="rect">
            <a:avLst/>
          </a:prstGeom>
        </p:spPr>
        <p:txBody>
          <a:bodyPr vert="horz" lIns="91440" tIns="45720" rIns="228600" bIns="45720" rtlCol="0" anchor="ctr">
            <a:spAutoFit/>
          </a:bodyPr>
          <a:lstStyle>
            <a:lvl1pPr algn="r">
              <a:defRPr sz="4800" baseline="0">
                <a:solidFill>
                  <a:schemeClr val="tx2"/>
                </a:solidFill>
                <a:latin typeface="+mn-lt"/>
              </a:defRPr>
            </a:lvl1pPr>
          </a:lstStyle>
          <a:p>
            <a:r>
              <a:rPr lang="en-US" dirty="0"/>
              <a:t>Click to Enter Section Title</a:t>
            </a:r>
          </a:p>
        </p:txBody>
      </p:sp>
    </p:spTree>
    <p:extLst>
      <p:ext uri="{BB962C8B-B14F-4D97-AF65-F5344CB8AC3E}">
        <p14:creationId xmlns:p14="http://schemas.microsoft.com/office/powerpoint/2010/main" val="11332665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Contacts">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402319" y="107625"/>
            <a:ext cx="3387362" cy="2468880"/>
          </a:xfrm>
          <a:prstGeom prst="rect">
            <a:avLst/>
          </a:prstGeom>
        </p:spPr>
      </p:pic>
      <p:sp>
        <p:nvSpPr>
          <p:cNvPr id="4" name="Title Placeholder 1"/>
          <p:cNvSpPr>
            <a:spLocks noGrp="1"/>
          </p:cNvSpPr>
          <p:nvPr>
            <p:ph type="title" hasCustomPrompt="1"/>
          </p:nvPr>
        </p:nvSpPr>
        <p:spPr>
          <a:xfrm>
            <a:off x="2677266" y="2781334"/>
            <a:ext cx="6837467" cy="3714716"/>
          </a:xfrm>
          <a:prstGeom prst="rect">
            <a:avLst/>
          </a:prstGeom>
        </p:spPr>
        <p:txBody>
          <a:bodyPr vert="horz" wrap="square" lIns="91440" tIns="45720" rIns="228600" bIns="45720" rtlCol="0" anchor="t">
            <a:noAutofit/>
          </a:bodyPr>
          <a:lstStyle>
            <a:lvl1pPr algn="ctr">
              <a:defRPr sz="2400" baseline="0">
                <a:solidFill>
                  <a:schemeClr val="tx2"/>
                </a:solidFill>
                <a:latin typeface="+mn-lt"/>
              </a:defRPr>
            </a:lvl1pPr>
          </a:lstStyle>
          <a:p>
            <a:r>
              <a:rPr lang="en-US" dirty="0"/>
              <a:t>Click to Enter Contacts</a:t>
            </a:r>
          </a:p>
        </p:txBody>
      </p:sp>
    </p:spTree>
    <p:extLst>
      <p:ext uri="{BB962C8B-B14F-4D97-AF65-F5344CB8AC3E}">
        <p14:creationId xmlns:p14="http://schemas.microsoft.com/office/powerpoint/2010/main" val="10173989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EMC_Text">
    <p:spTree>
      <p:nvGrpSpPr>
        <p:cNvPr id="1" name=""/>
        <p:cNvGrpSpPr/>
        <p:nvPr/>
      </p:nvGrpSpPr>
      <p:grpSpPr>
        <a:xfrm>
          <a:off x="0" y="0"/>
          <a:ext cx="0" cy="0"/>
          <a:chOff x="0" y="0"/>
          <a:chExt cx="0" cy="0"/>
        </a:xfrm>
      </p:grpSpPr>
      <p:sp>
        <p:nvSpPr>
          <p:cNvPr id="8" name="Content Placeholder 7"/>
          <p:cNvSpPr>
            <a:spLocks noGrp="1"/>
          </p:cNvSpPr>
          <p:nvPr>
            <p:ph sz="quarter" idx="1"/>
          </p:nvPr>
        </p:nvSpPr>
        <p:spPr>
          <a:xfrm>
            <a:off x="412109" y="836685"/>
            <a:ext cx="11290972" cy="5184630"/>
          </a:xfrm>
          <a:prstGeom prst="rect">
            <a:avLst/>
          </a:prstGeom>
        </p:spPr>
        <p:txBody>
          <a:bodyPr/>
          <a:lstStyle>
            <a:lvl1pPr marL="463550" indent="-463550">
              <a:spcBef>
                <a:spcPts val="1800"/>
              </a:spcBef>
              <a:buClr>
                <a:srgbClr val="005C43"/>
              </a:buClr>
              <a:buSzPct val="75000"/>
              <a:buFont typeface="Wingdings 3" panose="05040102010807070707" pitchFamily="18" charset="2"/>
              <a:buChar char=""/>
              <a:defRPr sz="3200"/>
            </a:lvl1pPr>
            <a:lvl2pPr marL="914400" indent="-334963">
              <a:buClr>
                <a:srgbClr val="005C43"/>
              </a:buClr>
              <a:defRPr sz="2800"/>
            </a:lvl2pPr>
            <a:lvl3pPr marL="1377950" indent="-463550">
              <a:buClr>
                <a:srgbClr val="005C43"/>
              </a:buClr>
              <a:buSzPct val="125000"/>
              <a:defRPr sz="2400"/>
            </a:lvl3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p:txBody>
      </p:sp>
      <p:sp>
        <p:nvSpPr>
          <p:cNvPr id="6" name="Title 5"/>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7514929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82879" y="137160"/>
            <a:ext cx="10725912" cy="594360"/>
          </a:xfrm>
          <a:prstGeom prst="rect">
            <a:avLst/>
          </a:prstGeom>
        </p:spPr>
        <p:txBody>
          <a:bodyPr vert="horz" wrap="none" lIns="0" tIns="137160" rIns="0" bIns="137160" rtlCol="0" anchor="ctr" anchorCtr="0">
            <a:normAutofit/>
          </a:bodyPr>
          <a:lstStyle/>
          <a:p>
            <a:r>
              <a:rPr lang="en-US" dirty="0"/>
              <a:t>Click to Enter Slide Title</a:t>
            </a:r>
          </a:p>
        </p:txBody>
      </p:sp>
      <p:pic>
        <p:nvPicPr>
          <p:cNvPr id="8" name="Picture 7"/>
          <p:cNvPicPr>
            <a:picLocks noChangeAspect="1"/>
          </p:cNvPicPr>
          <p:nvPr userDrawn="1"/>
        </p:nvPicPr>
        <p:blipFill rotWithShape="1">
          <a:blip r:embed="rId9" cstate="print">
            <a:extLst>
              <a:ext uri="{28A0092B-C50C-407E-A947-70E740481C1C}">
                <a14:useLocalDpi xmlns:a14="http://schemas.microsoft.com/office/drawing/2010/main" val="0"/>
              </a:ext>
            </a:extLst>
          </a:blip>
          <a:srcRect t="9476" r="9033" b="-6752"/>
          <a:stretch/>
        </p:blipFill>
        <p:spPr>
          <a:xfrm>
            <a:off x="10905075" y="20472"/>
            <a:ext cx="1100997" cy="858102"/>
          </a:xfrm>
          <a:prstGeom prst="rect">
            <a:avLst/>
          </a:prstGeom>
        </p:spPr>
      </p:pic>
      <p:sp>
        <p:nvSpPr>
          <p:cNvPr id="7" name="Title Placeholder 21"/>
          <p:cNvSpPr txBox="1">
            <a:spLocks/>
          </p:cNvSpPr>
          <p:nvPr userDrawn="1"/>
        </p:nvSpPr>
        <p:spPr>
          <a:xfrm rot="10800000">
            <a:off x="182880" y="787133"/>
            <a:ext cx="11823192" cy="91440"/>
          </a:xfrm>
          <a:prstGeom prst="rect">
            <a:avLst/>
          </a:prstGeom>
          <a:solidFill>
            <a:srgbClr val="86C441"/>
          </a:solidFill>
          <a:ln cmpd="sng">
            <a:noFill/>
          </a:ln>
        </p:spPr>
        <p:txBody>
          <a:bodyPr vert="horz" lIns="0" tIns="0" rIns="0" bIns="0" anchor="ctr" anchorCtr="0">
            <a:noAutofit/>
          </a:bodyPr>
          <a:lstStyle/>
          <a:p>
            <a:pPr defTabSz="914293">
              <a:spcBef>
                <a:spcPct val="0"/>
              </a:spcBef>
              <a:defRPr/>
            </a:pPr>
            <a:endParaRPr lang="en-US" sz="3200" b="1" dirty="0">
              <a:solidFill>
                <a:schemeClr val="tx1"/>
              </a:solidFill>
            </a:endParaRPr>
          </a:p>
        </p:txBody>
      </p:sp>
      <p:sp>
        <p:nvSpPr>
          <p:cNvPr id="10" name="Slide Number Placeholder 5"/>
          <p:cNvSpPr txBox="1">
            <a:spLocks/>
          </p:cNvSpPr>
          <p:nvPr userDrawn="1"/>
        </p:nvSpPr>
        <p:spPr>
          <a:xfrm>
            <a:off x="274320" y="6309360"/>
            <a:ext cx="7655029" cy="365125"/>
          </a:xfrm>
          <a:prstGeom prst="rect">
            <a:avLst/>
          </a:prstGeom>
        </p:spPr>
        <p:txBody>
          <a:bodyPr vert="horz" lIns="91440" tIns="45720" rIns="91440" bIns="45720" rtlCol="0" anchor="ctr"/>
          <a:lstStyle>
            <a:defPPr>
              <a:defRPr lang="en-US"/>
            </a:defPPr>
            <a:lvl1pPr marL="0" algn="r" defTabSz="914400" rtl="0" eaLnBrk="1" latinLnBrk="0" hangingPunct="1">
              <a:defRPr sz="1200" b="1" kern="1200">
                <a:solidFill>
                  <a:srgbClr val="6D6E72"/>
                </a:solidFill>
                <a:latin typeface="Questrial" panose="02000000000000000000" pitchFamily="2"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endParaRPr lang="en-US" dirty="0">
              <a:solidFill>
                <a:srgbClr val="6B6D70"/>
              </a:solidFill>
            </a:endParaRPr>
          </a:p>
        </p:txBody>
      </p:sp>
      <p:sp>
        <p:nvSpPr>
          <p:cNvPr id="9" name="Text Placeholder 2"/>
          <p:cNvSpPr txBox="1">
            <a:spLocks/>
          </p:cNvSpPr>
          <p:nvPr userDrawn="1"/>
        </p:nvSpPr>
        <p:spPr>
          <a:xfrm>
            <a:off x="7019734" y="6492597"/>
            <a:ext cx="4986338" cy="276999"/>
          </a:xfrm>
          <a:prstGeom prst="rect">
            <a:avLst/>
          </a:prstGeom>
          <a:noFill/>
          <a:ln>
            <a:noFill/>
          </a:ln>
        </p:spPr>
        <p:txBody>
          <a:bodyPr wrap="square" lIns="0" rIns="0" anchor="b" anchorCtr="0">
            <a:spAutoFit/>
          </a:bodyPr>
          <a:lstStyle>
            <a:lvl1pPr marL="0" indent="0" algn="r" defTabSz="914400" rtl="0" eaLnBrk="1" latinLnBrk="0" hangingPunct="1">
              <a:lnSpc>
                <a:spcPct val="90000"/>
              </a:lnSpc>
              <a:spcBef>
                <a:spcPts val="1000"/>
              </a:spcBef>
              <a:buFont typeface="Arial" panose="020B0604020202020204" pitchFamily="34" charset="0"/>
              <a:buNone/>
              <a:defRPr sz="1600" b="1" kern="1200">
                <a:solidFill>
                  <a:schemeClr val="accent2"/>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indent="0" algn="r" defTabSz="914400" rtl="0" eaLnBrk="1" fontAlgn="auto" latinLnBrk="0" hangingPunct="1">
              <a:lnSpc>
                <a:spcPct val="100000"/>
              </a:lnSpc>
              <a:spcBef>
                <a:spcPts val="0"/>
              </a:spcBef>
              <a:spcAft>
                <a:spcPts val="0"/>
              </a:spcAft>
              <a:buClrTx/>
              <a:buSzTx/>
              <a:buFont typeface="Wingdings" pitchFamily="2" charset="2"/>
              <a:buNone/>
              <a:tabLst/>
              <a:defRPr/>
            </a:pPr>
            <a:r>
              <a:rPr lang="pt-BR" sz="1200" b="1" i="1" dirty="0">
                <a:solidFill>
                  <a:schemeClr val="bg1">
                    <a:lumMod val="50000"/>
                  </a:schemeClr>
                </a:solidFill>
              </a:rPr>
              <a:t>2017 Sound Transit</a:t>
            </a:r>
            <a:r>
              <a:rPr lang="pt-BR" sz="1200" b="1" i="1" baseline="0" dirty="0">
                <a:solidFill>
                  <a:schemeClr val="bg1">
                    <a:lumMod val="50000"/>
                  </a:schemeClr>
                </a:solidFill>
              </a:rPr>
              <a:t> Customer Satisfication Survey </a:t>
            </a:r>
            <a:r>
              <a:rPr lang="pt-BR" sz="1200" b="1" i="0" dirty="0">
                <a:solidFill>
                  <a:schemeClr val="bg1">
                    <a:lumMod val="50000"/>
                  </a:schemeClr>
                </a:solidFill>
              </a:rPr>
              <a:t>| </a:t>
            </a:r>
            <a:fld id="{3B2213E7-6213-4ED6-AC71-9F6521A23F81}" type="slidenum">
              <a:rPr lang="en-US" sz="1200" b="1" i="1" smtClean="0">
                <a:solidFill>
                  <a:schemeClr val="bg1">
                    <a:lumMod val="50000"/>
                  </a:schemeClr>
                </a:solidFill>
                <a:cs typeface="Arial" charset="0"/>
              </a:rPr>
              <a:pPr marL="0" marR="0" indent="0" algn="r" defTabSz="914400" rtl="0" eaLnBrk="1" fontAlgn="auto" latinLnBrk="0" hangingPunct="1">
                <a:lnSpc>
                  <a:spcPct val="100000"/>
                </a:lnSpc>
                <a:spcBef>
                  <a:spcPts val="0"/>
                </a:spcBef>
                <a:spcAft>
                  <a:spcPts val="0"/>
                </a:spcAft>
                <a:buClrTx/>
                <a:buSzTx/>
                <a:buFont typeface="Wingdings" pitchFamily="2" charset="2"/>
                <a:buNone/>
                <a:tabLst/>
                <a:defRPr/>
              </a:pPr>
              <a:t>‹#›</a:t>
            </a:fld>
            <a:endParaRPr lang="en-US" sz="1200" b="1" i="1" dirty="0">
              <a:solidFill>
                <a:schemeClr val="bg1">
                  <a:lumMod val="50000"/>
                </a:schemeClr>
              </a:solidFill>
              <a:cs typeface="Arial" charset="0"/>
            </a:endParaRPr>
          </a:p>
        </p:txBody>
      </p:sp>
    </p:spTree>
    <p:extLst>
      <p:ext uri="{BB962C8B-B14F-4D97-AF65-F5344CB8AC3E}">
        <p14:creationId xmlns:p14="http://schemas.microsoft.com/office/powerpoint/2010/main" val="3540918981"/>
      </p:ext>
    </p:extLst>
  </p:cSld>
  <p:clrMap bg1="lt1" tx1="dk1" bg2="lt2" tx2="dk2" accent1="accent1" accent2="accent2" accent3="accent3" accent4="accent4" accent5="accent5" accent6="accent6" hlink="hlink" folHlink="folHlink"/>
  <p:sldLayoutIdLst>
    <p:sldLayoutId id="2147483649" r:id="rId1"/>
    <p:sldLayoutId id="2147483654" r:id="rId2"/>
    <p:sldLayoutId id="2147483653" r:id="rId3"/>
    <p:sldLayoutId id="2147483655" r:id="rId4"/>
    <p:sldLayoutId id="2147483656" r:id="rId5"/>
    <p:sldLayoutId id="2147483657" r:id="rId6"/>
    <p:sldLayoutId id="2147483658" r:id="rId7"/>
  </p:sldLayoutIdLst>
  <p:txStyles>
    <p:titleStyle>
      <a:lvl1pPr algn="l" defTabSz="914400" rtl="0" eaLnBrk="1" latinLnBrk="0" hangingPunct="1">
        <a:lnSpc>
          <a:spcPct val="100000"/>
        </a:lnSpc>
        <a:spcBef>
          <a:spcPct val="0"/>
        </a:spcBef>
        <a:buNone/>
        <a:defRPr sz="4800" b="1" kern="1200" cap="none" normalizeH="0" baseline="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5.xml"/><Relationship Id="rId5" Type="http://schemas.openxmlformats.org/officeDocument/2006/relationships/image" Target="../media/image5.png"/><Relationship Id="rId4" Type="http://schemas.openxmlformats.org/officeDocument/2006/relationships/image" Target="../media/image4.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chart" Target="../charts/chart13.xml"/></Relationships>
</file>

<file path=ppt/slides/_rels/slide23.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chart" Target="../charts/chart15.xml"/></Relationships>
</file>

<file path=ppt/slides/_rels/slide24.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chart" Target="../charts/chart1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chart" Target="../charts/chart1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chart" Target="../charts/chart19.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chart" Target="../charts/chart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chart" Target="../charts/chart2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chart" Target="../charts/chart2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chart" Target="../charts/chart2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chart" Target="../charts/chart2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chart" Target="../charts/chart2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3" Type="http://schemas.openxmlformats.org/officeDocument/2006/relationships/chart" Target="../charts/chart26.xm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chart" Target="../charts/chart2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chart" Target="../charts/chart2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chart" Target="../charts/chart2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chart" Target="../charts/chart30.xm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chart" Target="../charts/chart31.xml"/></Relationships>
</file>

<file path=ppt/slides/_rels/slide43.xml.rels><?xml version="1.0" encoding="UTF-8" standalone="yes"?>
<Relationships xmlns="http://schemas.openxmlformats.org/package/2006/relationships"><Relationship Id="rId3" Type="http://schemas.openxmlformats.org/officeDocument/2006/relationships/chart" Target="../charts/chart32.xm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chart" Target="../charts/chart33.xml"/></Relationships>
</file>

<file path=ppt/slides/_rels/slide44.xml.rels><?xml version="1.0" encoding="UTF-8" standalone="yes"?>
<Relationships xmlns="http://schemas.openxmlformats.org/package/2006/relationships"><Relationship Id="rId3" Type="http://schemas.openxmlformats.org/officeDocument/2006/relationships/chart" Target="../charts/chart34.xm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chart" Target="../charts/chart35.xml"/></Relationships>
</file>

<file path=ppt/slides/_rels/slide45.xml.rels><?xml version="1.0" encoding="UTF-8" standalone="yes"?>
<Relationships xmlns="http://schemas.openxmlformats.org/package/2006/relationships"><Relationship Id="rId3" Type="http://schemas.openxmlformats.org/officeDocument/2006/relationships/chart" Target="../charts/chart36.xml"/><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chart" Target="../charts/chart37.xml"/></Relationships>
</file>

<file path=ppt/slides/_rels/slide46.xml.rels><?xml version="1.0" encoding="UTF-8" standalone="yes"?>
<Relationships xmlns="http://schemas.openxmlformats.org/package/2006/relationships"><Relationship Id="rId2" Type="http://schemas.openxmlformats.org/officeDocument/2006/relationships/chart" Target="../charts/chart38.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chart" Target="../charts/chart39.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chart" Target="../charts/chart40.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chart" Target="../charts/chart4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chart" Target="../charts/chart42.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chart" Target="../charts/chart43.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chart" Target="../charts/chart44.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chart" Target="../charts/chart45.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3" Type="http://schemas.openxmlformats.org/officeDocument/2006/relationships/chart" Target="../charts/chart46.xml"/><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chart" Target="../charts/chart47.xml"/></Relationships>
</file>

<file path=ppt/slides/_rels/slide56.xml.rels><?xml version="1.0" encoding="UTF-8" standalone="yes"?>
<Relationships xmlns="http://schemas.openxmlformats.org/package/2006/relationships"><Relationship Id="rId3" Type="http://schemas.openxmlformats.org/officeDocument/2006/relationships/chart" Target="../charts/chart48.xm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chart" Target="../charts/chart49.xml"/></Relationships>
</file>

<file path=ppt/slides/_rels/slide57.xml.rels><?xml version="1.0" encoding="UTF-8" standalone="yes"?>
<Relationships xmlns="http://schemas.openxmlformats.org/package/2006/relationships"><Relationship Id="rId3" Type="http://schemas.openxmlformats.org/officeDocument/2006/relationships/chart" Target="../charts/chart50.xml"/><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chart" Target="../charts/chart51.xml"/></Relationships>
</file>

<file path=ppt/slides/_rels/slide58.xml.rels><?xml version="1.0" encoding="UTF-8" standalone="yes"?>
<Relationships xmlns="http://schemas.openxmlformats.org/package/2006/relationships"><Relationship Id="rId3" Type="http://schemas.openxmlformats.org/officeDocument/2006/relationships/chart" Target="../charts/chart52.xml"/><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chart" Target="../charts/chart53.xml"/></Relationships>
</file>

<file path=ppt/slides/_rels/slide59.xml.rels><?xml version="1.0" encoding="UTF-8" standalone="yes"?>
<Relationships xmlns="http://schemas.openxmlformats.org/package/2006/relationships"><Relationship Id="rId3" Type="http://schemas.openxmlformats.org/officeDocument/2006/relationships/chart" Target="../charts/chart54.xm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chart" Target="../charts/chart55.xml"/><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2.xml.rels><?xml version="1.0" encoding="UTF-8" standalone="yes"?>
<Relationships xmlns="http://schemas.openxmlformats.org/package/2006/relationships"><Relationship Id="rId3" Type="http://schemas.openxmlformats.org/officeDocument/2006/relationships/chart" Target="../charts/chart56.xm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chart" Target="../charts/chart57.xm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chart" Target="../charts/chart58.xml"/><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chart" Target="../charts/chart59.xml"/></Relationships>
</file>

<file path=ppt/slides/_rels/slide65.xml.rels><?xml version="1.0" encoding="UTF-8" standalone="yes"?>
<Relationships xmlns="http://schemas.openxmlformats.org/package/2006/relationships"><Relationship Id="rId3" Type="http://schemas.openxmlformats.org/officeDocument/2006/relationships/chart" Target="../charts/chart60.xml"/><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chart" Target="../charts/chart61.xml"/></Relationships>
</file>

<file path=ppt/slides/_rels/slide66.xml.rels><?xml version="1.0" encoding="UTF-8" standalone="yes"?>
<Relationships xmlns="http://schemas.openxmlformats.org/package/2006/relationships"><Relationship Id="rId3" Type="http://schemas.openxmlformats.org/officeDocument/2006/relationships/chart" Target="../charts/chart62.xml"/><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chart" Target="../charts/chart63.xml"/></Relationships>
</file>

<file path=ppt/slides/_rels/slide67.xml.rels><?xml version="1.0" encoding="UTF-8" standalone="yes"?>
<Relationships xmlns="http://schemas.openxmlformats.org/package/2006/relationships"><Relationship Id="rId3" Type="http://schemas.openxmlformats.org/officeDocument/2006/relationships/chart" Target="../charts/chart64.xml"/><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chart" Target="../charts/chart65.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chart" Target="../charts/chart66.xml"/><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chart" Target="../charts/chart6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1.xml.rels><?xml version="1.0" encoding="UTF-8" standalone="yes"?>
<Relationships xmlns="http://schemas.openxmlformats.org/package/2006/relationships"><Relationship Id="rId3" Type="http://schemas.openxmlformats.org/officeDocument/2006/relationships/chart" Target="../charts/chart68.xml"/><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chart" Target="../charts/chart69.xml"/></Relationships>
</file>

<file path=ppt/slides/_rels/slide72.xml.rels><?xml version="1.0" encoding="UTF-8" standalone="yes"?>
<Relationships xmlns="http://schemas.openxmlformats.org/package/2006/relationships"><Relationship Id="rId3" Type="http://schemas.openxmlformats.org/officeDocument/2006/relationships/chart" Target="../charts/chart71.xml"/><Relationship Id="rId2" Type="http://schemas.openxmlformats.org/officeDocument/2006/relationships/chart" Target="../charts/chart70.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chart" Target="../charts/chart72.xml"/><Relationship Id="rId2" Type="http://schemas.openxmlformats.org/officeDocument/2006/relationships/notesSlide" Target="../notesSlides/notesSlide35.xml"/><Relationship Id="rId1" Type="http://schemas.openxmlformats.org/officeDocument/2006/relationships/slideLayout" Target="../slideLayouts/slideLayout2.xml"/><Relationship Id="rId5" Type="http://schemas.openxmlformats.org/officeDocument/2006/relationships/chart" Target="../charts/chart74.xml"/><Relationship Id="rId4" Type="http://schemas.openxmlformats.org/officeDocument/2006/relationships/chart" Target="../charts/chart73.xml"/></Relationships>
</file>

<file path=ppt/slides/_rels/slide74.xml.rels><?xml version="1.0" encoding="UTF-8" standalone="yes"?>
<Relationships xmlns="http://schemas.openxmlformats.org/package/2006/relationships"><Relationship Id="rId2" Type="http://schemas.openxmlformats.org/officeDocument/2006/relationships/chart" Target="../charts/chart75.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chart" Target="../charts/chart76.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7.xml.rels><?xml version="1.0" encoding="UTF-8" standalone="yes"?>
<Relationships xmlns="http://schemas.openxmlformats.org/package/2006/relationships"><Relationship Id="rId3" Type="http://schemas.openxmlformats.org/officeDocument/2006/relationships/chart" Target="../charts/chart77.xml"/><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chart" Target="../charts/chart78.xml"/><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2" Type="http://schemas.openxmlformats.org/officeDocument/2006/relationships/chart" Target="../charts/chart79.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chart" Target="../charts/chart81.xml"/><Relationship Id="rId2" Type="http://schemas.openxmlformats.org/officeDocument/2006/relationships/chart" Target="../charts/chart80.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chart" Target="../charts/chart8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chart" Target="../charts/chart8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chart" Target="../charts/chart84.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6.xml.rels><?xml version="1.0" encoding="UTF-8" standalone="yes"?>
<Relationships xmlns="http://schemas.openxmlformats.org/package/2006/relationships"><Relationship Id="rId2" Type="http://schemas.openxmlformats.org/officeDocument/2006/relationships/chart" Target="../charts/chart85.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chart" Target="../charts/chart87.xml"/><Relationship Id="rId2" Type="http://schemas.openxmlformats.org/officeDocument/2006/relationships/chart" Target="../charts/chart86.xml"/><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2" Type="http://schemas.openxmlformats.org/officeDocument/2006/relationships/chart" Target="../charts/chart88.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chart" Target="../charts/chart8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3" Type="http://schemas.openxmlformats.org/officeDocument/2006/relationships/hyperlink" Target="mailto:brian@emcresearch.com" TargetMode="External"/><Relationship Id="rId2" Type="http://schemas.openxmlformats.org/officeDocument/2006/relationships/hyperlink" Target="mailto:andrew@emcresearch.com" TargetMode="External"/><Relationship Id="rId1" Type="http://schemas.openxmlformats.org/officeDocument/2006/relationships/slideLayout" Target="../slideLayouts/slideLayout6.xml"/><Relationship Id="rId4" Type="http://schemas.openxmlformats.org/officeDocument/2006/relationships/hyperlink" Target="mailto:riley@emcresearch.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19874" y="4384848"/>
            <a:ext cx="7379905" cy="2123658"/>
          </a:xfrm>
        </p:spPr>
        <p:txBody>
          <a:bodyPr/>
          <a:lstStyle/>
          <a:p>
            <a:r>
              <a:rPr lang="en-US" sz="3600" dirty="0">
                <a:latin typeface="Calibri" pitchFamily="34" charset="0"/>
              </a:rPr>
              <a:t>2017 Sound Transit </a:t>
            </a:r>
            <a:br>
              <a:rPr lang="en-US" sz="3600" dirty="0">
                <a:latin typeface="Calibri" pitchFamily="34" charset="0"/>
              </a:rPr>
            </a:br>
            <a:r>
              <a:rPr lang="en-US" sz="3600" dirty="0">
                <a:latin typeface="Calibri" pitchFamily="34" charset="0"/>
              </a:rPr>
              <a:t>Customer Satisfaction Survey Results</a:t>
            </a:r>
            <a:r>
              <a:rPr lang="en-US" sz="5400" dirty="0">
                <a:latin typeface="Calibri" pitchFamily="34" charset="0"/>
              </a:rPr>
              <a:t/>
            </a:r>
            <a:br>
              <a:rPr lang="en-US" sz="5400" dirty="0">
                <a:latin typeface="Calibri" pitchFamily="34" charset="0"/>
              </a:rPr>
            </a:br>
            <a:r>
              <a:rPr lang="en-US" sz="4400" dirty="0">
                <a:solidFill>
                  <a:schemeClr val="accent5"/>
                </a:solidFill>
                <a:latin typeface="Calibri" pitchFamily="34" charset="0"/>
              </a:rPr>
              <a:t>DRAFT</a:t>
            </a:r>
            <a:r>
              <a:rPr lang="en-US" sz="6000" dirty="0">
                <a:solidFill>
                  <a:srgbClr val="C00000"/>
                </a:solidFill>
                <a:latin typeface="Calibri" pitchFamily="34" charset="0"/>
              </a:rPr>
              <a:t> </a:t>
            </a:r>
            <a:r>
              <a:rPr lang="en-US" sz="3200" i="1" dirty="0"/>
              <a:t>June</a:t>
            </a:r>
            <a:r>
              <a:rPr lang="en-US" sz="3200" i="1" dirty="0">
                <a:latin typeface="+mn-lt"/>
              </a:rPr>
              <a:t> 2018</a:t>
            </a:r>
          </a:p>
        </p:txBody>
      </p:sp>
      <p:pic>
        <p:nvPicPr>
          <p:cNvPr id="4" name="Picture 16">
            <a:extLst>
              <a:ext uri="{FF2B5EF4-FFF2-40B4-BE49-F238E27FC236}">
                <a16:creationId xmlns:a16="http://schemas.microsoft.com/office/drawing/2014/main" id="{22440EDA-13E1-4FA6-BDCD-29EBC16A475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4424" y="3441592"/>
            <a:ext cx="2802899" cy="595387"/>
          </a:xfrm>
          <a:prstGeom prst="rect">
            <a:avLst/>
          </a:prstGeom>
          <a:noFill/>
          <a:ln w="38100">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a:extLst>
              <a:ext uri="{FF2B5EF4-FFF2-40B4-BE49-F238E27FC236}">
                <a16:creationId xmlns:a16="http://schemas.microsoft.com/office/drawing/2014/main" id="{0F5CD9D0-DF57-4909-85AF-F1651C34E19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6124498" cy="3266399"/>
          </a:xfrm>
          <a:prstGeom prst="rect">
            <a:avLst/>
          </a:prstGeom>
        </p:spPr>
      </p:pic>
      <p:pic>
        <p:nvPicPr>
          <p:cNvPr id="3" name="Picture 2">
            <a:extLst>
              <a:ext uri="{FF2B5EF4-FFF2-40B4-BE49-F238E27FC236}">
                <a16:creationId xmlns:a16="http://schemas.microsoft.com/office/drawing/2014/main" id="{760AEB09-D821-4CA4-888A-387C55E8976C}"/>
              </a:ext>
            </a:extLst>
          </p:cNvPr>
          <p:cNvPicPr>
            <a:picLocks noChangeAspect="1"/>
          </p:cNvPicPr>
          <p:nvPr/>
        </p:nvPicPr>
        <p:blipFill>
          <a:blip r:embed="rId5"/>
          <a:stretch>
            <a:fillRect/>
          </a:stretch>
        </p:blipFill>
        <p:spPr>
          <a:xfrm>
            <a:off x="6124498" y="0"/>
            <a:ext cx="6067502" cy="4045001"/>
          </a:xfrm>
          <a:prstGeom prst="rect">
            <a:avLst/>
          </a:prstGeom>
        </p:spPr>
      </p:pic>
    </p:spTree>
    <p:extLst>
      <p:ext uri="{BB962C8B-B14F-4D97-AF65-F5344CB8AC3E}">
        <p14:creationId xmlns:p14="http://schemas.microsoft.com/office/powerpoint/2010/main" val="24418947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p:cNvSpPr>
            <a:spLocks noGrp="1"/>
          </p:cNvSpPr>
          <p:nvPr>
            <p:ph sz="quarter" idx="1"/>
          </p:nvPr>
        </p:nvSpPr>
        <p:spPr>
          <a:xfrm>
            <a:off x="182879" y="937268"/>
            <a:ext cx="11831642" cy="5481819"/>
          </a:xfrm>
        </p:spPr>
        <p:txBody>
          <a:bodyPr/>
          <a:lstStyle/>
          <a:p>
            <a:r>
              <a:rPr lang="en-US" sz="1800" b="1" dirty="0"/>
              <a:t>Of the new attributes added to the 2018 survey, ST’s communication about urgent service disruptions/delays is among the lowest-rated attributes for each service. A near-majority of South Sounder (47% C or lower/Unsure) and Link (45%) gave a lower rating for this aspect of the service.</a:t>
            </a:r>
            <a:endParaRPr lang="en-US" sz="1600" b="1" dirty="0"/>
          </a:p>
          <a:p>
            <a:r>
              <a:rPr lang="en-US" sz="1800" b="1" dirty="0"/>
              <a:t>Riders are largely satisfied with the ease of access across all of Sound Transit’s services, with relatively little dissatisfaction (C/lower) across the board.</a:t>
            </a:r>
          </a:p>
          <a:p>
            <a:r>
              <a:rPr lang="en-US" sz="1800" b="1" dirty="0"/>
              <a:t>Of the new attributes added to the 2018 survey, ST’s communication about urgent service disruptions/delays is among the lowest-rated attributes for each service. A near-majority of South Sounder (47% C or lower/Unsure) and Link (45%) gave a lower rating for this aspect of the service.</a:t>
            </a:r>
          </a:p>
          <a:p>
            <a:r>
              <a:rPr lang="en-US" sz="1800" b="1" dirty="0"/>
              <a:t>Grades for the smoothness of rides on Link have declined each year since 2015, falling from three-quarters (76%) giving an A grade to about half (54%) during that time.</a:t>
            </a:r>
          </a:p>
          <a:p>
            <a:r>
              <a:rPr lang="en-US" sz="1800" b="1" dirty="0"/>
              <a:t>Nearly two thirds (63%) of riders rate ST positively on the value of service it provides for the tax money, including a quarter who give the agency an “Excellent” rating in this regard. About a fifth (16%) of riders rate ST’s value as either “only fair” or “poor,” while slightly more (21%) are unsure.</a:t>
            </a:r>
          </a:p>
          <a:p>
            <a:r>
              <a:rPr lang="en-US" sz="1800" b="1" dirty="0"/>
              <a:t>A majority (61%) believe Sound Transit does either a good or excellent job managing projects, and 15% gave an only fair or poor rating. and A quarter (24%) were unable to rate this attribute.</a:t>
            </a:r>
          </a:p>
          <a:p>
            <a:endParaRPr lang="en-US" sz="1800" b="1" dirty="0"/>
          </a:p>
          <a:p>
            <a:endParaRPr lang="en-US" sz="1800" b="1" dirty="0"/>
          </a:p>
          <a:p>
            <a:endParaRPr lang="en-US" sz="1800" b="1" dirty="0"/>
          </a:p>
        </p:txBody>
      </p:sp>
      <p:sp>
        <p:nvSpPr>
          <p:cNvPr id="12" name="Title 11"/>
          <p:cNvSpPr>
            <a:spLocks noGrp="1"/>
          </p:cNvSpPr>
          <p:nvPr>
            <p:ph type="title"/>
          </p:nvPr>
        </p:nvSpPr>
        <p:spPr/>
        <p:txBody>
          <a:bodyPr>
            <a:noAutofit/>
          </a:bodyPr>
          <a:lstStyle/>
          <a:p>
            <a:pPr lvl="0"/>
            <a:r>
              <a:rPr lang="en-US" sz="4000" dirty="0"/>
              <a:t>Summary of Findings – Other Service Attributes</a:t>
            </a:r>
          </a:p>
        </p:txBody>
      </p:sp>
    </p:spTree>
    <p:extLst>
      <p:ext uri="{BB962C8B-B14F-4D97-AF65-F5344CB8AC3E}">
        <p14:creationId xmlns:p14="http://schemas.microsoft.com/office/powerpoint/2010/main" val="27314598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p:cNvSpPr>
            <a:spLocks noGrp="1"/>
          </p:cNvSpPr>
          <p:nvPr>
            <p:ph sz="quarter" idx="1"/>
          </p:nvPr>
        </p:nvSpPr>
        <p:spPr>
          <a:xfrm>
            <a:off x="182879" y="937268"/>
            <a:ext cx="11831642" cy="5481819"/>
          </a:xfrm>
        </p:spPr>
        <p:txBody>
          <a:bodyPr/>
          <a:lstStyle/>
          <a:p>
            <a:r>
              <a:rPr lang="en-US" sz="1800" b="1" dirty="0"/>
              <a:t>A majority (61%) of riders use a mobile device to access schedule and route information.</a:t>
            </a:r>
          </a:p>
          <a:p>
            <a:r>
              <a:rPr lang="en-US" sz="1800" b="1" dirty="0"/>
              <a:t>Three-quarters (77%) of riders use mobile devices to access transit schedules. Sound Transit (54% use) and One Bus Away (52%) are the most frequently-used sources among riders.</a:t>
            </a:r>
          </a:p>
          <a:p>
            <a:r>
              <a:rPr lang="en-US" sz="1800" b="1" dirty="0"/>
              <a:t>A near majority (46%) of riders visit the ST website to access information about service delays and disruptions. Just over a quarter rely on on-board announcements (29%) and SMS rider alerts (26%).</a:t>
            </a:r>
          </a:p>
          <a:p>
            <a:r>
              <a:rPr lang="en-US" sz="1800" b="1" dirty="0"/>
              <a:t>A strong majority (59%) of riders say information about urgent service delays or disruptions is among the most important. </a:t>
            </a:r>
          </a:p>
          <a:p>
            <a:endParaRPr lang="en-US" sz="1800" b="1" dirty="0"/>
          </a:p>
        </p:txBody>
      </p:sp>
      <p:sp>
        <p:nvSpPr>
          <p:cNvPr id="12" name="Title 11"/>
          <p:cNvSpPr>
            <a:spLocks noGrp="1"/>
          </p:cNvSpPr>
          <p:nvPr>
            <p:ph type="title"/>
          </p:nvPr>
        </p:nvSpPr>
        <p:spPr/>
        <p:txBody>
          <a:bodyPr>
            <a:noAutofit/>
          </a:bodyPr>
          <a:lstStyle/>
          <a:p>
            <a:pPr lvl="0"/>
            <a:r>
              <a:rPr lang="en-US" sz="4000" dirty="0"/>
              <a:t>Summary of Findings – Information</a:t>
            </a:r>
          </a:p>
        </p:txBody>
      </p:sp>
    </p:spTree>
    <p:extLst>
      <p:ext uri="{BB962C8B-B14F-4D97-AF65-F5344CB8AC3E}">
        <p14:creationId xmlns:p14="http://schemas.microsoft.com/office/powerpoint/2010/main" val="21967289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73723" y="4514915"/>
            <a:ext cx="6818277" cy="1569660"/>
          </a:xfrm>
        </p:spPr>
        <p:txBody>
          <a:bodyPr/>
          <a:lstStyle/>
          <a:p>
            <a:r>
              <a:rPr lang="en-US" dirty="0">
                <a:latin typeface="+mn-lt"/>
              </a:rPr>
              <a:t>Agency &amp; Service Grades:</a:t>
            </a:r>
            <a:br>
              <a:rPr lang="en-US" dirty="0">
                <a:latin typeface="+mn-lt"/>
              </a:rPr>
            </a:br>
            <a:r>
              <a:rPr lang="en-US" dirty="0">
                <a:latin typeface="+mn-lt"/>
              </a:rPr>
              <a:t>Overall Riders</a:t>
            </a:r>
          </a:p>
        </p:txBody>
      </p:sp>
    </p:spTree>
    <p:extLst>
      <p:ext uri="{BB962C8B-B14F-4D97-AF65-F5344CB8AC3E}">
        <p14:creationId xmlns:p14="http://schemas.microsoft.com/office/powerpoint/2010/main" val="23763206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a:t>2017 Sound Transit Grade Breakdown</a:t>
            </a:r>
          </a:p>
        </p:txBody>
      </p:sp>
      <p:sp>
        <p:nvSpPr>
          <p:cNvPr id="3" name="Text Placeholder 2"/>
          <p:cNvSpPr>
            <a:spLocks noGrp="1"/>
          </p:cNvSpPr>
          <p:nvPr>
            <p:ph type="body" sz="quarter" idx="15"/>
          </p:nvPr>
        </p:nvSpPr>
        <p:spPr>
          <a:xfrm>
            <a:off x="182878" y="6307931"/>
            <a:ext cx="6836855" cy="461665"/>
          </a:xfrm>
        </p:spPr>
        <p:txBody>
          <a:bodyPr/>
          <a:lstStyle/>
          <a:p>
            <a:r>
              <a:rPr lang="en-US" dirty="0"/>
              <a:t>8. If you were giving Sound Transit an overall report card, where A means excellent, C means average, and F means failing, what overall grade would you give them?</a:t>
            </a:r>
            <a:endParaRPr lang="en-US" u="sng" dirty="0">
              <a:solidFill>
                <a:prstClr val="black"/>
              </a:solidFill>
            </a:endParaRPr>
          </a:p>
        </p:txBody>
      </p:sp>
      <p:sp>
        <p:nvSpPr>
          <p:cNvPr id="4" name="Text Placeholder 3"/>
          <p:cNvSpPr>
            <a:spLocks noGrp="1"/>
          </p:cNvSpPr>
          <p:nvPr>
            <p:ph type="body" sz="quarter" idx="13"/>
          </p:nvPr>
        </p:nvSpPr>
        <p:spPr>
          <a:xfrm>
            <a:off x="182880" y="941832"/>
            <a:ext cx="11823192" cy="517065"/>
          </a:xfrm>
        </p:spPr>
        <p:txBody>
          <a:bodyPr/>
          <a:lstStyle/>
          <a:p>
            <a:r>
              <a:rPr lang="en-US" sz="1500" dirty="0"/>
              <a:t>ST’s overall agency grade remains very strong. A near-majority of riders give Sound Transit an A grade, with another two-in-five rating the agency a B. Less than a tenth rate the agency lower than a B.</a:t>
            </a:r>
          </a:p>
        </p:txBody>
      </p:sp>
      <p:graphicFrame>
        <p:nvGraphicFramePr>
          <p:cNvPr id="10" name="Chart Placeholder 6">
            <a:extLst>
              <a:ext uri="{FF2B5EF4-FFF2-40B4-BE49-F238E27FC236}">
                <a16:creationId xmlns:a16="http://schemas.microsoft.com/office/drawing/2014/main" id="{5038A48E-8BD2-4966-8DEA-901098B8CB29}"/>
              </a:ext>
            </a:extLst>
          </p:cNvPr>
          <p:cNvGraphicFramePr>
            <a:graphicFrameLocks/>
          </p:cNvGraphicFramePr>
          <p:nvPr>
            <p:extLst>
              <p:ext uri="{D42A27DB-BD31-4B8C-83A1-F6EECF244321}">
                <p14:modId xmlns:p14="http://schemas.microsoft.com/office/powerpoint/2010/main" val="1378309726"/>
              </p:ext>
            </p:extLst>
          </p:nvPr>
        </p:nvGraphicFramePr>
        <p:xfrm>
          <a:off x="182879" y="1576873"/>
          <a:ext cx="11823194" cy="467354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3000581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a:t>Sound Transit Grade by Service</a:t>
            </a:r>
          </a:p>
        </p:txBody>
      </p:sp>
      <p:sp>
        <p:nvSpPr>
          <p:cNvPr id="3" name="Text Placeholder 2"/>
          <p:cNvSpPr>
            <a:spLocks noGrp="1"/>
          </p:cNvSpPr>
          <p:nvPr>
            <p:ph type="body" sz="quarter" idx="15"/>
          </p:nvPr>
        </p:nvSpPr>
        <p:spPr>
          <a:xfrm>
            <a:off x="182878" y="6307931"/>
            <a:ext cx="6836855" cy="461665"/>
          </a:xfrm>
        </p:spPr>
        <p:txBody>
          <a:bodyPr/>
          <a:lstStyle/>
          <a:p>
            <a:r>
              <a:rPr lang="en-US" dirty="0"/>
              <a:t>8. If you were giving Sound Transit an overall report card, where A means excellent, C means average, and F means failing, what overall grade would you give them?</a:t>
            </a:r>
            <a:endParaRPr lang="en-US" u="sng" dirty="0">
              <a:solidFill>
                <a:prstClr val="black"/>
              </a:solidFill>
            </a:endParaRPr>
          </a:p>
        </p:txBody>
      </p:sp>
      <p:sp>
        <p:nvSpPr>
          <p:cNvPr id="4" name="Text Placeholder 3"/>
          <p:cNvSpPr>
            <a:spLocks noGrp="1"/>
          </p:cNvSpPr>
          <p:nvPr>
            <p:ph type="body" sz="quarter" idx="13"/>
          </p:nvPr>
        </p:nvSpPr>
        <p:spPr>
          <a:xfrm>
            <a:off x="182880" y="941832"/>
            <a:ext cx="11823192" cy="517065"/>
          </a:xfrm>
        </p:spPr>
        <p:txBody>
          <a:bodyPr/>
          <a:lstStyle/>
          <a:p>
            <a:r>
              <a:rPr lang="en-US" sz="1500" dirty="0"/>
              <a:t>Link light rail enjoys the highest ratings, systemwide. ST Express bus and </a:t>
            </a:r>
            <a:r>
              <a:rPr lang="en-US" sz="1500" dirty="0" err="1"/>
              <a:t>Southline</a:t>
            </a:r>
            <a:r>
              <a:rPr lang="en-US" sz="1500" dirty="0"/>
              <a:t> Sounder received lower grades than other services. Neutral and negative C or lower ratings are highest among Express bus riders.</a:t>
            </a:r>
          </a:p>
        </p:txBody>
      </p:sp>
      <p:graphicFrame>
        <p:nvGraphicFramePr>
          <p:cNvPr id="9" name="Chart 8">
            <a:extLst>
              <a:ext uri="{FF2B5EF4-FFF2-40B4-BE49-F238E27FC236}">
                <a16:creationId xmlns:a16="http://schemas.microsoft.com/office/drawing/2014/main" id="{0AFEFF01-EEA5-46E1-8715-BC06F7AA264A}"/>
              </a:ext>
            </a:extLst>
          </p:cNvPr>
          <p:cNvGraphicFramePr/>
          <p:nvPr>
            <p:extLst>
              <p:ext uri="{D42A27DB-BD31-4B8C-83A1-F6EECF244321}">
                <p14:modId xmlns:p14="http://schemas.microsoft.com/office/powerpoint/2010/main" val="3752478980"/>
              </p:ext>
            </p:extLst>
          </p:nvPr>
        </p:nvGraphicFramePr>
        <p:xfrm>
          <a:off x="182878" y="1316816"/>
          <a:ext cx="12009122" cy="48438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7578375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a:t>Sound Transit Grade – Overall Year-to-Year</a:t>
            </a:r>
          </a:p>
        </p:txBody>
      </p:sp>
      <p:sp>
        <p:nvSpPr>
          <p:cNvPr id="3" name="Text Placeholder 2"/>
          <p:cNvSpPr>
            <a:spLocks noGrp="1"/>
          </p:cNvSpPr>
          <p:nvPr>
            <p:ph type="body" sz="quarter" idx="15"/>
          </p:nvPr>
        </p:nvSpPr>
        <p:spPr>
          <a:xfrm>
            <a:off x="182878" y="6307931"/>
            <a:ext cx="6836855" cy="461665"/>
          </a:xfrm>
        </p:spPr>
        <p:txBody>
          <a:bodyPr/>
          <a:lstStyle/>
          <a:p>
            <a:r>
              <a:rPr lang="en-US" dirty="0"/>
              <a:t>8. If you were giving Sound Transit an overall report card, where A means excellent, C means average, and F means failing, what overall grade would you give them?</a:t>
            </a:r>
            <a:endParaRPr lang="en-US" u="sng" dirty="0">
              <a:solidFill>
                <a:prstClr val="black"/>
              </a:solidFill>
            </a:endParaRPr>
          </a:p>
        </p:txBody>
      </p:sp>
      <p:sp>
        <p:nvSpPr>
          <p:cNvPr id="4" name="Text Placeholder 3"/>
          <p:cNvSpPr>
            <a:spLocks noGrp="1"/>
          </p:cNvSpPr>
          <p:nvPr>
            <p:ph type="body" sz="quarter" idx="13"/>
          </p:nvPr>
        </p:nvSpPr>
        <p:spPr>
          <a:xfrm>
            <a:off x="182880" y="941832"/>
            <a:ext cx="11823192" cy="286232"/>
          </a:xfrm>
        </p:spPr>
        <p:txBody>
          <a:bodyPr/>
          <a:lstStyle/>
          <a:p>
            <a:r>
              <a:rPr lang="en-US" sz="1500" dirty="0"/>
              <a:t>Overall ST ratings have held mostly steady over time. In 2017, the share of overall A ratings have rebounded from a slight drop in 2016. </a:t>
            </a:r>
          </a:p>
        </p:txBody>
      </p:sp>
      <p:graphicFrame>
        <p:nvGraphicFramePr>
          <p:cNvPr id="6" name="Chart Placeholder 6">
            <a:extLst>
              <a:ext uri="{FF2B5EF4-FFF2-40B4-BE49-F238E27FC236}">
                <a16:creationId xmlns:a16="http://schemas.microsoft.com/office/drawing/2014/main" id="{3149D0A5-93A7-4383-9C05-38567C5FDBE5}"/>
              </a:ext>
            </a:extLst>
          </p:cNvPr>
          <p:cNvGraphicFramePr>
            <a:graphicFrameLocks/>
          </p:cNvGraphicFramePr>
          <p:nvPr>
            <p:extLst>
              <p:ext uri="{D42A27DB-BD31-4B8C-83A1-F6EECF244321}">
                <p14:modId xmlns:p14="http://schemas.microsoft.com/office/powerpoint/2010/main" val="749240829"/>
              </p:ext>
            </p:extLst>
          </p:nvPr>
        </p:nvGraphicFramePr>
        <p:xfrm>
          <a:off x="182878" y="2008552"/>
          <a:ext cx="11823194" cy="4161339"/>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a:extLst>
              <a:ext uri="{FF2B5EF4-FFF2-40B4-BE49-F238E27FC236}">
                <a16:creationId xmlns:a16="http://schemas.microsoft.com/office/drawing/2014/main" id="{43A875C4-E9BD-4F15-9DD9-A30913AC54C6}"/>
              </a:ext>
            </a:extLst>
          </p:cNvPr>
          <p:cNvSpPr txBox="1"/>
          <p:nvPr/>
        </p:nvSpPr>
        <p:spPr>
          <a:xfrm>
            <a:off x="5281127" y="1418253"/>
            <a:ext cx="1779475" cy="400110"/>
          </a:xfrm>
          <a:prstGeom prst="rect">
            <a:avLst/>
          </a:prstGeom>
          <a:noFill/>
        </p:spPr>
        <p:txBody>
          <a:bodyPr wrap="square" rtlCol="0">
            <a:spAutoFit/>
          </a:bodyPr>
          <a:lstStyle/>
          <a:p>
            <a:r>
              <a:rPr lang="en-US" sz="2000" b="1" dirty="0"/>
              <a:t>Overall Riders</a:t>
            </a:r>
          </a:p>
        </p:txBody>
      </p:sp>
      <p:graphicFrame>
        <p:nvGraphicFramePr>
          <p:cNvPr id="7" name="Chart 6">
            <a:extLst>
              <a:ext uri="{FF2B5EF4-FFF2-40B4-BE49-F238E27FC236}">
                <a16:creationId xmlns:a16="http://schemas.microsoft.com/office/drawing/2014/main" id="{E53F4446-6B1E-42C9-AB81-D357343D77F6}"/>
              </a:ext>
            </a:extLst>
          </p:cNvPr>
          <p:cNvGraphicFramePr/>
          <p:nvPr>
            <p:extLst>
              <p:ext uri="{D42A27DB-BD31-4B8C-83A1-F6EECF244321}">
                <p14:modId xmlns:p14="http://schemas.microsoft.com/office/powerpoint/2010/main" val="339895555"/>
              </p:ext>
            </p:extLst>
          </p:nvPr>
        </p:nvGraphicFramePr>
        <p:xfrm>
          <a:off x="182878" y="2580640"/>
          <a:ext cx="12009122" cy="3129695"/>
        </p:xfrm>
        <a:graphic>
          <a:graphicData uri="http://schemas.openxmlformats.org/drawingml/2006/chart">
            <c:chart xmlns:c="http://schemas.openxmlformats.org/drawingml/2006/chart" xmlns:r="http://schemas.openxmlformats.org/officeDocument/2006/relationships" r:id="rId3"/>
          </a:graphicData>
        </a:graphic>
      </p:graphicFrame>
      <p:sp>
        <p:nvSpPr>
          <p:cNvPr id="8" name="Rectangle 7">
            <a:extLst>
              <a:ext uri="{FF2B5EF4-FFF2-40B4-BE49-F238E27FC236}">
                <a16:creationId xmlns:a16="http://schemas.microsoft.com/office/drawing/2014/main" id="{90A5A5AB-93A6-4412-95D1-598F90544105}"/>
              </a:ext>
            </a:extLst>
          </p:cNvPr>
          <p:cNvSpPr/>
          <p:nvPr/>
        </p:nvSpPr>
        <p:spPr>
          <a:xfrm>
            <a:off x="4880665" y="1744824"/>
            <a:ext cx="2393347" cy="369332"/>
          </a:xfrm>
          <a:prstGeom prst="rect">
            <a:avLst/>
          </a:prstGeom>
        </p:spPr>
        <p:txBody>
          <a:bodyPr wrap="none">
            <a:spAutoFit/>
          </a:bodyPr>
          <a:lstStyle/>
          <a:p>
            <a:pPr algn="ctr">
              <a:defRPr sz="1800" b="1" i="0" u="none" strike="noStrike" kern="1200" baseline="0">
                <a:solidFill>
                  <a:prstClr val="black"/>
                </a:solidFill>
                <a:latin typeface="+mn-lt"/>
                <a:ea typeface="+mn-ea"/>
                <a:cs typeface="+mn-cs"/>
              </a:defRPr>
            </a:pPr>
            <a:r>
              <a:rPr lang="en-US" dirty="0"/>
              <a:t>Mean Grade (A=4; F=0)</a:t>
            </a:r>
          </a:p>
        </p:txBody>
      </p:sp>
    </p:spTree>
    <p:extLst>
      <p:ext uri="{BB962C8B-B14F-4D97-AF65-F5344CB8AC3E}">
        <p14:creationId xmlns:p14="http://schemas.microsoft.com/office/powerpoint/2010/main" val="23726388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Sound Transit Grade – Overall Year-to-Year</a:t>
            </a:r>
          </a:p>
        </p:txBody>
      </p:sp>
      <p:sp>
        <p:nvSpPr>
          <p:cNvPr id="3" name="Text Placeholder 2"/>
          <p:cNvSpPr>
            <a:spLocks noGrp="1"/>
          </p:cNvSpPr>
          <p:nvPr>
            <p:ph type="body" sz="quarter" idx="15"/>
          </p:nvPr>
        </p:nvSpPr>
        <p:spPr>
          <a:xfrm>
            <a:off x="182878" y="6307931"/>
            <a:ext cx="6836855" cy="461665"/>
          </a:xfrm>
        </p:spPr>
        <p:txBody>
          <a:bodyPr/>
          <a:lstStyle/>
          <a:p>
            <a:r>
              <a:rPr lang="en-US" dirty="0"/>
              <a:t>8. If you were giving Sound Transit an overall report card, where A means excellent, C means average, and F means failing, what overall grade would you give them?</a:t>
            </a:r>
            <a:endParaRPr lang="en-US" u="sng" dirty="0">
              <a:solidFill>
                <a:prstClr val="black"/>
              </a:solidFill>
            </a:endParaRPr>
          </a:p>
        </p:txBody>
      </p:sp>
      <p:graphicFrame>
        <p:nvGraphicFramePr>
          <p:cNvPr id="9" name="Chart Placeholder 8"/>
          <p:cNvGraphicFramePr>
            <a:graphicFrameLocks noGrp="1"/>
          </p:cNvGraphicFramePr>
          <p:nvPr>
            <p:ph type="chart" sz="quarter" idx="16"/>
            <p:extLst>
              <p:ext uri="{D42A27DB-BD31-4B8C-83A1-F6EECF244321}">
                <p14:modId xmlns:p14="http://schemas.microsoft.com/office/powerpoint/2010/main" val="790805209"/>
              </p:ext>
            </p:extLst>
          </p:nvPr>
        </p:nvGraphicFramePr>
        <p:xfrm>
          <a:off x="182563" y="1699986"/>
          <a:ext cx="11823700" cy="4136424"/>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 Placeholder 4"/>
          <p:cNvSpPr>
            <a:spLocks noGrp="1"/>
          </p:cNvSpPr>
          <p:nvPr>
            <p:ph type="body" sz="quarter" idx="13"/>
          </p:nvPr>
        </p:nvSpPr>
        <p:spPr>
          <a:xfrm>
            <a:off x="182880" y="941832"/>
            <a:ext cx="11823192" cy="547842"/>
          </a:xfrm>
        </p:spPr>
        <p:txBody>
          <a:bodyPr/>
          <a:lstStyle/>
          <a:p>
            <a:r>
              <a:rPr lang="en-US" sz="1600" dirty="0"/>
              <a:t>Sound Transit’s total positive A and B grades have held consistent over the last several years. 2016 saw a slight drop in positive intensity with some grade shifts from A to B but positive sentiment has rebounded in 2017, with a near majority (48%) giving ST an A grade.</a:t>
            </a:r>
          </a:p>
        </p:txBody>
      </p:sp>
      <p:graphicFrame>
        <p:nvGraphicFramePr>
          <p:cNvPr id="8" name="Table 7">
            <a:extLst>
              <a:ext uri="{FF2B5EF4-FFF2-40B4-BE49-F238E27FC236}">
                <a16:creationId xmlns:a16="http://schemas.microsoft.com/office/drawing/2014/main" id="{81E58CFE-58FE-43F4-9B78-939C601F4003}"/>
              </a:ext>
            </a:extLst>
          </p:cNvPr>
          <p:cNvGraphicFramePr>
            <a:graphicFrameLocks noGrp="1"/>
          </p:cNvGraphicFramePr>
          <p:nvPr>
            <p:extLst>
              <p:ext uri="{D42A27DB-BD31-4B8C-83A1-F6EECF244321}">
                <p14:modId xmlns:p14="http://schemas.microsoft.com/office/powerpoint/2010/main" val="2565266629"/>
              </p:ext>
            </p:extLst>
          </p:nvPr>
        </p:nvGraphicFramePr>
        <p:xfrm>
          <a:off x="339388" y="5827659"/>
          <a:ext cx="11066296" cy="370840"/>
        </p:xfrm>
        <a:graphic>
          <a:graphicData uri="http://schemas.openxmlformats.org/drawingml/2006/table">
            <a:tbl>
              <a:tblPr firstRow="1" bandRow="1">
                <a:tableStyleId>{5C22544A-7EE6-4342-B048-85BDC9FD1C3A}</a:tableStyleId>
              </a:tblPr>
              <a:tblGrid>
                <a:gridCol w="647969">
                  <a:extLst>
                    <a:ext uri="{9D8B030D-6E8A-4147-A177-3AD203B41FA5}">
                      <a16:colId xmlns:a16="http://schemas.microsoft.com/office/drawing/2014/main" val="1737659315"/>
                    </a:ext>
                  </a:extLst>
                </a:gridCol>
                <a:gridCol w="622571">
                  <a:extLst>
                    <a:ext uri="{9D8B030D-6E8A-4147-A177-3AD203B41FA5}">
                      <a16:colId xmlns:a16="http://schemas.microsoft.com/office/drawing/2014/main" val="1465192457"/>
                    </a:ext>
                  </a:extLst>
                </a:gridCol>
                <a:gridCol w="1322961">
                  <a:extLst>
                    <a:ext uri="{9D8B030D-6E8A-4147-A177-3AD203B41FA5}">
                      <a16:colId xmlns:a16="http://schemas.microsoft.com/office/drawing/2014/main" val="4055959188"/>
                    </a:ext>
                  </a:extLst>
                </a:gridCol>
                <a:gridCol w="612843">
                  <a:extLst>
                    <a:ext uri="{9D8B030D-6E8A-4147-A177-3AD203B41FA5}">
                      <a16:colId xmlns:a16="http://schemas.microsoft.com/office/drawing/2014/main" val="1317160532"/>
                    </a:ext>
                  </a:extLst>
                </a:gridCol>
                <a:gridCol w="1313234">
                  <a:extLst>
                    <a:ext uri="{9D8B030D-6E8A-4147-A177-3AD203B41FA5}">
                      <a16:colId xmlns:a16="http://schemas.microsoft.com/office/drawing/2014/main" val="1110532783"/>
                    </a:ext>
                  </a:extLst>
                </a:gridCol>
                <a:gridCol w="603115">
                  <a:extLst>
                    <a:ext uri="{9D8B030D-6E8A-4147-A177-3AD203B41FA5}">
                      <a16:colId xmlns:a16="http://schemas.microsoft.com/office/drawing/2014/main" val="4115042371"/>
                    </a:ext>
                  </a:extLst>
                </a:gridCol>
                <a:gridCol w="1322962">
                  <a:extLst>
                    <a:ext uri="{9D8B030D-6E8A-4147-A177-3AD203B41FA5}">
                      <a16:colId xmlns:a16="http://schemas.microsoft.com/office/drawing/2014/main" val="902076960"/>
                    </a:ext>
                  </a:extLst>
                </a:gridCol>
                <a:gridCol w="583659">
                  <a:extLst>
                    <a:ext uri="{9D8B030D-6E8A-4147-A177-3AD203B41FA5}">
                      <a16:colId xmlns:a16="http://schemas.microsoft.com/office/drawing/2014/main" val="2202471286"/>
                    </a:ext>
                  </a:extLst>
                </a:gridCol>
                <a:gridCol w="1313234">
                  <a:extLst>
                    <a:ext uri="{9D8B030D-6E8A-4147-A177-3AD203B41FA5}">
                      <a16:colId xmlns:a16="http://schemas.microsoft.com/office/drawing/2014/main" val="2407011294"/>
                    </a:ext>
                  </a:extLst>
                </a:gridCol>
                <a:gridCol w="632298">
                  <a:extLst>
                    <a:ext uri="{9D8B030D-6E8A-4147-A177-3AD203B41FA5}">
                      <a16:colId xmlns:a16="http://schemas.microsoft.com/office/drawing/2014/main" val="929984265"/>
                    </a:ext>
                  </a:extLst>
                </a:gridCol>
                <a:gridCol w="1303506">
                  <a:extLst>
                    <a:ext uri="{9D8B030D-6E8A-4147-A177-3AD203B41FA5}">
                      <a16:colId xmlns:a16="http://schemas.microsoft.com/office/drawing/2014/main" val="2773214705"/>
                    </a:ext>
                  </a:extLst>
                </a:gridCol>
                <a:gridCol w="787944">
                  <a:extLst>
                    <a:ext uri="{9D8B030D-6E8A-4147-A177-3AD203B41FA5}">
                      <a16:colId xmlns:a16="http://schemas.microsoft.com/office/drawing/2014/main" val="1651786840"/>
                    </a:ext>
                  </a:extLst>
                </a:gridCol>
              </a:tblGrid>
              <a:tr h="370840">
                <a:tc>
                  <a:txBody>
                    <a:bodyPr/>
                    <a:lstStyle/>
                    <a:p>
                      <a:r>
                        <a:rPr lang="en-US" sz="1600" dirty="0">
                          <a:solidFill>
                            <a:schemeClr val="tx1"/>
                          </a:solidFill>
                        </a:rPr>
                        <a:t>GPA:</a:t>
                      </a:r>
                    </a:p>
                  </a:txBody>
                  <a:tcPr>
                    <a:noFill/>
                  </a:tcPr>
                </a:tc>
                <a:tc>
                  <a:txBody>
                    <a:bodyPr/>
                    <a:lstStyle/>
                    <a:p>
                      <a:r>
                        <a:rPr lang="en-US" sz="1600" dirty="0">
                          <a:solidFill>
                            <a:schemeClr val="tx1"/>
                          </a:solidFill>
                        </a:rPr>
                        <a:t> 3.3</a:t>
                      </a:r>
                    </a:p>
                  </a:txBody>
                  <a:tcPr>
                    <a:noFill/>
                  </a:tcPr>
                </a:tc>
                <a:tc>
                  <a:txBody>
                    <a:bodyPr/>
                    <a:lstStyle/>
                    <a:p>
                      <a:endParaRPr lang="en-US" sz="1600" dirty="0">
                        <a:solidFill>
                          <a:schemeClr val="tx1"/>
                        </a:solidFill>
                      </a:endParaRPr>
                    </a:p>
                  </a:txBody>
                  <a:tcPr>
                    <a:noFill/>
                  </a:tcPr>
                </a:tc>
                <a:tc>
                  <a:txBody>
                    <a:bodyPr/>
                    <a:lstStyle/>
                    <a:p>
                      <a:r>
                        <a:rPr lang="en-US" sz="1600" dirty="0">
                          <a:solidFill>
                            <a:schemeClr val="tx1"/>
                          </a:solidFill>
                        </a:rPr>
                        <a:t> 3.3</a:t>
                      </a:r>
                    </a:p>
                  </a:txBody>
                  <a:tcPr>
                    <a:noFill/>
                  </a:tcPr>
                </a:tc>
                <a:tc>
                  <a:txBody>
                    <a:bodyPr/>
                    <a:lstStyle/>
                    <a:p>
                      <a:endParaRPr lang="en-US" sz="1600" dirty="0">
                        <a:solidFill>
                          <a:schemeClr val="tx1"/>
                        </a:solidFill>
                      </a:endParaRPr>
                    </a:p>
                  </a:txBody>
                  <a:tcPr>
                    <a:noFill/>
                  </a:tcPr>
                </a:tc>
                <a:tc>
                  <a:txBody>
                    <a:bodyPr/>
                    <a:lstStyle/>
                    <a:p>
                      <a:r>
                        <a:rPr lang="en-US" sz="1600" dirty="0">
                          <a:solidFill>
                            <a:schemeClr val="tx1"/>
                          </a:solidFill>
                        </a:rPr>
                        <a:t> 3.3</a:t>
                      </a:r>
                    </a:p>
                  </a:txBody>
                  <a:tcPr>
                    <a:noFill/>
                  </a:tcPr>
                </a:tc>
                <a:tc>
                  <a:txBody>
                    <a:bodyPr/>
                    <a:lstStyle/>
                    <a:p>
                      <a:endParaRPr lang="en-US" sz="1600" dirty="0">
                        <a:solidFill>
                          <a:schemeClr val="tx1"/>
                        </a:solidFill>
                      </a:endParaRPr>
                    </a:p>
                  </a:txBody>
                  <a:tcPr>
                    <a:noFill/>
                  </a:tcPr>
                </a:tc>
                <a:tc>
                  <a:txBody>
                    <a:bodyPr/>
                    <a:lstStyle/>
                    <a:p>
                      <a:r>
                        <a:rPr lang="en-US" sz="1600" dirty="0">
                          <a:solidFill>
                            <a:schemeClr val="tx1"/>
                          </a:solidFill>
                        </a:rPr>
                        <a:t> 3.4</a:t>
                      </a:r>
                    </a:p>
                  </a:txBody>
                  <a:tcPr>
                    <a:noFill/>
                  </a:tcPr>
                </a:tc>
                <a:tc>
                  <a:txBody>
                    <a:bodyPr/>
                    <a:lstStyle/>
                    <a:p>
                      <a:endParaRPr lang="en-US" sz="1600" dirty="0">
                        <a:solidFill>
                          <a:schemeClr val="tx1"/>
                        </a:solidFill>
                      </a:endParaRPr>
                    </a:p>
                  </a:txBody>
                  <a:tcPr>
                    <a:noFill/>
                  </a:tcPr>
                </a:tc>
                <a:tc>
                  <a:txBody>
                    <a:bodyPr/>
                    <a:lstStyle/>
                    <a:p>
                      <a:r>
                        <a:rPr lang="en-US" sz="1600" dirty="0">
                          <a:solidFill>
                            <a:schemeClr val="tx1"/>
                          </a:solidFill>
                        </a:rPr>
                        <a:t>  3.3</a:t>
                      </a:r>
                    </a:p>
                  </a:txBody>
                  <a:tcPr>
                    <a:noFill/>
                  </a:tcPr>
                </a:tc>
                <a:tc>
                  <a:txBody>
                    <a:bodyPr/>
                    <a:lstStyle/>
                    <a:p>
                      <a:endParaRPr lang="en-US" sz="1600" dirty="0">
                        <a:solidFill>
                          <a:schemeClr val="tx1"/>
                        </a:solidFill>
                      </a:endParaRPr>
                    </a:p>
                  </a:txBody>
                  <a:tcPr>
                    <a:noFill/>
                  </a:tcPr>
                </a:tc>
                <a:tc>
                  <a:txBody>
                    <a:bodyPr/>
                    <a:lstStyle/>
                    <a:p>
                      <a:r>
                        <a:rPr lang="en-US" sz="1600" dirty="0">
                          <a:solidFill>
                            <a:schemeClr val="tx1"/>
                          </a:solidFill>
                        </a:rPr>
                        <a:t>  3.4</a:t>
                      </a:r>
                    </a:p>
                  </a:txBody>
                  <a:tcPr>
                    <a:noFill/>
                  </a:tcPr>
                </a:tc>
                <a:extLst>
                  <a:ext uri="{0D108BD9-81ED-4DB2-BD59-A6C34878D82A}">
                    <a16:rowId xmlns:a16="http://schemas.microsoft.com/office/drawing/2014/main" val="3924208673"/>
                  </a:ext>
                </a:extLst>
              </a:tr>
            </a:tbl>
          </a:graphicData>
        </a:graphic>
      </p:graphicFrame>
    </p:spTree>
    <p:extLst>
      <p:ext uri="{BB962C8B-B14F-4D97-AF65-F5344CB8AC3E}">
        <p14:creationId xmlns:p14="http://schemas.microsoft.com/office/powerpoint/2010/main" val="12032838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a:t>Sound Transit Grade by Service, Year-to-Year</a:t>
            </a:r>
          </a:p>
        </p:txBody>
      </p:sp>
      <p:sp>
        <p:nvSpPr>
          <p:cNvPr id="3" name="Text Placeholder 2"/>
          <p:cNvSpPr>
            <a:spLocks noGrp="1"/>
          </p:cNvSpPr>
          <p:nvPr>
            <p:ph type="body" sz="quarter" idx="15"/>
          </p:nvPr>
        </p:nvSpPr>
        <p:spPr>
          <a:xfrm>
            <a:off x="182878" y="6307931"/>
            <a:ext cx="6836855" cy="461665"/>
          </a:xfrm>
        </p:spPr>
        <p:txBody>
          <a:bodyPr/>
          <a:lstStyle/>
          <a:p>
            <a:r>
              <a:rPr lang="en-US" dirty="0"/>
              <a:t>8. If you were giving Sound Transit an overall report card, where A means excellent, C means average, and F means failing, what overall grade would you give them?</a:t>
            </a:r>
            <a:endParaRPr lang="en-US" u="sng" dirty="0">
              <a:solidFill>
                <a:prstClr val="black"/>
              </a:solidFill>
            </a:endParaRPr>
          </a:p>
        </p:txBody>
      </p:sp>
      <p:sp>
        <p:nvSpPr>
          <p:cNvPr id="4" name="Text Placeholder 3"/>
          <p:cNvSpPr>
            <a:spLocks noGrp="1"/>
          </p:cNvSpPr>
          <p:nvPr>
            <p:ph type="body" sz="quarter" idx="13"/>
          </p:nvPr>
        </p:nvSpPr>
        <p:spPr>
          <a:xfrm>
            <a:off x="182880" y="941832"/>
            <a:ext cx="11823192" cy="517065"/>
          </a:xfrm>
        </p:spPr>
        <p:txBody>
          <a:bodyPr/>
          <a:lstStyle/>
          <a:p>
            <a:r>
              <a:rPr lang="en-US" sz="1500" dirty="0"/>
              <a:t>Among each service, Sound Transit grades have at least partially rebounded among Express bus and Link riders following ratings drops in 2016. Agency ratings among Link and Northline Sounder riders are the highest since 2012 but have dropped among </a:t>
            </a:r>
            <a:r>
              <a:rPr lang="en-US" sz="1500" dirty="0" err="1"/>
              <a:t>Southline</a:t>
            </a:r>
            <a:r>
              <a:rPr lang="en-US" sz="1500" dirty="0"/>
              <a:t> Sounder and Tacoma Link riders.</a:t>
            </a:r>
          </a:p>
        </p:txBody>
      </p:sp>
      <p:graphicFrame>
        <p:nvGraphicFramePr>
          <p:cNvPr id="11" name="Chart Placeholder 6">
            <a:extLst>
              <a:ext uri="{FF2B5EF4-FFF2-40B4-BE49-F238E27FC236}">
                <a16:creationId xmlns:a16="http://schemas.microsoft.com/office/drawing/2014/main" id="{2A218236-A184-4375-9339-174125EF67A4}"/>
              </a:ext>
            </a:extLst>
          </p:cNvPr>
          <p:cNvGraphicFramePr>
            <a:graphicFrameLocks/>
          </p:cNvGraphicFramePr>
          <p:nvPr>
            <p:extLst/>
          </p:nvPr>
        </p:nvGraphicFramePr>
        <p:xfrm>
          <a:off x="182878" y="1527968"/>
          <a:ext cx="11823194" cy="464192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5">
            <a:extLst>
              <a:ext uri="{FF2B5EF4-FFF2-40B4-BE49-F238E27FC236}">
                <a16:creationId xmlns:a16="http://schemas.microsoft.com/office/drawing/2014/main" id="{1F35BE9B-5EB7-4C7E-ABDA-E2898888BDBA}"/>
              </a:ext>
            </a:extLst>
          </p:cNvPr>
          <p:cNvGraphicFramePr/>
          <p:nvPr>
            <p:extLst>
              <p:ext uri="{D42A27DB-BD31-4B8C-83A1-F6EECF244321}">
                <p14:modId xmlns:p14="http://schemas.microsoft.com/office/powerpoint/2010/main" val="1199554116"/>
              </p:ext>
            </p:extLst>
          </p:nvPr>
        </p:nvGraphicFramePr>
        <p:xfrm>
          <a:off x="182878" y="1670180"/>
          <a:ext cx="12009122" cy="3349689"/>
        </p:xfrm>
        <a:graphic>
          <a:graphicData uri="http://schemas.openxmlformats.org/drawingml/2006/chart">
            <c:chart xmlns:c="http://schemas.openxmlformats.org/drawingml/2006/chart" xmlns:r="http://schemas.openxmlformats.org/officeDocument/2006/relationships" r:id="rId3"/>
          </a:graphicData>
        </a:graphic>
      </p:graphicFrame>
      <p:sp>
        <p:nvSpPr>
          <p:cNvPr id="5" name="Rectangle 4">
            <a:extLst>
              <a:ext uri="{FF2B5EF4-FFF2-40B4-BE49-F238E27FC236}">
                <a16:creationId xmlns:a16="http://schemas.microsoft.com/office/drawing/2014/main" id="{90EEA6BB-4AD5-471B-B727-8F7BF6943964}"/>
              </a:ext>
            </a:extLst>
          </p:cNvPr>
          <p:cNvSpPr/>
          <p:nvPr/>
        </p:nvSpPr>
        <p:spPr>
          <a:xfrm>
            <a:off x="4897801" y="1447807"/>
            <a:ext cx="2393347" cy="369332"/>
          </a:xfrm>
          <a:prstGeom prst="rect">
            <a:avLst/>
          </a:prstGeom>
        </p:spPr>
        <p:txBody>
          <a:bodyPr wrap="none">
            <a:spAutoFit/>
          </a:bodyPr>
          <a:lstStyle/>
          <a:p>
            <a:pPr algn="ctr">
              <a:defRPr sz="1800" b="1" i="0" u="none" strike="noStrike" kern="1200" baseline="0">
                <a:solidFill>
                  <a:prstClr val="black"/>
                </a:solidFill>
                <a:latin typeface="+mn-lt"/>
                <a:ea typeface="+mn-ea"/>
                <a:cs typeface="+mn-cs"/>
              </a:defRPr>
            </a:pPr>
            <a:r>
              <a:rPr lang="en-US" dirty="0"/>
              <a:t>Mean Grade (A=4; F=0)</a:t>
            </a:r>
          </a:p>
        </p:txBody>
      </p:sp>
    </p:spTree>
    <p:extLst>
      <p:ext uri="{BB962C8B-B14F-4D97-AF65-F5344CB8AC3E}">
        <p14:creationId xmlns:p14="http://schemas.microsoft.com/office/powerpoint/2010/main" val="7102715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Sound Transit Grade by Express Bus Riders, Y-to-Y</a:t>
            </a:r>
          </a:p>
        </p:txBody>
      </p:sp>
      <p:sp>
        <p:nvSpPr>
          <p:cNvPr id="3" name="Text Placeholder 2"/>
          <p:cNvSpPr>
            <a:spLocks noGrp="1"/>
          </p:cNvSpPr>
          <p:nvPr>
            <p:ph type="body" sz="quarter" idx="15"/>
          </p:nvPr>
        </p:nvSpPr>
        <p:spPr>
          <a:xfrm>
            <a:off x="182878" y="6307931"/>
            <a:ext cx="6836855" cy="461665"/>
          </a:xfrm>
        </p:spPr>
        <p:txBody>
          <a:bodyPr/>
          <a:lstStyle/>
          <a:p>
            <a:r>
              <a:rPr lang="en-US" dirty="0"/>
              <a:t>8. If you were giving Sound Transit an overall report card, where A means excellent, C means average, and F means failing, what overall grade would you give them?</a:t>
            </a:r>
            <a:endParaRPr lang="en-US" u="sng" dirty="0">
              <a:solidFill>
                <a:prstClr val="black"/>
              </a:solidFill>
            </a:endParaRPr>
          </a:p>
        </p:txBody>
      </p:sp>
      <p:graphicFrame>
        <p:nvGraphicFramePr>
          <p:cNvPr id="9" name="Chart Placeholder 8"/>
          <p:cNvGraphicFramePr>
            <a:graphicFrameLocks noGrp="1"/>
          </p:cNvGraphicFramePr>
          <p:nvPr>
            <p:ph type="chart" sz="quarter" idx="16"/>
            <p:extLst>
              <p:ext uri="{D42A27DB-BD31-4B8C-83A1-F6EECF244321}">
                <p14:modId xmlns:p14="http://schemas.microsoft.com/office/powerpoint/2010/main" val="3449679365"/>
              </p:ext>
            </p:extLst>
          </p:nvPr>
        </p:nvGraphicFramePr>
        <p:xfrm>
          <a:off x="182563" y="1699986"/>
          <a:ext cx="11823700" cy="4523532"/>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 Placeholder 4"/>
          <p:cNvSpPr>
            <a:spLocks noGrp="1"/>
          </p:cNvSpPr>
          <p:nvPr>
            <p:ph type="body" sz="quarter" idx="13"/>
          </p:nvPr>
        </p:nvSpPr>
        <p:spPr>
          <a:xfrm>
            <a:off x="182880" y="941832"/>
            <a:ext cx="11823192" cy="547842"/>
          </a:xfrm>
        </p:spPr>
        <p:txBody>
          <a:bodyPr/>
          <a:lstStyle/>
          <a:p>
            <a:r>
              <a:rPr lang="en-US" sz="1600" dirty="0"/>
              <a:t>For Express bus riders, the C or lower grades remain slightly elevated from pre-2016 levels. A grades have returned to their 2012-2014 levels following a sharp drop last year.</a:t>
            </a:r>
          </a:p>
        </p:txBody>
      </p:sp>
      <p:sp>
        <p:nvSpPr>
          <p:cNvPr id="6" name="TextBox 5">
            <a:extLst>
              <a:ext uri="{FF2B5EF4-FFF2-40B4-BE49-F238E27FC236}">
                <a16:creationId xmlns:a16="http://schemas.microsoft.com/office/drawing/2014/main" id="{27E39890-3E8C-4D05-9FF4-33D57E320D41}"/>
              </a:ext>
            </a:extLst>
          </p:cNvPr>
          <p:cNvSpPr txBox="1"/>
          <p:nvPr/>
        </p:nvSpPr>
        <p:spPr>
          <a:xfrm>
            <a:off x="5005840" y="1615573"/>
            <a:ext cx="2177145" cy="369332"/>
          </a:xfrm>
          <a:prstGeom prst="rect">
            <a:avLst/>
          </a:prstGeom>
          <a:noFill/>
        </p:spPr>
        <p:txBody>
          <a:bodyPr wrap="square" rtlCol="0">
            <a:spAutoFit/>
          </a:bodyPr>
          <a:lstStyle/>
          <a:p>
            <a:r>
              <a:rPr lang="en-US" b="1" dirty="0"/>
              <a:t>Express Bus (n=573)</a:t>
            </a:r>
          </a:p>
        </p:txBody>
      </p:sp>
    </p:spTree>
    <p:extLst>
      <p:ext uri="{BB962C8B-B14F-4D97-AF65-F5344CB8AC3E}">
        <p14:creationId xmlns:p14="http://schemas.microsoft.com/office/powerpoint/2010/main" val="37672679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a:t>Overall Change in Bus Quality</a:t>
            </a:r>
          </a:p>
        </p:txBody>
      </p:sp>
      <p:sp>
        <p:nvSpPr>
          <p:cNvPr id="3" name="Text Placeholder 2"/>
          <p:cNvSpPr>
            <a:spLocks noGrp="1"/>
          </p:cNvSpPr>
          <p:nvPr>
            <p:ph type="body" sz="quarter" idx="15"/>
          </p:nvPr>
        </p:nvSpPr>
        <p:spPr>
          <a:xfrm>
            <a:off x="182878" y="6307931"/>
            <a:ext cx="7414955" cy="461665"/>
          </a:xfrm>
        </p:spPr>
        <p:txBody>
          <a:bodyPr/>
          <a:lstStyle/>
          <a:p>
            <a:r>
              <a:rPr lang="en-US" dirty="0"/>
              <a:t> 29. In the last year, would you say the (bus/Sounder/Link) service as a whole has gotten better, gotten worse, or have you not noticed a change? (n=429) </a:t>
            </a:r>
          </a:p>
        </p:txBody>
      </p:sp>
      <p:sp>
        <p:nvSpPr>
          <p:cNvPr id="4" name="Text Placeholder 3"/>
          <p:cNvSpPr>
            <a:spLocks noGrp="1"/>
          </p:cNvSpPr>
          <p:nvPr>
            <p:ph type="body" sz="quarter" idx="13"/>
          </p:nvPr>
        </p:nvSpPr>
        <p:spPr>
          <a:xfrm>
            <a:off x="182880" y="941832"/>
            <a:ext cx="11823192" cy="286232"/>
          </a:xfrm>
        </p:spPr>
        <p:txBody>
          <a:bodyPr/>
          <a:lstStyle/>
          <a:p>
            <a:r>
              <a:rPr lang="en-US" sz="1500" dirty="0"/>
              <a:t>Most ST Express bus haven’t noticed a change in the quality of bus service over the last year but nearly a third believe it has improved.</a:t>
            </a:r>
          </a:p>
        </p:txBody>
      </p:sp>
      <p:graphicFrame>
        <p:nvGraphicFramePr>
          <p:cNvPr id="8" name="Chart 7">
            <a:extLst>
              <a:ext uri="{FF2B5EF4-FFF2-40B4-BE49-F238E27FC236}">
                <a16:creationId xmlns:a16="http://schemas.microsoft.com/office/drawing/2014/main" id="{A5B50848-1CA4-41A7-8014-78645854D3F9}"/>
              </a:ext>
            </a:extLst>
          </p:cNvPr>
          <p:cNvGraphicFramePr/>
          <p:nvPr>
            <p:extLst/>
          </p:nvPr>
        </p:nvGraphicFramePr>
        <p:xfrm>
          <a:off x="745724" y="1935166"/>
          <a:ext cx="10333607" cy="328501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5821342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p:cNvSpPr>
            <a:spLocks noGrp="1"/>
          </p:cNvSpPr>
          <p:nvPr>
            <p:ph sz="quarter" idx="1"/>
          </p:nvPr>
        </p:nvSpPr>
        <p:spPr>
          <a:xfrm>
            <a:off x="182880" y="836685"/>
            <a:ext cx="11831642" cy="2251748"/>
          </a:xfrm>
        </p:spPr>
        <p:txBody>
          <a:bodyPr/>
          <a:lstStyle/>
          <a:p>
            <a:pPr>
              <a:spcBef>
                <a:spcPts val="600"/>
              </a:spcBef>
            </a:pPr>
            <a:endParaRPr lang="en-US" sz="2000" dirty="0"/>
          </a:p>
          <a:p>
            <a:pPr>
              <a:spcBef>
                <a:spcPts val="600"/>
              </a:spcBef>
            </a:pPr>
            <a:r>
              <a:rPr lang="en-US" sz="2000" dirty="0"/>
              <a:t>These results are the 2017 measurements for Sound Transit customer satisfaction. Where possible, results are compared to previous surveys conducted in 2006 – 2016.</a:t>
            </a:r>
          </a:p>
          <a:p>
            <a:pPr>
              <a:spcBef>
                <a:spcPts val="600"/>
              </a:spcBef>
            </a:pPr>
            <a:r>
              <a:rPr lang="en-US" sz="2000" dirty="0"/>
              <a:t>A total of 1,617 interviews were conducted system-wide between January 3</a:t>
            </a:r>
            <a:r>
              <a:rPr lang="en-US" sz="2000" baseline="30000" dirty="0"/>
              <a:t>rd </a:t>
            </a:r>
            <a:r>
              <a:rPr lang="en-US" sz="2000" dirty="0"/>
              <a:t>and February 1</a:t>
            </a:r>
            <a:r>
              <a:rPr lang="en-US" sz="2000" baseline="30000" dirty="0"/>
              <a:t>st</a:t>
            </a:r>
            <a:r>
              <a:rPr lang="en-US" sz="2000" dirty="0"/>
              <a:t> 2018 based on the size and frequency of routes. </a:t>
            </a:r>
          </a:p>
          <a:p>
            <a:pPr>
              <a:spcBef>
                <a:spcPts val="600"/>
              </a:spcBef>
            </a:pPr>
            <a:r>
              <a:rPr lang="en-US" sz="2000" dirty="0"/>
              <a:t>Data was then weighted to reflect actual distribution of ST’s riders, based on annual ridership figures provided by Sound Transit. These figures are shown below.</a:t>
            </a:r>
            <a:endParaRPr lang="en-US" sz="2000" b="1" i="1" dirty="0"/>
          </a:p>
        </p:txBody>
      </p:sp>
      <p:sp>
        <p:nvSpPr>
          <p:cNvPr id="12" name="Title 11"/>
          <p:cNvSpPr>
            <a:spLocks noGrp="1"/>
          </p:cNvSpPr>
          <p:nvPr>
            <p:ph type="title"/>
          </p:nvPr>
        </p:nvSpPr>
        <p:spPr/>
        <p:txBody>
          <a:bodyPr>
            <a:noAutofit/>
          </a:bodyPr>
          <a:lstStyle/>
          <a:p>
            <a:pPr lvl="0"/>
            <a:r>
              <a:rPr lang="en-US" sz="4000" dirty="0"/>
              <a:t>Methodology</a:t>
            </a:r>
          </a:p>
        </p:txBody>
      </p:sp>
      <p:graphicFrame>
        <p:nvGraphicFramePr>
          <p:cNvPr id="5" name="Table 4"/>
          <p:cNvGraphicFramePr>
            <a:graphicFrameLocks noGrp="1"/>
          </p:cNvGraphicFramePr>
          <p:nvPr>
            <p:extLst>
              <p:ext uri="{D42A27DB-BD31-4B8C-83A1-F6EECF244321}">
                <p14:modId xmlns:p14="http://schemas.microsoft.com/office/powerpoint/2010/main" val="3568738342"/>
              </p:ext>
            </p:extLst>
          </p:nvPr>
        </p:nvGraphicFramePr>
        <p:xfrm>
          <a:off x="1768363" y="3193598"/>
          <a:ext cx="8655274" cy="2321155"/>
        </p:xfrm>
        <a:graphic>
          <a:graphicData uri="http://schemas.openxmlformats.org/drawingml/2006/table">
            <a:tbl>
              <a:tblPr firstRow="1" bandRow="1">
                <a:tableStyleId>{FABFCF23-3B69-468F-B69F-88F6DE6A72F2}</a:tableStyleId>
              </a:tblPr>
              <a:tblGrid>
                <a:gridCol w="1508760">
                  <a:extLst>
                    <a:ext uri="{9D8B030D-6E8A-4147-A177-3AD203B41FA5}">
                      <a16:colId xmlns:a16="http://schemas.microsoft.com/office/drawing/2014/main" val="20000"/>
                    </a:ext>
                  </a:extLst>
                </a:gridCol>
                <a:gridCol w="591494">
                  <a:extLst>
                    <a:ext uri="{9D8B030D-6E8A-4147-A177-3AD203B41FA5}">
                      <a16:colId xmlns:a16="http://schemas.microsoft.com/office/drawing/2014/main" val="20001"/>
                    </a:ext>
                  </a:extLst>
                </a:gridCol>
                <a:gridCol w="591494">
                  <a:extLst>
                    <a:ext uri="{9D8B030D-6E8A-4147-A177-3AD203B41FA5}">
                      <a16:colId xmlns:a16="http://schemas.microsoft.com/office/drawing/2014/main" val="20002"/>
                    </a:ext>
                  </a:extLst>
                </a:gridCol>
                <a:gridCol w="591494">
                  <a:extLst>
                    <a:ext uri="{9D8B030D-6E8A-4147-A177-3AD203B41FA5}">
                      <a16:colId xmlns:a16="http://schemas.microsoft.com/office/drawing/2014/main" val="20003"/>
                    </a:ext>
                  </a:extLst>
                </a:gridCol>
                <a:gridCol w="591494">
                  <a:extLst>
                    <a:ext uri="{9D8B030D-6E8A-4147-A177-3AD203B41FA5}">
                      <a16:colId xmlns:a16="http://schemas.microsoft.com/office/drawing/2014/main" val="20004"/>
                    </a:ext>
                  </a:extLst>
                </a:gridCol>
                <a:gridCol w="591494">
                  <a:extLst>
                    <a:ext uri="{9D8B030D-6E8A-4147-A177-3AD203B41FA5}">
                      <a16:colId xmlns:a16="http://schemas.microsoft.com/office/drawing/2014/main" val="20005"/>
                    </a:ext>
                  </a:extLst>
                </a:gridCol>
                <a:gridCol w="591494">
                  <a:extLst>
                    <a:ext uri="{9D8B030D-6E8A-4147-A177-3AD203B41FA5}">
                      <a16:colId xmlns:a16="http://schemas.microsoft.com/office/drawing/2014/main" val="20006"/>
                    </a:ext>
                  </a:extLst>
                </a:gridCol>
                <a:gridCol w="591494">
                  <a:extLst>
                    <a:ext uri="{9D8B030D-6E8A-4147-A177-3AD203B41FA5}">
                      <a16:colId xmlns:a16="http://schemas.microsoft.com/office/drawing/2014/main" val="20007"/>
                    </a:ext>
                  </a:extLst>
                </a:gridCol>
                <a:gridCol w="591494">
                  <a:extLst>
                    <a:ext uri="{9D8B030D-6E8A-4147-A177-3AD203B41FA5}">
                      <a16:colId xmlns:a16="http://schemas.microsoft.com/office/drawing/2014/main" val="20008"/>
                    </a:ext>
                  </a:extLst>
                </a:gridCol>
                <a:gridCol w="591494">
                  <a:extLst>
                    <a:ext uri="{9D8B030D-6E8A-4147-A177-3AD203B41FA5}">
                      <a16:colId xmlns:a16="http://schemas.microsoft.com/office/drawing/2014/main" val="20009"/>
                    </a:ext>
                  </a:extLst>
                </a:gridCol>
                <a:gridCol w="591494">
                  <a:extLst>
                    <a:ext uri="{9D8B030D-6E8A-4147-A177-3AD203B41FA5}">
                      <a16:colId xmlns:a16="http://schemas.microsoft.com/office/drawing/2014/main" val="20010"/>
                    </a:ext>
                  </a:extLst>
                </a:gridCol>
                <a:gridCol w="591494">
                  <a:extLst>
                    <a:ext uri="{9D8B030D-6E8A-4147-A177-3AD203B41FA5}">
                      <a16:colId xmlns:a16="http://schemas.microsoft.com/office/drawing/2014/main" val="200499551"/>
                    </a:ext>
                  </a:extLst>
                </a:gridCol>
                <a:gridCol w="640080">
                  <a:extLst>
                    <a:ext uri="{9D8B030D-6E8A-4147-A177-3AD203B41FA5}">
                      <a16:colId xmlns:a16="http://schemas.microsoft.com/office/drawing/2014/main" val="3298485579"/>
                    </a:ext>
                  </a:extLst>
                </a:gridCol>
              </a:tblGrid>
              <a:tr h="484727">
                <a:tc>
                  <a:txBody>
                    <a:bodyPr/>
                    <a:lstStyle/>
                    <a:p>
                      <a:endParaRPr lang="en-US" sz="1200" dirty="0"/>
                    </a:p>
                  </a:txBody>
                  <a:tcPr/>
                </a:tc>
                <a:tc>
                  <a:txBody>
                    <a:bodyPr/>
                    <a:lstStyle/>
                    <a:p>
                      <a:pPr algn="ctr"/>
                      <a:r>
                        <a:rPr lang="en-US" sz="1200" dirty="0"/>
                        <a:t>2006</a:t>
                      </a:r>
                    </a:p>
                  </a:txBody>
                  <a:tcPr anchor="ctr"/>
                </a:tc>
                <a:tc>
                  <a:txBody>
                    <a:bodyPr/>
                    <a:lstStyle/>
                    <a:p>
                      <a:pPr algn="ctr"/>
                      <a:r>
                        <a:rPr lang="en-US" sz="1200" dirty="0"/>
                        <a:t>2007</a:t>
                      </a:r>
                    </a:p>
                  </a:txBody>
                  <a:tcPr anchor="ctr"/>
                </a:tc>
                <a:tc>
                  <a:txBody>
                    <a:bodyPr/>
                    <a:lstStyle/>
                    <a:p>
                      <a:pPr algn="ctr"/>
                      <a:r>
                        <a:rPr lang="en-US" sz="1200" dirty="0"/>
                        <a:t>2008</a:t>
                      </a:r>
                    </a:p>
                  </a:txBody>
                  <a:tcPr anchor="ctr"/>
                </a:tc>
                <a:tc>
                  <a:txBody>
                    <a:bodyPr/>
                    <a:lstStyle/>
                    <a:p>
                      <a:pPr algn="ctr"/>
                      <a:r>
                        <a:rPr lang="en-US" sz="1200" dirty="0"/>
                        <a:t>2009</a:t>
                      </a:r>
                    </a:p>
                  </a:txBody>
                  <a:tcPr anchor="ctr"/>
                </a:tc>
                <a:tc>
                  <a:txBody>
                    <a:bodyPr/>
                    <a:lstStyle/>
                    <a:p>
                      <a:pPr algn="ctr"/>
                      <a:r>
                        <a:rPr lang="en-US" sz="1200" dirty="0"/>
                        <a:t>2010</a:t>
                      </a:r>
                    </a:p>
                  </a:txBody>
                  <a:tcPr anchor="ctr"/>
                </a:tc>
                <a:tc>
                  <a:txBody>
                    <a:bodyPr/>
                    <a:lstStyle/>
                    <a:p>
                      <a:pPr algn="ctr"/>
                      <a:r>
                        <a:rPr lang="en-US" sz="1200" dirty="0"/>
                        <a:t>2011</a:t>
                      </a:r>
                    </a:p>
                  </a:txBody>
                  <a:tcPr anchor="ctr"/>
                </a:tc>
                <a:tc>
                  <a:txBody>
                    <a:bodyPr/>
                    <a:lstStyle/>
                    <a:p>
                      <a:pPr algn="ctr"/>
                      <a:r>
                        <a:rPr lang="en-US" sz="1200" dirty="0"/>
                        <a:t>2012</a:t>
                      </a:r>
                    </a:p>
                  </a:txBody>
                  <a:tcPr anchor="ctr"/>
                </a:tc>
                <a:tc>
                  <a:txBody>
                    <a:bodyPr/>
                    <a:lstStyle/>
                    <a:p>
                      <a:pPr algn="ctr"/>
                      <a:r>
                        <a:rPr lang="en-US" sz="1200" dirty="0"/>
                        <a:t>2013</a:t>
                      </a:r>
                    </a:p>
                  </a:txBody>
                  <a:tcPr anchor="ctr"/>
                </a:tc>
                <a:tc>
                  <a:txBody>
                    <a:bodyPr/>
                    <a:lstStyle/>
                    <a:p>
                      <a:pPr algn="ctr"/>
                      <a:r>
                        <a:rPr lang="en-US" sz="1200" dirty="0"/>
                        <a:t>2014</a:t>
                      </a:r>
                    </a:p>
                  </a:txBody>
                  <a:tcPr anchor="ctr"/>
                </a:tc>
                <a:tc>
                  <a:txBody>
                    <a:bodyPr/>
                    <a:lstStyle/>
                    <a:p>
                      <a:pPr algn="ctr"/>
                      <a:r>
                        <a:rPr lang="en-US" sz="1200" dirty="0"/>
                        <a:t>2015</a:t>
                      </a:r>
                    </a:p>
                  </a:txBody>
                  <a:tcPr anchor="ctr"/>
                </a:tc>
                <a:tc>
                  <a:txBody>
                    <a:bodyPr/>
                    <a:lstStyle/>
                    <a:p>
                      <a:pPr algn="ctr"/>
                      <a:r>
                        <a:rPr lang="en-US" sz="1200" dirty="0"/>
                        <a:t>2016</a:t>
                      </a:r>
                    </a:p>
                  </a:txBody>
                  <a:tcPr anchor="ctr"/>
                </a:tc>
                <a:tc>
                  <a:txBody>
                    <a:bodyPr/>
                    <a:lstStyle/>
                    <a:p>
                      <a:pPr algn="ctr"/>
                      <a:r>
                        <a:rPr lang="en-US" sz="1200" dirty="0"/>
                        <a:t>2017</a:t>
                      </a:r>
                    </a:p>
                  </a:txBody>
                  <a:tcPr anchor="ctr"/>
                </a:tc>
                <a:extLst>
                  <a:ext uri="{0D108BD9-81ED-4DB2-BD59-A6C34878D82A}">
                    <a16:rowId xmlns:a16="http://schemas.microsoft.com/office/drawing/2014/main" val="10000"/>
                  </a:ext>
                </a:extLst>
              </a:tr>
              <a:tr h="459107">
                <a:tc>
                  <a:txBody>
                    <a:bodyPr/>
                    <a:lstStyle/>
                    <a:p>
                      <a:pPr algn="ctr"/>
                      <a:r>
                        <a:rPr lang="en-US" sz="1200" dirty="0"/>
                        <a:t>Express Bus:</a:t>
                      </a:r>
                      <a:r>
                        <a:rPr lang="en-US" sz="1200" baseline="0" dirty="0"/>
                        <a:t> </a:t>
                      </a:r>
                    </a:p>
                    <a:p>
                      <a:pPr algn="ctr"/>
                      <a:r>
                        <a:rPr lang="en-US" sz="1200" baseline="0" dirty="0"/>
                        <a:t>(n=573, </a:t>
                      </a:r>
                      <a:r>
                        <a:rPr lang="en-US" sz="1200" baseline="0" dirty="0" err="1"/>
                        <a:t>MoE</a:t>
                      </a:r>
                      <a:r>
                        <a:rPr lang="en-US" sz="1200" baseline="0" dirty="0"/>
                        <a:t> </a:t>
                      </a:r>
                      <a:r>
                        <a:rPr lang="en-US" sz="1200" u="sng" baseline="0" dirty="0"/>
                        <a:t>+</a:t>
                      </a:r>
                      <a:r>
                        <a:rPr lang="en-US" sz="1200" u="none" baseline="0" dirty="0"/>
                        <a:t>4.1%</a:t>
                      </a:r>
                      <a:r>
                        <a:rPr lang="en-US" sz="1200" baseline="0" dirty="0"/>
                        <a:t>)</a:t>
                      </a:r>
                      <a:endParaRPr lang="en-US" sz="1200" b="1" dirty="0">
                        <a:solidFill>
                          <a:schemeClr val="tx1"/>
                        </a:solidFill>
                      </a:endParaRPr>
                    </a:p>
                  </a:txBody>
                  <a:tcPr anchor="ctr"/>
                </a:tc>
                <a:tc>
                  <a:txBody>
                    <a:bodyPr/>
                    <a:lstStyle/>
                    <a:p>
                      <a:pPr algn="ctr"/>
                      <a:r>
                        <a:rPr lang="en-US" sz="1200" dirty="0"/>
                        <a:t>79%</a:t>
                      </a:r>
                    </a:p>
                  </a:txBody>
                  <a:tcPr anchor="ctr"/>
                </a:tc>
                <a:tc>
                  <a:txBody>
                    <a:bodyPr/>
                    <a:lstStyle/>
                    <a:p>
                      <a:pPr algn="ctr"/>
                      <a:r>
                        <a:rPr lang="en-US" sz="1200" dirty="0"/>
                        <a:t>78%</a:t>
                      </a:r>
                    </a:p>
                  </a:txBody>
                  <a:tcPr anchor="ctr"/>
                </a:tc>
                <a:tc>
                  <a:txBody>
                    <a:bodyPr/>
                    <a:lstStyle/>
                    <a:p>
                      <a:pPr algn="ctr"/>
                      <a:r>
                        <a:rPr lang="en-US" sz="1200" dirty="0"/>
                        <a:t>78%</a:t>
                      </a:r>
                    </a:p>
                  </a:txBody>
                  <a:tcPr anchor="ctr"/>
                </a:tc>
                <a:tc>
                  <a:txBody>
                    <a:bodyPr/>
                    <a:lstStyle/>
                    <a:p>
                      <a:pPr algn="ctr"/>
                      <a:r>
                        <a:rPr lang="en-US" sz="1200" dirty="0"/>
                        <a:t>63%</a:t>
                      </a:r>
                    </a:p>
                  </a:txBody>
                  <a:tcPr anchor="ctr"/>
                </a:tc>
                <a:tc>
                  <a:txBody>
                    <a:bodyPr/>
                    <a:lstStyle/>
                    <a:p>
                      <a:pPr algn="ctr"/>
                      <a:r>
                        <a:rPr lang="en-US" sz="1200" dirty="0"/>
                        <a:t>56%</a:t>
                      </a:r>
                    </a:p>
                  </a:txBody>
                  <a:tcPr anchor="ctr"/>
                </a:tc>
                <a:tc>
                  <a:txBody>
                    <a:bodyPr/>
                    <a:lstStyle/>
                    <a:p>
                      <a:pPr algn="ctr"/>
                      <a:r>
                        <a:rPr lang="en-US" sz="1200" dirty="0"/>
                        <a:t>57%</a:t>
                      </a:r>
                    </a:p>
                  </a:txBody>
                  <a:tcPr anchor="ctr"/>
                </a:tc>
                <a:tc>
                  <a:txBody>
                    <a:bodyPr/>
                    <a:lstStyle/>
                    <a:p>
                      <a:pPr algn="ctr"/>
                      <a:r>
                        <a:rPr lang="en-US" sz="1200" dirty="0"/>
                        <a:t>55%</a:t>
                      </a:r>
                    </a:p>
                  </a:txBody>
                  <a:tcPr anchor="ctr"/>
                </a:tc>
                <a:tc>
                  <a:txBody>
                    <a:bodyPr/>
                    <a:lstStyle/>
                    <a:p>
                      <a:pPr algn="ctr"/>
                      <a:r>
                        <a:rPr lang="en-US" sz="1200" dirty="0"/>
                        <a:t>55%</a:t>
                      </a:r>
                    </a:p>
                  </a:txBody>
                  <a:tcPr anchor="ctr"/>
                </a:tc>
                <a:tc>
                  <a:txBody>
                    <a:bodyPr/>
                    <a:lstStyle/>
                    <a:p>
                      <a:pPr algn="ctr"/>
                      <a:r>
                        <a:rPr lang="en-US" sz="1200" dirty="0"/>
                        <a:t>54%</a:t>
                      </a:r>
                    </a:p>
                  </a:txBody>
                  <a:tcPr anchor="ctr"/>
                </a:tc>
                <a:tc>
                  <a:txBody>
                    <a:bodyPr/>
                    <a:lstStyle/>
                    <a:p>
                      <a:pPr algn="ctr"/>
                      <a:r>
                        <a:rPr lang="en-US" sz="1200" dirty="0"/>
                        <a:t>52%</a:t>
                      </a:r>
                    </a:p>
                  </a:txBody>
                  <a:tcPr anchor="ctr"/>
                </a:tc>
                <a:tc>
                  <a:txBody>
                    <a:bodyPr/>
                    <a:lstStyle/>
                    <a:p>
                      <a:pPr algn="ctr"/>
                      <a:r>
                        <a:rPr lang="en-US" sz="1200" dirty="0"/>
                        <a:t>42%</a:t>
                      </a:r>
                    </a:p>
                  </a:txBody>
                  <a:tcPr anchor="ctr"/>
                </a:tc>
                <a:tc>
                  <a:txBody>
                    <a:bodyPr/>
                    <a:lstStyle/>
                    <a:p>
                      <a:pPr algn="ctr"/>
                      <a:r>
                        <a:rPr lang="en-US" sz="1200" dirty="0"/>
                        <a:t>40%</a:t>
                      </a:r>
                    </a:p>
                  </a:txBody>
                  <a:tcPr anchor="ctr"/>
                </a:tc>
                <a:extLst>
                  <a:ext uri="{0D108BD9-81ED-4DB2-BD59-A6C34878D82A}">
                    <a16:rowId xmlns:a16="http://schemas.microsoft.com/office/drawing/2014/main" val="10001"/>
                  </a:ext>
                </a:extLst>
              </a:tr>
              <a:tr h="459107">
                <a:tc>
                  <a:txBody>
                    <a:bodyPr/>
                    <a:lstStyle/>
                    <a:p>
                      <a:pPr algn="ctr"/>
                      <a:r>
                        <a:rPr lang="en-US" sz="1200" dirty="0"/>
                        <a:t>Link:</a:t>
                      </a:r>
                      <a:r>
                        <a:rPr lang="en-US" sz="1200" baseline="0" dirty="0"/>
                        <a:t> </a:t>
                      </a:r>
                    </a:p>
                    <a:p>
                      <a:pPr algn="ctr"/>
                      <a:r>
                        <a:rPr lang="en-US" sz="1200" baseline="0" dirty="0"/>
                        <a:t>(n=629, </a:t>
                      </a:r>
                      <a:r>
                        <a:rPr lang="en-US" sz="1200" baseline="0" dirty="0" err="1"/>
                        <a:t>MoE</a:t>
                      </a:r>
                      <a:r>
                        <a:rPr lang="en-US" sz="1200" baseline="0" dirty="0"/>
                        <a:t> </a:t>
                      </a:r>
                      <a:r>
                        <a:rPr lang="en-US" sz="1200" u="sng" baseline="0" dirty="0"/>
                        <a:t>+</a:t>
                      </a:r>
                      <a:r>
                        <a:rPr lang="en-US" sz="1200" u="none" baseline="0" dirty="0"/>
                        <a:t>3.9%</a:t>
                      </a:r>
                      <a:r>
                        <a:rPr lang="en-US" sz="1200" baseline="0" dirty="0"/>
                        <a:t>)</a:t>
                      </a:r>
                      <a:endParaRPr lang="en-US" sz="1200" b="1" dirty="0">
                        <a:solidFill>
                          <a:schemeClr val="tx1"/>
                        </a:solidFill>
                      </a:endParaRPr>
                    </a:p>
                  </a:txBody>
                  <a:tcPr anchor="ctr"/>
                </a:tc>
                <a:tc>
                  <a:txBody>
                    <a:bodyPr/>
                    <a:lstStyle/>
                    <a:p>
                      <a:pPr algn="ctr"/>
                      <a:r>
                        <a:rPr lang="en-US" sz="1200" dirty="0"/>
                        <a:t>-</a:t>
                      </a:r>
                    </a:p>
                  </a:txBody>
                  <a:tcPr anchor="ctr"/>
                </a:tc>
                <a:tc>
                  <a:txBody>
                    <a:bodyPr/>
                    <a:lstStyle/>
                    <a:p>
                      <a:pPr algn="ctr"/>
                      <a:r>
                        <a:rPr lang="en-US" sz="1200" dirty="0"/>
                        <a:t>-</a:t>
                      </a:r>
                    </a:p>
                  </a:txBody>
                  <a:tcPr anchor="ctr"/>
                </a:tc>
                <a:tc>
                  <a:txBody>
                    <a:bodyPr/>
                    <a:lstStyle/>
                    <a:p>
                      <a:pPr algn="ctr"/>
                      <a:r>
                        <a:rPr lang="en-US" sz="1200" dirty="0"/>
                        <a:t>-</a:t>
                      </a:r>
                    </a:p>
                  </a:txBody>
                  <a:tcPr anchor="ctr"/>
                </a:tc>
                <a:tc>
                  <a:txBody>
                    <a:bodyPr/>
                    <a:lstStyle/>
                    <a:p>
                      <a:pPr algn="ctr"/>
                      <a:r>
                        <a:rPr lang="en-US" sz="1200" dirty="0"/>
                        <a:t>22%</a:t>
                      </a:r>
                    </a:p>
                  </a:txBody>
                  <a:tcPr anchor="ctr"/>
                </a:tc>
                <a:tc>
                  <a:txBody>
                    <a:bodyPr/>
                    <a:lstStyle/>
                    <a:p>
                      <a:pPr algn="ctr"/>
                      <a:r>
                        <a:rPr lang="en-US" sz="1200" dirty="0"/>
                        <a:t>28%</a:t>
                      </a:r>
                    </a:p>
                  </a:txBody>
                  <a:tcPr anchor="ctr"/>
                </a:tc>
                <a:tc>
                  <a:txBody>
                    <a:bodyPr/>
                    <a:lstStyle/>
                    <a:p>
                      <a:pPr algn="ctr"/>
                      <a:r>
                        <a:rPr lang="en-US" sz="1200" dirty="0"/>
                        <a:t>29%</a:t>
                      </a:r>
                    </a:p>
                  </a:txBody>
                  <a:tcPr anchor="ctr"/>
                </a:tc>
                <a:tc>
                  <a:txBody>
                    <a:bodyPr/>
                    <a:lstStyle/>
                    <a:p>
                      <a:pPr algn="ctr"/>
                      <a:r>
                        <a:rPr lang="en-US" sz="1200" dirty="0"/>
                        <a:t>31%</a:t>
                      </a:r>
                    </a:p>
                  </a:txBody>
                  <a:tcPr anchor="ctr"/>
                </a:tc>
                <a:tc>
                  <a:txBody>
                    <a:bodyPr/>
                    <a:lstStyle/>
                    <a:p>
                      <a:pPr algn="ctr"/>
                      <a:r>
                        <a:rPr lang="en-US" sz="1200" dirty="0"/>
                        <a:t>32%</a:t>
                      </a:r>
                    </a:p>
                  </a:txBody>
                  <a:tcPr anchor="ctr"/>
                </a:tc>
                <a:tc>
                  <a:txBody>
                    <a:bodyPr/>
                    <a:lstStyle/>
                    <a:p>
                      <a:pPr marL="0" marR="0" indent="0" algn="ctr" defTabSz="914293" rtl="0" eaLnBrk="1" fontAlgn="auto" latinLnBrk="0" hangingPunct="1">
                        <a:lnSpc>
                          <a:spcPct val="100000"/>
                        </a:lnSpc>
                        <a:spcBef>
                          <a:spcPts val="0"/>
                        </a:spcBef>
                        <a:spcAft>
                          <a:spcPts val="0"/>
                        </a:spcAft>
                        <a:buClrTx/>
                        <a:buSzTx/>
                        <a:buFontTx/>
                        <a:buNone/>
                        <a:tabLst/>
                        <a:defRPr/>
                      </a:pPr>
                      <a:r>
                        <a:rPr lang="en-US" sz="1200" dirty="0"/>
                        <a:t>34%</a:t>
                      </a:r>
                    </a:p>
                  </a:txBody>
                  <a:tcPr anchor="ctr"/>
                </a:tc>
                <a:tc>
                  <a:txBody>
                    <a:bodyPr/>
                    <a:lstStyle/>
                    <a:p>
                      <a:pPr marL="0" marR="0" indent="0" algn="ctr" defTabSz="914293" rtl="0" eaLnBrk="1" fontAlgn="auto" latinLnBrk="0" hangingPunct="1">
                        <a:lnSpc>
                          <a:spcPct val="100000"/>
                        </a:lnSpc>
                        <a:spcBef>
                          <a:spcPts val="0"/>
                        </a:spcBef>
                        <a:spcAft>
                          <a:spcPts val="0"/>
                        </a:spcAft>
                        <a:buClrTx/>
                        <a:buSzTx/>
                        <a:buFontTx/>
                        <a:buNone/>
                        <a:tabLst/>
                        <a:defRPr/>
                      </a:pPr>
                      <a:r>
                        <a:rPr lang="en-US" sz="1200" dirty="0"/>
                        <a:t>33%</a:t>
                      </a:r>
                    </a:p>
                  </a:txBody>
                  <a:tcPr anchor="ctr"/>
                </a:tc>
                <a:tc>
                  <a:txBody>
                    <a:bodyPr/>
                    <a:lstStyle/>
                    <a:p>
                      <a:pPr marL="0" marR="0" indent="0" algn="ctr" defTabSz="914293" rtl="0" eaLnBrk="1" fontAlgn="auto" latinLnBrk="0" hangingPunct="1">
                        <a:lnSpc>
                          <a:spcPct val="100000"/>
                        </a:lnSpc>
                        <a:spcBef>
                          <a:spcPts val="0"/>
                        </a:spcBef>
                        <a:spcAft>
                          <a:spcPts val="0"/>
                        </a:spcAft>
                        <a:buClrTx/>
                        <a:buSzTx/>
                        <a:buFontTx/>
                        <a:buNone/>
                        <a:tabLst/>
                        <a:defRPr/>
                      </a:pPr>
                      <a:r>
                        <a:rPr lang="en-US" sz="1200" dirty="0"/>
                        <a:t>46%</a:t>
                      </a:r>
                    </a:p>
                  </a:txBody>
                  <a:tcPr anchor="ctr"/>
                </a:tc>
                <a:tc>
                  <a:txBody>
                    <a:bodyPr/>
                    <a:lstStyle/>
                    <a:p>
                      <a:pPr marL="0" marR="0" indent="0" algn="ctr" defTabSz="914293" rtl="0" eaLnBrk="1" fontAlgn="auto" latinLnBrk="0" hangingPunct="1">
                        <a:lnSpc>
                          <a:spcPct val="100000"/>
                        </a:lnSpc>
                        <a:spcBef>
                          <a:spcPts val="0"/>
                        </a:spcBef>
                        <a:spcAft>
                          <a:spcPts val="0"/>
                        </a:spcAft>
                        <a:buClrTx/>
                        <a:buSzTx/>
                        <a:buFontTx/>
                        <a:buNone/>
                        <a:tabLst/>
                        <a:defRPr/>
                      </a:pPr>
                      <a:r>
                        <a:rPr lang="en-US" sz="1200" dirty="0"/>
                        <a:t>48%</a:t>
                      </a:r>
                    </a:p>
                  </a:txBody>
                  <a:tcPr anchor="ctr"/>
                </a:tc>
                <a:extLst>
                  <a:ext uri="{0D108BD9-81ED-4DB2-BD59-A6C34878D82A}">
                    <a16:rowId xmlns:a16="http://schemas.microsoft.com/office/drawing/2014/main" val="10002"/>
                  </a:ext>
                </a:extLst>
              </a:tr>
              <a:tr h="459107">
                <a:tc>
                  <a:txBody>
                    <a:bodyPr/>
                    <a:lstStyle/>
                    <a:p>
                      <a:pPr algn="ctr"/>
                      <a:r>
                        <a:rPr lang="en-US" sz="1200" dirty="0"/>
                        <a:t>Sounder:</a:t>
                      </a:r>
                      <a:r>
                        <a:rPr lang="en-US" sz="1200" baseline="0" dirty="0"/>
                        <a:t> </a:t>
                      </a:r>
                    </a:p>
                    <a:p>
                      <a:pPr algn="ctr"/>
                      <a:r>
                        <a:rPr lang="en-US" sz="1200" dirty="0"/>
                        <a:t>(n=310</a:t>
                      </a:r>
                      <a:r>
                        <a:rPr lang="en-US" sz="1200" baseline="0" dirty="0"/>
                        <a:t>, </a:t>
                      </a:r>
                      <a:r>
                        <a:rPr lang="en-US" sz="1200" baseline="0" dirty="0" err="1"/>
                        <a:t>MoE</a:t>
                      </a:r>
                      <a:r>
                        <a:rPr lang="en-US" sz="1200" baseline="0" dirty="0"/>
                        <a:t> </a:t>
                      </a:r>
                      <a:r>
                        <a:rPr lang="en-US" sz="1200" u="sng" baseline="0" dirty="0"/>
                        <a:t>+</a:t>
                      </a:r>
                      <a:r>
                        <a:rPr lang="en-US" sz="1200" u="none" baseline="0" dirty="0"/>
                        <a:t>5.6%</a:t>
                      </a:r>
                      <a:r>
                        <a:rPr lang="en-US" sz="1200" baseline="0" dirty="0"/>
                        <a:t>)</a:t>
                      </a:r>
                      <a:endParaRPr lang="en-US" sz="1200" b="1" dirty="0">
                        <a:solidFill>
                          <a:schemeClr val="tx1"/>
                        </a:solidFill>
                      </a:endParaRPr>
                    </a:p>
                  </a:txBody>
                  <a:tcPr anchor="ctr"/>
                </a:tc>
                <a:tc>
                  <a:txBody>
                    <a:bodyPr/>
                    <a:lstStyle/>
                    <a:p>
                      <a:pPr algn="ctr"/>
                      <a:r>
                        <a:rPr lang="en-US" sz="1200" dirty="0"/>
                        <a:t>14%</a:t>
                      </a:r>
                    </a:p>
                  </a:txBody>
                  <a:tcPr anchor="ctr"/>
                </a:tc>
                <a:tc>
                  <a:txBody>
                    <a:bodyPr/>
                    <a:lstStyle/>
                    <a:p>
                      <a:pPr algn="ctr"/>
                      <a:r>
                        <a:rPr lang="en-US" sz="1200" dirty="0"/>
                        <a:t>15%</a:t>
                      </a:r>
                    </a:p>
                  </a:txBody>
                  <a:tcPr anchor="ctr"/>
                </a:tc>
                <a:tc>
                  <a:txBody>
                    <a:bodyPr/>
                    <a:lstStyle/>
                    <a:p>
                      <a:pPr algn="ctr"/>
                      <a:r>
                        <a:rPr lang="en-US" sz="1200" dirty="0"/>
                        <a:t>16%</a:t>
                      </a:r>
                    </a:p>
                  </a:txBody>
                  <a:tcPr anchor="ctr"/>
                </a:tc>
                <a:tc>
                  <a:txBody>
                    <a:bodyPr/>
                    <a:lstStyle/>
                    <a:p>
                      <a:pPr algn="ctr"/>
                      <a:r>
                        <a:rPr lang="en-US" sz="1200" dirty="0"/>
                        <a:t>11%</a:t>
                      </a:r>
                    </a:p>
                  </a:txBody>
                  <a:tcPr anchor="ctr"/>
                </a:tc>
                <a:tc>
                  <a:txBody>
                    <a:bodyPr/>
                    <a:lstStyle/>
                    <a:p>
                      <a:pPr algn="ctr"/>
                      <a:r>
                        <a:rPr lang="en-US" sz="1200" dirty="0"/>
                        <a:t>12%</a:t>
                      </a:r>
                    </a:p>
                  </a:txBody>
                  <a:tcPr anchor="ctr"/>
                </a:tc>
                <a:tc>
                  <a:txBody>
                    <a:bodyPr/>
                    <a:lstStyle/>
                    <a:p>
                      <a:pPr algn="ctr"/>
                      <a:r>
                        <a:rPr lang="en-US" sz="1200" dirty="0"/>
                        <a:t>11%</a:t>
                      </a:r>
                    </a:p>
                  </a:txBody>
                  <a:tcPr anchor="ctr"/>
                </a:tc>
                <a:tc>
                  <a:txBody>
                    <a:bodyPr/>
                    <a:lstStyle/>
                    <a:p>
                      <a:pPr algn="ctr"/>
                      <a:r>
                        <a:rPr lang="en-US" sz="1200" dirty="0"/>
                        <a:t>10%</a:t>
                      </a:r>
                    </a:p>
                  </a:txBody>
                  <a:tcPr anchor="ctr"/>
                </a:tc>
                <a:tc>
                  <a:txBody>
                    <a:bodyPr/>
                    <a:lstStyle/>
                    <a:p>
                      <a:pPr algn="ctr"/>
                      <a:r>
                        <a:rPr lang="en-US" sz="1200" dirty="0"/>
                        <a:t>10%</a:t>
                      </a:r>
                    </a:p>
                  </a:txBody>
                  <a:tcPr anchor="ctr"/>
                </a:tc>
                <a:tc>
                  <a:txBody>
                    <a:bodyPr/>
                    <a:lstStyle/>
                    <a:p>
                      <a:pPr marL="0" marR="0" indent="0" algn="ctr" defTabSz="914293" rtl="0" eaLnBrk="1" fontAlgn="auto" latinLnBrk="0" hangingPunct="1">
                        <a:lnSpc>
                          <a:spcPct val="100000"/>
                        </a:lnSpc>
                        <a:spcBef>
                          <a:spcPts val="0"/>
                        </a:spcBef>
                        <a:spcAft>
                          <a:spcPts val="0"/>
                        </a:spcAft>
                        <a:buClrTx/>
                        <a:buSzTx/>
                        <a:buFontTx/>
                        <a:buNone/>
                        <a:tabLst/>
                        <a:defRPr/>
                      </a:pPr>
                      <a:r>
                        <a:rPr lang="en-US" sz="1200" dirty="0"/>
                        <a:t>10%</a:t>
                      </a:r>
                    </a:p>
                  </a:txBody>
                  <a:tcPr anchor="ctr"/>
                </a:tc>
                <a:tc>
                  <a:txBody>
                    <a:bodyPr/>
                    <a:lstStyle/>
                    <a:p>
                      <a:pPr marL="0" marR="0" indent="0" algn="ctr" defTabSz="914293" rtl="0" eaLnBrk="1" fontAlgn="auto" latinLnBrk="0" hangingPunct="1">
                        <a:lnSpc>
                          <a:spcPct val="100000"/>
                        </a:lnSpc>
                        <a:spcBef>
                          <a:spcPts val="0"/>
                        </a:spcBef>
                        <a:spcAft>
                          <a:spcPts val="0"/>
                        </a:spcAft>
                        <a:buClrTx/>
                        <a:buSzTx/>
                        <a:buFontTx/>
                        <a:buNone/>
                        <a:tabLst/>
                        <a:defRPr/>
                      </a:pPr>
                      <a:r>
                        <a:rPr lang="en-US" sz="1200" dirty="0"/>
                        <a:t>12%</a:t>
                      </a:r>
                    </a:p>
                  </a:txBody>
                  <a:tcPr anchor="ctr"/>
                </a:tc>
                <a:tc>
                  <a:txBody>
                    <a:bodyPr/>
                    <a:lstStyle/>
                    <a:p>
                      <a:pPr marL="0" marR="0" indent="0" algn="ctr" defTabSz="914293" rtl="0" eaLnBrk="1" fontAlgn="auto" latinLnBrk="0" hangingPunct="1">
                        <a:lnSpc>
                          <a:spcPct val="100000"/>
                        </a:lnSpc>
                        <a:spcBef>
                          <a:spcPts val="0"/>
                        </a:spcBef>
                        <a:spcAft>
                          <a:spcPts val="0"/>
                        </a:spcAft>
                        <a:buClrTx/>
                        <a:buSzTx/>
                        <a:buFontTx/>
                        <a:buNone/>
                        <a:tabLst/>
                        <a:defRPr/>
                      </a:pPr>
                      <a:r>
                        <a:rPr lang="en-US" sz="1200" dirty="0"/>
                        <a:t>9%</a:t>
                      </a:r>
                    </a:p>
                  </a:txBody>
                  <a:tcPr anchor="ctr"/>
                </a:tc>
                <a:tc>
                  <a:txBody>
                    <a:bodyPr/>
                    <a:lstStyle/>
                    <a:p>
                      <a:pPr marL="0" marR="0" indent="0" algn="ctr" defTabSz="914293" rtl="0" eaLnBrk="1" fontAlgn="auto" latinLnBrk="0" hangingPunct="1">
                        <a:lnSpc>
                          <a:spcPct val="100000"/>
                        </a:lnSpc>
                        <a:spcBef>
                          <a:spcPts val="0"/>
                        </a:spcBef>
                        <a:spcAft>
                          <a:spcPts val="0"/>
                        </a:spcAft>
                        <a:buClrTx/>
                        <a:buSzTx/>
                        <a:buFontTx/>
                        <a:buNone/>
                        <a:tabLst/>
                        <a:defRPr/>
                      </a:pPr>
                      <a:r>
                        <a:rPr lang="en-US" sz="1200" dirty="0"/>
                        <a:t>9%</a:t>
                      </a:r>
                    </a:p>
                  </a:txBody>
                  <a:tcPr anchor="ctr"/>
                </a:tc>
                <a:extLst>
                  <a:ext uri="{0D108BD9-81ED-4DB2-BD59-A6C34878D82A}">
                    <a16:rowId xmlns:a16="http://schemas.microsoft.com/office/drawing/2014/main" val="10003"/>
                  </a:ext>
                </a:extLst>
              </a:tr>
              <a:tr h="459107">
                <a:tc>
                  <a:txBody>
                    <a:bodyPr/>
                    <a:lstStyle/>
                    <a:p>
                      <a:pPr algn="ctr"/>
                      <a:r>
                        <a:rPr lang="en-US" sz="1200" dirty="0"/>
                        <a:t>Tacoma Link: </a:t>
                      </a:r>
                    </a:p>
                    <a:p>
                      <a:pPr algn="ctr"/>
                      <a:r>
                        <a:rPr lang="en-US" sz="1200" dirty="0"/>
                        <a:t>(n=105</a:t>
                      </a:r>
                      <a:r>
                        <a:rPr lang="en-US" sz="1200" baseline="0" dirty="0"/>
                        <a:t>, </a:t>
                      </a:r>
                      <a:r>
                        <a:rPr lang="en-US" sz="1200" baseline="0" dirty="0" err="1"/>
                        <a:t>MoE</a:t>
                      </a:r>
                      <a:r>
                        <a:rPr lang="en-US" sz="1200" baseline="0" dirty="0"/>
                        <a:t> </a:t>
                      </a:r>
                      <a:r>
                        <a:rPr lang="en-US" sz="1200" u="sng" baseline="0" dirty="0"/>
                        <a:t>+</a:t>
                      </a:r>
                      <a:r>
                        <a:rPr lang="en-US" sz="1200" u="none" baseline="0" dirty="0"/>
                        <a:t>9.6%</a:t>
                      </a:r>
                      <a:r>
                        <a:rPr lang="en-US" sz="1200" baseline="0" dirty="0"/>
                        <a:t>)</a:t>
                      </a:r>
                      <a:endParaRPr lang="en-US" sz="1200" b="1" dirty="0">
                        <a:solidFill>
                          <a:schemeClr val="tx1"/>
                        </a:solidFill>
                      </a:endParaRPr>
                    </a:p>
                  </a:txBody>
                  <a:tcPr anchor="ctr"/>
                </a:tc>
                <a:tc>
                  <a:txBody>
                    <a:bodyPr/>
                    <a:lstStyle/>
                    <a:p>
                      <a:pPr algn="ctr"/>
                      <a:r>
                        <a:rPr lang="en-US" sz="1200" dirty="0"/>
                        <a:t>7%</a:t>
                      </a:r>
                    </a:p>
                  </a:txBody>
                  <a:tcPr anchor="ctr"/>
                </a:tc>
                <a:tc>
                  <a:txBody>
                    <a:bodyPr/>
                    <a:lstStyle/>
                    <a:p>
                      <a:pPr algn="ctr"/>
                      <a:r>
                        <a:rPr lang="en-US" sz="1200" dirty="0"/>
                        <a:t>7%</a:t>
                      </a:r>
                    </a:p>
                  </a:txBody>
                  <a:tcPr anchor="ctr"/>
                </a:tc>
                <a:tc>
                  <a:txBody>
                    <a:bodyPr/>
                    <a:lstStyle/>
                    <a:p>
                      <a:pPr algn="ctr"/>
                      <a:r>
                        <a:rPr lang="en-US" sz="1200" dirty="0"/>
                        <a:t>6%</a:t>
                      </a:r>
                    </a:p>
                  </a:txBody>
                  <a:tcPr anchor="ctr"/>
                </a:tc>
                <a:tc>
                  <a:txBody>
                    <a:bodyPr/>
                    <a:lstStyle/>
                    <a:p>
                      <a:pPr algn="ctr"/>
                      <a:r>
                        <a:rPr lang="en-US" sz="1200" dirty="0"/>
                        <a:t>4%</a:t>
                      </a:r>
                    </a:p>
                  </a:txBody>
                  <a:tcPr anchor="ctr"/>
                </a:tc>
                <a:tc>
                  <a:txBody>
                    <a:bodyPr/>
                    <a:lstStyle/>
                    <a:p>
                      <a:pPr algn="ctr"/>
                      <a:r>
                        <a:rPr lang="en-US" sz="1200" dirty="0"/>
                        <a:t>4%</a:t>
                      </a:r>
                    </a:p>
                  </a:txBody>
                  <a:tcPr anchor="ctr"/>
                </a:tc>
                <a:tc>
                  <a:txBody>
                    <a:bodyPr/>
                    <a:lstStyle/>
                    <a:p>
                      <a:pPr algn="ctr"/>
                      <a:r>
                        <a:rPr lang="en-US" sz="1200" dirty="0"/>
                        <a:t>4%</a:t>
                      </a:r>
                    </a:p>
                  </a:txBody>
                  <a:tcPr anchor="ctr"/>
                </a:tc>
                <a:tc>
                  <a:txBody>
                    <a:bodyPr/>
                    <a:lstStyle/>
                    <a:p>
                      <a:pPr algn="ctr"/>
                      <a:r>
                        <a:rPr lang="en-US" sz="1200" dirty="0"/>
                        <a:t>4%</a:t>
                      </a:r>
                    </a:p>
                  </a:txBody>
                  <a:tcPr anchor="ctr"/>
                </a:tc>
                <a:tc>
                  <a:txBody>
                    <a:bodyPr/>
                    <a:lstStyle/>
                    <a:p>
                      <a:pPr algn="ctr"/>
                      <a:r>
                        <a:rPr lang="en-US" sz="1200" dirty="0"/>
                        <a:t>3%</a:t>
                      </a:r>
                    </a:p>
                  </a:txBody>
                  <a:tcPr anchor="ctr"/>
                </a:tc>
                <a:tc>
                  <a:txBody>
                    <a:bodyPr/>
                    <a:lstStyle/>
                    <a:p>
                      <a:pPr marL="0" marR="0" indent="0" algn="ctr" defTabSz="914293" rtl="0" eaLnBrk="1" fontAlgn="auto" latinLnBrk="0" hangingPunct="1">
                        <a:lnSpc>
                          <a:spcPct val="100000"/>
                        </a:lnSpc>
                        <a:spcBef>
                          <a:spcPts val="0"/>
                        </a:spcBef>
                        <a:spcAft>
                          <a:spcPts val="0"/>
                        </a:spcAft>
                        <a:buClrTx/>
                        <a:buSzTx/>
                        <a:buFontTx/>
                        <a:buNone/>
                        <a:tabLst/>
                        <a:defRPr/>
                      </a:pPr>
                      <a:r>
                        <a:rPr lang="en-US" sz="1200" dirty="0"/>
                        <a:t>3%</a:t>
                      </a:r>
                    </a:p>
                  </a:txBody>
                  <a:tcPr anchor="ctr"/>
                </a:tc>
                <a:tc>
                  <a:txBody>
                    <a:bodyPr/>
                    <a:lstStyle/>
                    <a:p>
                      <a:pPr marL="0" marR="0" indent="0" algn="ctr" defTabSz="914293" rtl="0" eaLnBrk="1" fontAlgn="auto" latinLnBrk="0" hangingPunct="1">
                        <a:lnSpc>
                          <a:spcPct val="100000"/>
                        </a:lnSpc>
                        <a:spcBef>
                          <a:spcPts val="0"/>
                        </a:spcBef>
                        <a:spcAft>
                          <a:spcPts val="0"/>
                        </a:spcAft>
                        <a:buClrTx/>
                        <a:buSzTx/>
                        <a:buFontTx/>
                        <a:buNone/>
                        <a:tabLst/>
                        <a:defRPr/>
                      </a:pPr>
                      <a:r>
                        <a:rPr lang="en-US" sz="1200" dirty="0"/>
                        <a:t>3%</a:t>
                      </a:r>
                    </a:p>
                  </a:txBody>
                  <a:tcPr anchor="ctr"/>
                </a:tc>
                <a:tc>
                  <a:txBody>
                    <a:bodyPr/>
                    <a:lstStyle/>
                    <a:p>
                      <a:pPr marL="0" marR="0" indent="0" algn="ctr" defTabSz="914293" rtl="0" eaLnBrk="1" fontAlgn="auto" latinLnBrk="0" hangingPunct="1">
                        <a:lnSpc>
                          <a:spcPct val="100000"/>
                        </a:lnSpc>
                        <a:spcBef>
                          <a:spcPts val="0"/>
                        </a:spcBef>
                        <a:spcAft>
                          <a:spcPts val="0"/>
                        </a:spcAft>
                        <a:buClrTx/>
                        <a:buSzTx/>
                        <a:buFontTx/>
                        <a:buNone/>
                        <a:tabLst/>
                        <a:defRPr/>
                      </a:pPr>
                      <a:r>
                        <a:rPr lang="en-US" sz="1200" dirty="0"/>
                        <a:t>2%</a:t>
                      </a:r>
                    </a:p>
                  </a:txBody>
                  <a:tcPr anchor="ctr"/>
                </a:tc>
                <a:tc>
                  <a:txBody>
                    <a:bodyPr/>
                    <a:lstStyle/>
                    <a:p>
                      <a:pPr marL="0" marR="0" indent="0" algn="ctr" defTabSz="914293" rtl="0" eaLnBrk="1" fontAlgn="auto" latinLnBrk="0" hangingPunct="1">
                        <a:lnSpc>
                          <a:spcPct val="100000"/>
                        </a:lnSpc>
                        <a:spcBef>
                          <a:spcPts val="0"/>
                        </a:spcBef>
                        <a:spcAft>
                          <a:spcPts val="0"/>
                        </a:spcAft>
                        <a:buClrTx/>
                        <a:buSzTx/>
                        <a:buFontTx/>
                        <a:buNone/>
                        <a:tabLst/>
                        <a:defRPr/>
                      </a:pPr>
                      <a:r>
                        <a:rPr lang="en-US" sz="1200" dirty="0"/>
                        <a:t>2%</a:t>
                      </a:r>
                    </a:p>
                  </a:txBody>
                  <a:tcPr anchor="ctr"/>
                </a:tc>
                <a:extLst>
                  <a:ext uri="{0D108BD9-81ED-4DB2-BD59-A6C34878D82A}">
                    <a16:rowId xmlns:a16="http://schemas.microsoft.com/office/drawing/2014/main" val="10004"/>
                  </a:ext>
                </a:extLst>
              </a:tr>
            </a:tbl>
          </a:graphicData>
        </a:graphic>
      </p:graphicFrame>
      <p:sp>
        <p:nvSpPr>
          <p:cNvPr id="6" name="Content Placeholder 3">
            <a:extLst>
              <a:ext uri="{FF2B5EF4-FFF2-40B4-BE49-F238E27FC236}">
                <a16:creationId xmlns:a16="http://schemas.microsoft.com/office/drawing/2014/main" id="{64A1B222-E75D-412E-8F52-1DDDAE4013C0}"/>
              </a:ext>
            </a:extLst>
          </p:cNvPr>
          <p:cNvSpPr txBox="1">
            <a:spLocks/>
          </p:cNvSpPr>
          <p:nvPr/>
        </p:nvSpPr>
        <p:spPr>
          <a:xfrm>
            <a:off x="3312482" y="5740432"/>
            <a:ext cx="5567036" cy="615553"/>
          </a:xfrm>
          <a:prstGeom prst="rect">
            <a:avLst/>
          </a:prstGeom>
          <a:solidFill>
            <a:srgbClr val="CFE7B3"/>
          </a:solidFill>
          <a:ln w="19050">
            <a:solidFill>
              <a:schemeClr val="tx1"/>
            </a:solidFill>
          </a:ln>
          <a:effectLst/>
        </p:spPr>
        <p:style>
          <a:lnRef idx="1">
            <a:schemeClr val="accent1"/>
          </a:lnRef>
          <a:fillRef idx="3">
            <a:schemeClr val="accent1"/>
          </a:fillRef>
          <a:effectRef idx="2">
            <a:schemeClr val="accent1"/>
          </a:effectRef>
          <a:fontRef idx="minor">
            <a:schemeClr val="lt1"/>
          </a:fontRef>
        </p:style>
        <p:txBody>
          <a:bodyPr wrap="square" tIns="91440" bIns="91440">
            <a:spAutoFit/>
          </a:bodyPr>
          <a:lstStyle/>
          <a:p>
            <a:pPr algn="ctr" fontAlgn="auto">
              <a:spcBef>
                <a:spcPts val="0"/>
              </a:spcBef>
              <a:spcAft>
                <a:spcPts val="0"/>
              </a:spcAft>
              <a:buClr>
                <a:schemeClr val="accent1"/>
              </a:buClr>
              <a:buSzPct val="76000"/>
              <a:buFont typeface="Wingdings 3"/>
              <a:buNone/>
              <a:defRPr/>
            </a:pPr>
            <a:r>
              <a:rPr lang="en-US" sz="1400" b="1" dirty="0">
                <a:solidFill>
                  <a:schemeClr val="tx1"/>
                </a:solidFill>
              </a:rPr>
              <a:t>Please note that due to rounding, some percentages may not add up to exactly 100%.</a:t>
            </a:r>
          </a:p>
        </p:txBody>
      </p:sp>
    </p:spTree>
    <p:extLst>
      <p:ext uri="{BB962C8B-B14F-4D97-AF65-F5344CB8AC3E}">
        <p14:creationId xmlns:p14="http://schemas.microsoft.com/office/powerpoint/2010/main" val="31897072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a:t>Sound Transit Grade by Link Riders, Year-to-Year</a:t>
            </a:r>
          </a:p>
        </p:txBody>
      </p:sp>
      <p:sp>
        <p:nvSpPr>
          <p:cNvPr id="3" name="Text Placeholder 2"/>
          <p:cNvSpPr>
            <a:spLocks noGrp="1"/>
          </p:cNvSpPr>
          <p:nvPr>
            <p:ph type="body" sz="quarter" idx="15"/>
          </p:nvPr>
        </p:nvSpPr>
        <p:spPr>
          <a:xfrm>
            <a:off x="182878" y="6307931"/>
            <a:ext cx="6836855" cy="461665"/>
          </a:xfrm>
        </p:spPr>
        <p:txBody>
          <a:bodyPr/>
          <a:lstStyle/>
          <a:p>
            <a:r>
              <a:rPr lang="en-US" dirty="0"/>
              <a:t>8. If you were giving Sound Transit an overall report card, where A means excellent, C means average, and F means failing, what overall grade would you give them?</a:t>
            </a:r>
            <a:endParaRPr lang="en-US" u="sng" dirty="0">
              <a:solidFill>
                <a:prstClr val="black"/>
              </a:solidFill>
            </a:endParaRPr>
          </a:p>
        </p:txBody>
      </p:sp>
      <p:sp>
        <p:nvSpPr>
          <p:cNvPr id="4" name="Text Placeholder 3"/>
          <p:cNvSpPr>
            <a:spLocks noGrp="1"/>
          </p:cNvSpPr>
          <p:nvPr>
            <p:ph type="body" sz="quarter" idx="13"/>
          </p:nvPr>
        </p:nvSpPr>
        <p:spPr>
          <a:xfrm>
            <a:off x="182880" y="941832"/>
            <a:ext cx="11823192" cy="517065"/>
          </a:xfrm>
        </p:spPr>
        <p:txBody>
          <a:bodyPr/>
          <a:lstStyle/>
          <a:p>
            <a:r>
              <a:rPr lang="en-US" sz="1500" dirty="0"/>
              <a:t>Total positive ST grades (A and B) remain highly positive for Link, with a strong majority (59%) of its riders giving the agency an A rating. Negative C or lower grades have remained flat over the last few years.</a:t>
            </a:r>
          </a:p>
        </p:txBody>
      </p:sp>
      <p:sp>
        <p:nvSpPr>
          <p:cNvPr id="5" name="TextBox 4">
            <a:extLst>
              <a:ext uri="{FF2B5EF4-FFF2-40B4-BE49-F238E27FC236}">
                <a16:creationId xmlns:a16="http://schemas.microsoft.com/office/drawing/2014/main" id="{5D05DA5E-9CA5-4E8F-B8C7-FF8AA9C6F008}"/>
              </a:ext>
            </a:extLst>
          </p:cNvPr>
          <p:cNvSpPr txBox="1"/>
          <p:nvPr/>
        </p:nvSpPr>
        <p:spPr>
          <a:xfrm>
            <a:off x="5343299" y="1515320"/>
            <a:ext cx="1502228" cy="369332"/>
          </a:xfrm>
          <a:prstGeom prst="rect">
            <a:avLst/>
          </a:prstGeom>
          <a:noFill/>
        </p:spPr>
        <p:txBody>
          <a:bodyPr wrap="square" rtlCol="0">
            <a:spAutoFit/>
          </a:bodyPr>
          <a:lstStyle/>
          <a:p>
            <a:r>
              <a:rPr lang="en-US" b="1" dirty="0"/>
              <a:t>Link (n=629)</a:t>
            </a:r>
          </a:p>
        </p:txBody>
      </p:sp>
      <p:graphicFrame>
        <p:nvGraphicFramePr>
          <p:cNvPr id="9" name="Chart Placeholder 8">
            <a:extLst>
              <a:ext uri="{FF2B5EF4-FFF2-40B4-BE49-F238E27FC236}">
                <a16:creationId xmlns:a16="http://schemas.microsoft.com/office/drawing/2014/main" id="{DFAB351F-028D-4A23-92E7-09B306FBDAFC}"/>
              </a:ext>
            </a:extLst>
          </p:cNvPr>
          <p:cNvGraphicFramePr>
            <a:graphicFrameLocks/>
          </p:cNvGraphicFramePr>
          <p:nvPr>
            <p:extLst>
              <p:ext uri="{D42A27DB-BD31-4B8C-83A1-F6EECF244321}">
                <p14:modId xmlns:p14="http://schemas.microsoft.com/office/powerpoint/2010/main" val="3511148420"/>
              </p:ext>
            </p:extLst>
          </p:nvPr>
        </p:nvGraphicFramePr>
        <p:xfrm>
          <a:off x="182563" y="1699986"/>
          <a:ext cx="11823700" cy="452353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719926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a:t>Sound Transit Grade by Sounder Riders, Year-to-Year</a:t>
            </a:r>
          </a:p>
        </p:txBody>
      </p:sp>
      <p:sp>
        <p:nvSpPr>
          <p:cNvPr id="3" name="Text Placeholder 2"/>
          <p:cNvSpPr>
            <a:spLocks noGrp="1"/>
          </p:cNvSpPr>
          <p:nvPr>
            <p:ph type="body" sz="quarter" idx="15"/>
          </p:nvPr>
        </p:nvSpPr>
        <p:spPr>
          <a:xfrm>
            <a:off x="182878" y="6307931"/>
            <a:ext cx="6836855" cy="461665"/>
          </a:xfrm>
        </p:spPr>
        <p:txBody>
          <a:bodyPr/>
          <a:lstStyle/>
          <a:p>
            <a:r>
              <a:rPr lang="en-US" dirty="0"/>
              <a:t>8. If you were giving Sound Transit an overall report card, where A means excellent, C means average, and F means failing, what overall grade would you give them?</a:t>
            </a:r>
            <a:endParaRPr lang="en-US" u="sng" dirty="0">
              <a:solidFill>
                <a:prstClr val="black"/>
              </a:solidFill>
            </a:endParaRPr>
          </a:p>
        </p:txBody>
      </p:sp>
      <p:sp>
        <p:nvSpPr>
          <p:cNvPr id="4" name="Text Placeholder 3"/>
          <p:cNvSpPr>
            <a:spLocks noGrp="1"/>
          </p:cNvSpPr>
          <p:nvPr>
            <p:ph type="body" sz="quarter" idx="13"/>
          </p:nvPr>
        </p:nvSpPr>
        <p:spPr>
          <a:xfrm>
            <a:off x="182880" y="941832"/>
            <a:ext cx="11823192" cy="517065"/>
          </a:xfrm>
        </p:spPr>
        <p:txBody>
          <a:bodyPr/>
          <a:lstStyle/>
          <a:p>
            <a:r>
              <a:rPr lang="en-US" sz="1500" dirty="0"/>
              <a:t>After steadily declining between 2012 and 2014, agency grades among Sounder riders have stabilized over the last few years. Half of Sounder riders now give Sound Transit a B grade, with just over a third giving the agency an A grade.</a:t>
            </a:r>
          </a:p>
        </p:txBody>
      </p:sp>
      <p:sp>
        <p:nvSpPr>
          <p:cNvPr id="5" name="TextBox 4">
            <a:extLst>
              <a:ext uri="{FF2B5EF4-FFF2-40B4-BE49-F238E27FC236}">
                <a16:creationId xmlns:a16="http://schemas.microsoft.com/office/drawing/2014/main" id="{5D05DA5E-9CA5-4E8F-B8C7-FF8AA9C6F008}"/>
              </a:ext>
            </a:extLst>
          </p:cNvPr>
          <p:cNvSpPr txBox="1"/>
          <p:nvPr/>
        </p:nvSpPr>
        <p:spPr>
          <a:xfrm>
            <a:off x="5290458" y="1543310"/>
            <a:ext cx="1838129" cy="369332"/>
          </a:xfrm>
          <a:prstGeom prst="rect">
            <a:avLst/>
          </a:prstGeom>
          <a:noFill/>
        </p:spPr>
        <p:txBody>
          <a:bodyPr wrap="square" rtlCol="0">
            <a:spAutoFit/>
          </a:bodyPr>
          <a:lstStyle/>
          <a:p>
            <a:r>
              <a:rPr lang="en-US" b="1" dirty="0"/>
              <a:t>Sounder (n=310)</a:t>
            </a:r>
          </a:p>
        </p:txBody>
      </p:sp>
      <p:graphicFrame>
        <p:nvGraphicFramePr>
          <p:cNvPr id="10" name="Chart Placeholder 8">
            <a:extLst>
              <a:ext uri="{FF2B5EF4-FFF2-40B4-BE49-F238E27FC236}">
                <a16:creationId xmlns:a16="http://schemas.microsoft.com/office/drawing/2014/main" id="{E1E6EB9A-303C-4B28-A119-72E71A18A782}"/>
              </a:ext>
            </a:extLst>
          </p:cNvPr>
          <p:cNvGraphicFramePr>
            <a:graphicFrameLocks/>
          </p:cNvGraphicFramePr>
          <p:nvPr>
            <p:extLst>
              <p:ext uri="{D42A27DB-BD31-4B8C-83A1-F6EECF244321}">
                <p14:modId xmlns:p14="http://schemas.microsoft.com/office/powerpoint/2010/main" val="384412823"/>
              </p:ext>
            </p:extLst>
          </p:nvPr>
        </p:nvGraphicFramePr>
        <p:xfrm>
          <a:off x="182563" y="1699986"/>
          <a:ext cx="11823700" cy="452353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6529919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79" y="137160"/>
            <a:ext cx="10725912" cy="594360"/>
          </a:xfrm>
        </p:spPr>
        <p:txBody>
          <a:bodyPr>
            <a:noAutofit/>
          </a:bodyPr>
          <a:lstStyle/>
          <a:p>
            <a:r>
              <a:rPr lang="en-US" sz="3600" dirty="0"/>
              <a:t>Sound Transit Grade by Sounder Riders, Year-to-Year</a:t>
            </a:r>
          </a:p>
        </p:txBody>
      </p:sp>
      <p:sp>
        <p:nvSpPr>
          <p:cNvPr id="3" name="Text Placeholder 2"/>
          <p:cNvSpPr>
            <a:spLocks noGrp="1"/>
          </p:cNvSpPr>
          <p:nvPr>
            <p:ph type="body" sz="quarter" idx="15"/>
          </p:nvPr>
        </p:nvSpPr>
        <p:spPr>
          <a:xfrm>
            <a:off x="182878" y="6307931"/>
            <a:ext cx="6836855" cy="461665"/>
          </a:xfrm>
        </p:spPr>
        <p:txBody>
          <a:bodyPr/>
          <a:lstStyle/>
          <a:p>
            <a:r>
              <a:rPr lang="en-US" dirty="0"/>
              <a:t>8. If you were giving Sound Transit an overall report card, where A means excellent, C means average, and F means failing, what overall grade would you give them?</a:t>
            </a:r>
            <a:endParaRPr lang="en-US" u="sng" dirty="0">
              <a:solidFill>
                <a:prstClr val="black"/>
              </a:solidFill>
            </a:endParaRPr>
          </a:p>
        </p:txBody>
      </p:sp>
      <p:sp>
        <p:nvSpPr>
          <p:cNvPr id="4" name="Text Placeholder 3"/>
          <p:cNvSpPr>
            <a:spLocks noGrp="1"/>
          </p:cNvSpPr>
          <p:nvPr>
            <p:ph type="body" sz="quarter" idx="13"/>
          </p:nvPr>
        </p:nvSpPr>
        <p:spPr>
          <a:xfrm>
            <a:off x="182880" y="941832"/>
            <a:ext cx="11823192" cy="547842"/>
          </a:xfrm>
        </p:spPr>
        <p:txBody>
          <a:bodyPr/>
          <a:lstStyle/>
          <a:p>
            <a:r>
              <a:rPr lang="en-US" sz="1600" dirty="0"/>
              <a:t>Overall grades have been slightly higher among Sounder Northline than </a:t>
            </a:r>
            <a:r>
              <a:rPr lang="en-US" sz="1600" dirty="0" err="1"/>
              <a:t>Southline</a:t>
            </a:r>
            <a:r>
              <a:rPr lang="en-US" sz="1600" dirty="0"/>
              <a:t> riders in the last few years. After an uptick in C or lower grades in 2016, this negative sentiment has fallen in 2017.</a:t>
            </a:r>
          </a:p>
        </p:txBody>
      </p:sp>
      <p:sp>
        <p:nvSpPr>
          <p:cNvPr id="5" name="TextBox 4">
            <a:extLst>
              <a:ext uri="{FF2B5EF4-FFF2-40B4-BE49-F238E27FC236}">
                <a16:creationId xmlns:a16="http://schemas.microsoft.com/office/drawing/2014/main" id="{5D05DA5E-9CA5-4E8F-B8C7-FF8AA9C6F008}"/>
              </a:ext>
            </a:extLst>
          </p:cNvPr>
          <p:cNvSpPr txBox="1"/>
          <p:nvPr/>
        </p:nvSpPr>
        <p:spPr>
          <a:xfrm>
            <a:off x="1300479" y="1634201"/>
            <a:ext cx="3598091" cy="584775"/>
          </a:xfrm>
          <a:prstGeom prst="rect">
            <a:avLst/>
          </a:prstGeom>
          <a:noFill/>
        </p:spPr>
        <p:txBody>
          <a:bodyPr wrap="square" rtlCol="0">
            <a:spAutoFit/>
          </a:bodyPr>
          <a:lstStyle/>
          <a:p>
            <a:pPr algn="ctr"/>
            <a:r>
              <a:rPr lang="en-US" sz="1600" b="1" dirty="0"/>
              <a:t>Sounder Seattle-Lakewood</a:t>
            </a:r>
          </a:p>
          <a:p>
            <a:pPr algn="ctr"/>
            <a:r>
              <a:rPr lang="en-US" sz="1600" b="1" dirty="0"/>
              <a:t> Riders (n=232)</a:t>
            </a:r>
          </a:p>
        </p:txBody>
      </p:sp>
      <p:sp>
        <p:nvSpPr>
          <p:cNvPr id="8" name="TextBox 7">
            <a:extLst>
              <a:ext uri="{FF2B5EF4-FFF2-40B4-BE49-F238E27FC236}">
                <a16:creationId xmlns:a16="http://schemas.microsoft.com/office/drawing/2014/main" id="{AD4E63F9-2AB2-4083-85B4-59E6E07FDB51}"/>
              </a:ext>
            </a:extLst>
          </p:cNvPr>
          <p:cNvSpPr txBox="1"/>
          <p:nvPr/>
        </p:nvSpPr>
        <p:spPr>
          <a:xfrm>
            <a:off x="7546109" y="1614866"/>
            <a:ext cx="3216685" cy="584775"/>
          </a:xfrm>
          <a:prstGeom prst="rect">
            <a:avLst/>
          </a:prstGeom>
          <a:noFill/>
        </p:spPr>
        <p:txBody>
          <a:bodyPr wrap="square" rtlCol="0">
            <a:spAutoFit/>
          </a:bodyPr>
          <a:lstStyle/>
          <a:p>
            <a:pPr algn="ctr"/>
            <a:r>
              <a:rPr lang="en-US" sz="1600" b="1" dirty="0"/>
              <a:t>Sounder Seattle-Everett</a:t>
            </a:r>
          </a:p>
          <a:p>
            <a:pPr algn="ctr"/>
            <a:r>
              <a:rPr lang="en-US" sz="1600" b="1" dirty="0"/>
              <a:t>Riders (n=78)</a:t>
            </a:r>
          </a:p>
        </p:txBody>
      </p:sp>
      <p:graphicFrame>
        <p:nvGraphicFramePr>
          <p:cNvPr id="9" name="Chart Placeholder 8">
            <a:extLst>
              <a:ext uri="{FF2B5EF4-FFF2-40B4-BE49-F238E27FC236}">
                <a16:creationId xmlns:a16="http://schemas.microsoft.com/office/drawing/2014/main" id="{423DE46F-DC1A-40F7-B662-4C3C23C3F50C}"/>
              </a:ext>
            </a:extLst>
          </p:cNvPr>
          <p:cNvGraphicFramePr>
            <a:graphicFrameLocks/>
          </p:cNvGraphicFramePr>
          <p:nvPr>
            <p:extLst>
              <p:ext uri="{D42A27DB-BD31-4B8C-83A1-F6EECF244321}">
                <p14:modId xmlns:p14="http://schemas.microsoft.com/office/powerpoint/2010/main" val="1493508267"/>
              </p:ext>
            </p:extLst>
          </p:nvPr>
        </p:nvGraphicFramePr>
        <p:xfrm>
          <a:off x="6236021" y="2071396"/>
          <a:ext cx="5980862" cy="411966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Chart Placeholder 8">
            <a:extLst>
              <a:ext uri="{FF2B5EF4-FFF2-40B4-BE49-F238E27FC236}">
                <a16:creationId xmlns:a16="http://schemas.microsoft.com/office/drawing/2014/main" id="{69F1FFCB-1B4B-4FE5-9BA4-C6C20B9DAE25}"/>
              </a:ext>
            </a:extLst>
          </p:cNvPr>
          <p:cNvGraphicFramePr>
            <a:graphicFrameLocks/>
          </p:cNvGraphicFramePr>
          <p:nvPr>
            <p:extLst>
              <p:ext uri="{D42A27DB-BD31-4B8C-83A1-F6EECF244321}">
                <p14:modId xmlns:p14="http://schemas.microsoft.com/office/powerpoint/2010/main" val="4237369260"/>
              </p:ext>
            </p:extLst>
          </p:nvPr>
        </p:nvGraphicFramePr>
        <p:xfrm>
          <a:off x="270590" y="2031189"/>
          <a:ext cx="5682342" cy="4159873"/>
        </p:xfrm>
        <a:graphic>
          <a:graphicData uri="http://schemas.openxmlformats.org/drawingml/2006/chart">
            <c:chart xmlns:c="http://schemas.openxmlformats.org/drawingml/2006/chart" xmlns:r="http://schemas.openxmlformats.org/officeDocument/2006/relationships" r:id="rId4"/>
          </a:graphicData>
        </a:graphic>
      </p:graphicFrame>
      <p:cxnSp>
        <p:nvCxnSpPr>
          <p:cNvPr id="7" name="Straight Connector 6">
            <a:extLst>
              <a:ext uri="{FF2B5EF4-FFF2-40B4-BE49-F238E27FC236}">
                <a16:creationId xmlns:a16="http://schemas.microsoft.com/office/drawing/2014/main" id="{6015FE14-3362-4DE3-9971-7F6CAAA3F06B}"/>
              </a:ext>
            </a:extLst>
          </p:cNvPr>
          <p:cNvCxnSpPr>
            <a:cxnSpLocks/>
          </p:cNvCxnSpPr>
          <p:nvPr/>
        </p:nvCxnSpPr>
        <p:spPr>
          <a:xfrm>
            <a:off x="6094476" y="1669209"/>
            <a:ext cx="0" cy="4521853"/>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42236416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79" y="137160"/>
            <a:ext cx="10725912" cy="594360"/>
          </a:xfrm>
        </p:spPr>
        <p:txBody>
          <a:bodyPr>
            <a:noAutofit/>
          </a:bodyPr>
          <a:lstStyle/>
          <a:p>
            <a:r>
              <a:rPr lang="en-US" sz="3600" dirty="0"/>
              <a:t>ST Grade by Length of Ridership, Year-to-Year</a:t>
            </a:r>
          </a:p>
        </p:txBody>
      </p:sp>
      <p:sp>
        <p:nvSpPr>
          <p:cNvPr id="3" name="Text Placeholder 2"/>
          <p:cNvSpPr>
            <a:spLocks noGrp="1"/>
          </p:cNvSpPr>
          <p:nvPr>
            <p:ph type="body" sz="quarter" idx="15"/>
          </p:nvPr>
        </p:nvSpPr>
        <p:spPr>
          <a:xfrm>
            <a:off x="182878" y="6307931"/>
            <a:ext cx="6836855" cy="461665"/>
          </a:xfrm>
        </p:spPr>
        <p:txBody>
          <a:bodyPr/>
          <a:lstStyle/>
          <a:p>
            <a:r>
              <a:rPr lang="en-US" dirty="0"/>
              <a:t>8. If you were giving Sound Transit an overall report card, where A means excellent, C means average, and F means failing, what overall grade would you give them?</a:t>
            </a:r>
            <a:endParaRPr lang="en-US" u="sng" dirty="0">
              <a:solidFill>
                <a:prstClr val="black"/>
              </a:solidFill>
            </a:endParaRPr>
          </a:p>
        </p:txBody>
      </p:sp>
      <p:sp>
        <p:nvSpPr>
          <p:cNvPr id="4" name="Text Placeholder 3"/>
          <p:cNvSpPr>
            <a:spLocks noGrp="1"/>
          </p:cNvSpPr>
          <p:nvPr>
            <p:ph type="body" sz="quarter" idx="13"/>
          </p:nvPr>
        </p:nvSpPr>
        <p:spPr>
          <a:xfrm>
            <a:off x="182880" y="941832"/>
            <a:ext cx="11823192" cy="747897"/>
          </a:xfrm>
        </p:spPr>
        <p:txBody>
          <a:bodyPr/>
          <a:lstStyle/>
          <a:p>
            <a:r>
              <a:rPr lang="en-US" sz="1500" dirty="0"/>
              <a:t>Continuing a long-standing trend, newer riders generally give Sound Transit higher marks than established riders. ST grades have been far more consistent among newer riders compared to established riders, which have seen major fluctuations in positive intensity -- between A and B grades – in recent years.</a:t>
            </a:r>
          </a:p>
        </p:txBody>
      </p:sp>
      <p:sp>
        <p:nvSpPr>
          <p:cNvPr id="5" name="TextBox 4">
            <a:extLst>
              <a:ext uri="{FF2B5EF4-FFF2-40B4-BE49-F238E27FC236}">
                <a16:creationId xmlns:a16="http://schemas.microsoft.com/office/drawing/2014/main" id="{5D05DA5E-9CA5-4E8F-B8C7-FF8AA9C6F008}"/>
              </a:ext>
            </a:extLst>
          </p:cNvPr>
          <p:cNvSpPr txBox="1"/>
          <p:nvPr/>
        </p:nvSpPr>
        <p:spPr>
          <a:xfrm>
            <a:off x="1312715" y="1689729"/>
            <a:ext cx="3598091" cy="338554"/>
          </a:xfrm>
          <a:prstGeom prst="rect">
            <a:avLst/>
          </a:prstGeom>
          <a:noFill/>
        </p:spPr>
        <p:txBody>
          <a:bodyPr wrap="square" rtlCol="0">
            <a:spAutoFit/>
          </a:bodyPr>
          <a:lstStyle/>
          <a:p>
            <a:pPr algn="ctr"/>
            <a:r>
              <a:rPr lang="en-US" sz="1600" b="1" dirty="0"/>
              <a:t>New Riders (&lt;1 year) (n=431)</a:t>
            </a:r>
          </a:p>
        </p:txBody>
      </p:sp>
      <p:sp>
        <p:nvSpPr>
          <p:cNvPr id="8" name="TextBox 7">
            <a:extLst>
              <a:ext uri="{FF2B5EF4-FFF2-40B4-BE49-F238E27FC236}">
                <a16:creationId xmlns:a16="http://schemas.microsoft.com/office/drawing/2014/main" id="{AD4E63F9-2AB2-4083-85B4-59E6E07FDB51}"/>
              </a:ext>
            </a:extLst>
          </p:cNvPr>
          <p:cNvSpPr txBox="1"/>
          <p:nvPr/>
        </p:nvSpPr>
        <p:spPr>
          <a:xfrm>
            <a:off x="7441932" y="1689729"/>
            <a:ext cx="3216685" cy="584775"/>
          </a:xfrm>
          <a:prstGeom prst="rect">
            <a:avLst/>
          </a:prstGeom>
          <a:noFill/>
        </p:spPr>
        <p:txBody>
          <a:bodyPr wrap="square" rtlCol="0">
            <a:spAutoFit/>
          </a:bodyPr>
          <a:lstStyle/>
          <a:p>
            <a:pPr algn="ctr"/>
            <a:r>
              <a:rPr lang="en-US" sz="1600" b="1" dirty="0"/>
              <a:t>Established Riders (1 year+)  (n=1,168)</a:t>
            </a:r>
          </a:p>
        </p:txBody>
      </p:sp>
      <p:graphicFrame>
        <p:nvGraphicFramePr>
          <p:cNvPr id="9" name="Chart Placeholder 8">
            <a:extLst>
              <a:ext uri="{FF2B5EF4-FFF2-40B4-BE49-F238E27FC236}">
                <a16:creationId xmlns:a16="http://schemas.microsoft.com/office/drawing/2014/main" id="{423DE46F-DC1A-40F7-B662-4C3C23C3F50C}"/>
              </a:ext>
            </a:extLst>
          </p:cNvPr>
          <p:cNvGraphicFramePr>
            <a:graphicFrameLocks/>
          </p:cNvGraphicFramePr>
          <p:nvPr>
            <p:extLst/>
          </p:nvPr>
        </p:nvGraphicFramePr>
        <p:xfrm>
          <a:off x="6236021" y="2071396"/>
          <a:ext cx="5980862" cy="411966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Chart Placeholder 8">
            <a:extLst>
              <a:ext uri="{FF2B5EF4-FFF2-40B4-BE49-F238E27FC236}">
                <a16:creationId xmlns:a16="http://schemas.microsoft.com/office/drawing/2014/main" id="{69F1FFCB-1B4B-4FE5-9BA4-C6C20B9DAE25}"/>
              </a:ext>
            </a:extLst>
          </p:cNvPr>
          <p:cNvGraphicFramePr>
            <a:graphicFrameLocks/>
          </p:cNvGraphicFramePr>
          <p:nvPr>
            <p:extLst/>
          </p:nvPr>
        </p:nvGraphicFramePr>
        <p:xfrm>
          <a:off x="270590" y="2031189"/>
          <a:ext cx="5682342" cy="4159873"/>
        </p:xfrm>
        <a:graphic>
          <a:graphicData uri="http://schemas.openxmlformats.org/drawingml/2006/chart">
            <c:chart xmlns:c="http://schemas.openxmlformats.org/drawingml/2006/chart" xmlns:r="http://schemas.openxmlformats.org/officeDocument/2006/relationships" r:id="rId4"/>
          </a:graphicData>
        </a:graphic>
      </p:graphicFrame>
      <p:cxnSp>
        <p:nvCxnSpPr>
          <p:cNvPr id="7" name="Straight Connector 6">
            <a:extLst>
              <a:ext uri="{FF2B5EF4-FFF2-40B4-BE49-F238E27FC236}">
                <a16:creationId xmlns:a16="http://schemas.microsoft.com/office/drawing/2014/main" id="{6015FE14-3362-4DE3-9971-7F6CAAA3F06B}"/>
              </a:ext>
            </a:extLst>
          </p:cNvPr>
          <p:cNvCxnSpPr>
            <a:cxnSpLocks/>
          </p:cNvCxnSpPr>
          <p:nvPr/>
        </p:nvCxnSpPr>
        <p:spPr>
          <a:xfrm>
            <a:off x="6094476" y="1669209"/>
            <a:ext cx="0" cy="4521853"/>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0404607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a:t>Benchmarking Against Other Agencies</a:t>
            </a:r>
          </a:p>
        </p:txBody>
      </p:sp>
      <p:sp>
        <p:nvSpPr>
          <p:cNvPr id="3" name="Text Placeholder 2"/>
          <p:cNvSpPr>
            <a:spLocks noGrp="1"/>
          </p:cNvSpPr>
          <p:nvPr>
            <p:ph type="body" sz="quarter" idx="15"/>
          </p:nvPr>
        </p:nvSpPr>
        <p:spPr>
          <a:xfrm>
            <a:off x="182878" y="6492597"/>
            <a:ext cx="6836855" cy="276999"/>
          </a:xfrm>
        </p:spPr>
        <p:txBody>
          <a:bodyPr/>
          <a:lstStyle/>
          <a:p>
            <a:r>
              <a:rPr lang="en-US" dirty="0"/>
              <a:t>[A comparison of overall rider satisfaction ratings for select transit agencies]</a:t>
            </a:r>
            <a:endParaRPr lang="en-US" u="sng" dirty="0">
              <a:solidFill>
                <a:prstClr val="black"/>
              </a:solidFill>
            </a:endParaRPr>
          </a:p>
        </p:txBody>
      </p:sp>
      <p:sp>
        <p:nvSpPr>
          <p:cNvPr id="4" name="Text Placeholder 3"/>
          <p:cNvSpPr>
            <a:spLocks noGrp="1"/>
          </p:cNvSpPr>
          <p:nvPr>
            <p:ph type="body" sz="quarter" idx="13"/>
          </p:nvPr>
        </p:nvSpPr>
        <p:spPr>
          <a:xfrm>
            <a:off x="182880" y="941832"/>
            <a:ext cx="11823192" cy="517065"/>
          </a:xfrm>
        </p:spPr>
        <p:txBody>
          <a:bodyPr/>
          <a:lstStyle/>
          <a:p>
            <a:r>
              <a:rPr lang="en-US" sz="1500" dirty="0"/>
              <a:t>Compared to other agencies, Sound Transit continues to enjoy some of the highest overall rider satisfaction ratings. ST’s ratings are on-par with Portland’s </a:t>
            </a:r>
            <a:r>
              <a:rPr lang="en-US" sz="1500" dirty="0" err="1"/>
              <a:t>TriMet</a:t>
            </a:r>
            <a:r>
              <a:rPr lang="en-US" sz="1500" dirty="0"/>
              <a:t>.</a:t>
            </a:r>
          </a:p>
        </p:txBody>
      </p:sp>
      <p:graphicFrame>
        <p:nvGraphicFramePr>
          <p:cNvPr id="7" name="Chart 6">
            <a:extLst>
              <a:ext uri="{FF2B5EF4-FFF2-40B4-BE49-F238E27FC236}">
                <a16:creationId xmlns:a16="http://schemas.microsoft.com/office/drawing/2014/main" id="{2428402F-4AB4-4CE3-A23D-311C782780EF}"/>
              </a:ext>
            </a:extLst>
          </p:cNvPr>
          <p:cNvGraphicFramePr/>
          <p:nvPr>
            <p:extLst>
              <p:ext uri="{D42A27DB-BD31-4B8C-83A1-F6EECF244321}">
                <p14:modId xmlns:p14="http://schemas.microsoft.com/office/powerpoint/2010/main" val="3702578233"/>
              </p:ext>
            </p:extLst>
          </p:nvPr>
        </p:nvGraphicFramePr>
        <p:xfrm>
          <a:off x="182878" y="1633073"/>
          <a:ext cx="11823193" cy="468534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2168765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7073" y="4514915"/>
            <a:ext cx="4184927" cy="1569660"/>
          </a:xfrm>
        </p:spPr>
        <p:txBody>
          <a:bodyPr/>
          <a:lstStyle/>
          <a:p>
            <a:r>
              <a:rPr lang="en-US" dirty="0"/>
              <a:t>Top-of-Mind</a:t>
            </a:r>
            <a:br>
              <a:rPr lang="en-US" dirty="0"/>
            </a:br>
            <a:r>
              <a:rPr lang="en-US" dirty="0"/>
              <a:t> Improvements</a:t>
            </a:r>
          </a:p>
        </p:txBody>
      </p:sp>
    </p:spTree>
    <p:extLst>
      <p:ext uri="{BB962C8B-B14F-4D97-AF65-F5344CB8AC3E}">
        <p14:creationId xmlns:p14="http://schemas.microsoft.com/office/powerpoint/2010/main" val="27462653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a:t>Grade in Focus: A Grade</a:t>
            </a:r>
          </a:p>
        </p:txBody>
      </p:sp>
      <p:sp>
        <p:nvSpPr>
          <p:cNvPr id="3" name="Text Placeholder 2"/>
          <p:cNvSpPr>
            <a:spLocks noGrp="1"/>
          </p:cNvSpPr>
          <p:nvPr>
            <p:ph type="body" sz="quarter" idx="15"/>
          </p:nvPr>
        </p:nvSpPr>
        <p:spPr>
          <a:xfrm>
            <a:off x="182878" y="6492597"/>
            <a:ext cx="6836855" cy="276999"/>
          </a:xfrm>
        </p:spPr>
        <p:txBody>
          <a:bodyPr/>
          <a:lstStyle/>
          <a:p>
            <a:r>
              <a:rPr lang="en-US" dirty="0"/>
              <a:t>9. What is your primary reason for that grade? (One response recorded) </a:t>
            </a:r>
          </a:p>
        </p:txBody>
      </p:sp>
      <p:sp>
        <p:nvSpPr>
          <p:cNvPr id="4" name="Text Placeholder 3"/>
          <p:cNvSpPr>
            <a:spLocks noGrp="1"/>
          </p:cNvSpPr>
          <p:nvPr>
            <p:ph type="body" sz="quarter" idx="13"/>
          </p:nvPr>
        </p:nvSpPr>
        <p:spPr>
          <a:xfrm>
            <a:off x="182880" y="941832"/>
            <a:ext cx="11823192" cy="517065"/>
          </a:xfrm>
        </p:spPr>
        <p:txBody>
          <a:bodyPr/>
          <a:lstStyle/>
          <a:p>
            <a:r>
              <a:rPr lang="en-US" sz="1500" dirty="0"/>
              <a:t>A near-majority of those giving ST the highest marks consider service reliability the primary reason for those ratings. Another one-in-five say the service is easy to use and about one-in-ten cite fast travel time and affordability.</a:t>
            </a:r>
          </a:p>
        </p:txBody>
      </p:sp>
      <p:graphicFrame>
        <p:nvGraphicFramePr>
          <p:cNvPr id="8" name="Table 7">
            <a:extLst>
              <a:ext uri="{FF2B5EF4-FFF2-40B4-BE49-F238E27FC236}">
                <a16:creationId xmlns:a16="http://schemas.microsoft.com/office/drawing/2014/main" id="{63B2DE86-09B7-41BF-8094-4B8203AE852A}"/>
              </a:ext>
            </a:extLst>
          </p:cNvPr>
          <p:cNvGraphicFramePr>
            <a:graphicFrameLocks noGrp="1"/>
          </p:cNvGraphicFramePr>
          <p:nvPr>
            <p:extLst>
              <p:ext uri="{D42A27DB-BD31-4B8C-83A1-F6EECF244321}">
                <p14:modId xmlns:p14="http://schemas.microsoft.com/office/powerpoint/2010/main" val="1809610374"/>
              </p:ext>
            </p:extLst>
          </p:nvPr>
        </p:nvGraphicFramePr>
        <p:xfrm>
          <a:off x="6543675" y="1590365"/>
          <a:ext cx="5019675" cy="4263682"/>
        </p:xfrm>
        <a:graphic>
          <a:graphicData uri="http://schemas.openxmlformats.org/drawingml/2006/table">
            <a:tbl>
              <a:tblPr firstRow="1" firstCol="1" bandRow="1">
                <a:tableStyleId>{5C22544A-7EE6-4342-B048-85BDC9FD1C3A}</a:tableStyleId>
              </a:tblPr>
              <a:tblGrid>
                <a:gridCol w="283288">
                  <a:extLst>
                    <a:ext uri="{9D8B030D-6E8A-4147-A177-3AD203B41FA5}">
                      <a16:colId xmlns:a16="http://schemas.microsoft.com/office/drawing/2014/main" val="20000"/>
                    </a:ext>
                  </a:extLst>
                </a:gridCol>
                <a:gridCol w="4045605">
                  <a:extLst>
                    <a:ext uri="{9D8B030D-6E8A-4147-A177-3AD203B41FA5}">
                      <a16:colId xmlns:a16="http://schemas.microsoft.com/office/drawing/2014/main" val="20001"/>
                    </a:ext>
                  </a:extLst>
                </a:gridCol>
                <a:gridCol w="690782">
                  <a:extLst>
                    <a:ext uri="{9D8B030D-6E8A-4147-A177-3AD203B41FA5}">
                      <a16:colId xmlns:a16="http://schemas.microsoft.com/office/drawing/2014/main" val="20002"/>
                    </a:ext>
                  </a:extLst>
                </a:gridCol>
              </a:tblGrid>
              <a:tr h="588322">
                <a:tc>
                  <a:txBody>
                    <a:bodyPr/>
                    <a:lstStyle/>
                    <a:p>
                      <a:pPr algn="l" fontAlgn="b"/>
                      <a:endParaRPr lang="en-US" sz="1400" b="1" i="1" u="none" strike="noStrike" dirty="0">
                        <a:solidFill>
                          <a:schemeClr val="bg1"/>
                        </a:solidFill>
                        <a:effectLst/>
                        <a:latin typeface="+mj-lt"/>
                      </a:endParaRPr>
                    </a:p>
                  </a:txBody>
                  <a:tcPr marL="9525" marR="9525" marT="9525" marB="0" anchor="b"/>
                </a:tc>
                <a:tc>
                  <a:txBody>
                    <a:bodyPr/>
                    <a:lstStyle/>
                    <a:p>
                      <a:pPr algn="l" fontAlgn="b"/>
                      <a:r>
                        <a:rPr lang="en-US" sz="1600" b="1" i="1" u="none" strike="noStrike" dirty="0">
                          <a:solidFill>
                            <a:schemeClr val="bg1"/>
                          </a:solidFill>
                          <a:effectLst/>
                          <a:latin typeface="+mj-lt"/>
                        </a:rPr>
                        <a:t>9. Top Reasons for A Grade (n=767)</a:t>
                      </a:r>
                    </a:p>
                  </a:txBody>
                  <a:tcPr marR="45720" marT="9144" marB="0" anchor="ctr"/>
                </a:tc>
                <a:tc>
                  <a:txBody>
                    <a:bodyPr/>
                    <a:lstStyle/>
                    <a:p>
                      <a:pPr marL="0" marR="0" indent="0" algn="ctr" defTabSz="914293" rtl="0" eaLnBrk="1" fontAlgn="b" latinLnBrk="0" hangingPunct="1">
                        <a:lnSpc>
                          <a:spcPct val="100000"/>
                        </a:lnSpc>
                        <a:spcBef>
                          <a:spcPts val="0"/>
                        </a:spcBef>
                        <a:spcAft>
                          <a:spcPts val="0"/>
                        </a:spcAft>
                        <a:buClrTx/>
                        <a:buSzTx/>
                        <a:buFontTx/>
                        <a:buNone/>
                        <a:tabLst/>
                        <a:defRPr/>
                      </a:pPr>
                      <a:r>
                        <a:rPr lang="en-US" sz="1400" b="1" i="1" u="none" strike="noStrike" dirty="0">
                          <a:solidFill>
                            <a:schemeClr val="bg1"/>
                          </a:solidFill>
                          <a:effectLst/>
                          <a:latin typeface="+mj-lt"/>
                        </a:rPr>
                        <a:t> %</a:t>
                      </a:r>
                    </a:p>
                  </a:txBody>
                  <a:tcPr marL="9525" marR="9525" marT="9525" marB="0" anchor="ctr"/>
                </a:tc>
                <a:extLst>
                  <a:ext uri="{0D108BD9-81ED-4DB2-BD59-A6C34878D82A}">
                    <a16:rowId xmlns:a16="http://schemas.microsoft.com/office/drawing/2014/main" val="10000"/>
                  </a:ext>
                </a:extLst>
              </a:tr>
              <a:tr h="459420">
                <a:tc>
                  <a:txBody>
                    <a:bodyPr/>
                    <a:lstStyle/>
                    <a:p>
                      <a:pPr algn="l" fontAlgn="b"/>
                      <a:endParaRPr lang="en-US" sz="1400" b="1" i="0" u="none" strike="noStrike" dirty="0">
                        <a:solidFill>
                          <a:srgbClr val="000000"/>
                        </a:solidFill>
                        <a:effectLst/>
                        <a:latin typeface="+mj-lt"/>
                      </a:endParaRPr>
                    </a:p>
                  </a:txBody>
                  <a:tcPr marL="9525" marR="9525" marT="9525" marB="0" anchor="b"/>
                </a:tc>
                <a:tc>
                  <a:txBody>
                    <a:bodyPr/>
                    <a:lstStyle/>
                    <a:p>
                      <a:pPr marL="182880" algn="l" rtl="0" fontAlgn="t"/>
                      <a:r>
                        <a:rPr lang="en-US" sz="1600" b="0" i="0" u="none" strike="noStrike" dirty="0">
                          <a:solidFill>
                            <a:srgbClr val="000000"/>
                          </a:solidFill>
                          <a:effectLst/>
                          <a:latin typeface="Calibri" panose="020F0502020204030204" pitchFamily="34" charset="0"/>
                        </a:rPr>
                        <a:t>Reliable Service/ Comes Regularly</a:t>
                      </a:r>
                    </a:p>
                  </a:txBody>
                  <a:tcPr marL="9525" marR="9525" marT="9525" marB="0" anchor="ctr"/>
                </a:tc>
                <a:tc>
                  <a:txBody>
                    <a:bodyPr/>
                    <a:lstStyle/>
                    <a:p>
                      <a:pPr algn="ctr" rtl="0" fontAlgn="t"/>
                      <a:r>
                        <a:rPr lang="en-US" sz="1600" b="0" i="0" u="none" strike="noStrike" dirty="0">
                          <a:solidFill>
                            <a:srgbClr val="000000"/>
                          </a:solidFill>
                          <a:effectLst/>
                          <a:latin typeface="Calibri" panose="020F0502020204030204" pitchFamily="34" charset="0"/>
                        </a:rPr>
                        <a:t>49</a:t>
                      </a:r>
                    </a:p>
                  </a:txBody>
                  <a:tcPr marL="9525" marR="9525" marT="9525" marB="0" anchor="ctr"/>
                </a:tc>
                <a:extLst>
                  <a:ext uri="{0D108BD9-81ED-4DB2-BD59-A6C34878D82A}">
                    <a16:rowId xmlns:a16="http://schemas.microsoft.com/office/drawing/2014/main" val="10001"/>
                  </a:ext>
                </a:extLst>
              </a:tr>
              <a:tr h="459420">
                <a:tc>
                  <a:txBody>
                    <a:bodyPr/>
                    <a:lstStyle/>
                    <a:p>
                      <a:pPr algn="l" fontAlgn="b"/>
                      <a:endParaRPr lang="en-US" sz="1400" b="1" i="0" u="none" strike="noStrike" dirty="0">
                        <a:solidFill>
                          <a:srgbClr val="000000"/>
                        </a:solidFill>
                        <a:effectLst/>
                        <a:latin typeface="+mj-lt"/>
                      </a:endParaRPr>
                    </a:p>
                  </a:txBody>
                  <a:tcPr marL="9525" marR="9525" marT="9525" marB="0" anchor="b"/>
                </a:tc>
                <a:tc>
                  <a:txBody>
                    <a:bodyPr/>
                    <a:lstStyle/>
                    <a:p>
                      <a:pPr marL="182880" algn="l" rtl="0" fontAlgn="t"/>
                      <a:r>
                        <a:rPr lang="en-US" sz="1600" b="0" i="0" u="none" strike="noStrike" dirty="0">
                          <a:solidFill>
                            <a:srgbClr val="000000"/>
                          </a:solidFill>
                          <a:effectLst/>
                          <a:latin typeface="Calibri" panose="020F0502020204030204" pitchFamily="34" charset="0"/>
                        </a:rPr>
                        <a:t>Easy to use</a:t>
                      </a:r>
                    </a:p>
                  </a:txBody>
                  <a:tcPr marL="9525" marR="9525" marT="9525" marB="0" anchor="ctr"/>
                </a:tc>
                <a:tc>
                  <a:txBody>
                    <a:bodyPr/>
                    <a:lstStyle/>
                    <a:p>
                      <a:pPr algn="ctr" rtl="0" fontAlgn="t"/>
                      <a:r>
                        <a:rPr lang="en-US" sz="1600" b="0" i="0" u="none" strike="noStrike" dirty="0">
                          <a:solidFill>
                            <a:srgbClr val="000000"/>
                          </a:solidFill>
                          <a:effectLst/>
                          <a:latin typeface="Calibri" panose="020F0502020204030204" pitchFamily="34" charset="0"/>
                        </a:rPr>
                        <a:t>19</a:t>
                      </a:r>
                    </a:p>
                  </a:txBody>
                  <a:tcPr marL="9525" marR="9525" marT="9525" marB="0" anchor="ctr"/>
                </a:tc>
                <a:extLst>
                  <a:ext uri="{0D108BD9-81ED-4DB2-BD59-A6C34878D82A}">
                    <a16:rowId xmlns:a16="http://schemas.microsoft.com/office/drawing/2014/main" val="10002"/>
                  </a:ext>
                </a:extLst>
              </a:tr>
              <a:tr h="459420">
                <a:tc>
                  <a:txBody>
                    <a:bodyPr/>
                    <a:lstStyle/>
                    <a:p>
                      <a:pPr algn="l" fontAlgn="b"/>
                      <a:endParaRPr lang="en-US" sz="1400" b="1" i="0" u="none" strike="noStrike" dirty="0">
                        <a:solidFill>
                          <a:srgbClr val="000000"/>
                        </a:solidFill>
                        <a:effectLst/>
                        <a:latin typeface="+mj-lt"/>
                      </a:endParaRPr>
                    </a:p>
                  </a:txBody>
                  <a:tcPr marL="9525" marR="9525" marT="9525" marB="0" anchor="b"/>
                </a:tc>
                <a:tc>
                  <a:txBody>
                    <a:bodyPr/>
                    <a:lstStyle/>
                    <a:p>
                      <a:pPr marL="182880" algn="l" rtl="0" fontAlgn="t"/>
                      <a:r>
                        <a:rPr lang="en-US" sz="1600" b="0" i="0" u="none" strike="noStrike" dirty="0">
                          <a:solidFill>
                            <a:srgbClr val="000000"/>
                          </a:solidFill>
                          <a:effectLst/>
                          <a:latin typeface="Calibri" panose="020F0502020204030204" pitchFamily="34" charset="0"/>
                        </a:rPr>
                        <a:t>Gets to destination fast</a:t>
                      </a:r>
                    </a:p>
                  </a:txBody>
                  <a:tcPr marL="9525" marR="9525" marT="9525" marB="0" anchor="ctr"/>
                </a:tc>
                <a:tc>
                  <a:txBody>
                    <a:bodyPr/>
                    <a:lstStyle/>
                    <a:p>
                      <a:pPr algn="ctr" rtl="0" fontAlgn="t"/>
                      <a:r>
                        <a:rPr lang="en-US" sz="1600" b="0" i="0" u="none" strike="noStrike" dirty="0">
                          <a:solidFill>
                            <a:srgbClr val="000000"/>
                          </a:solidFill>
                          <a:effectLst/>
                          <a:latin typeface="Calibri" panose="020F0502020204030204" pitchFamily="34" charset="0"/>
                        </a:rPr>
                        <a:t>13</a:t>
                      </a:r>
                    </a:p>
                  </a:txBody>
                  <a:tcPr marL="9525" marR="9525" marT="9525" marB="0" anchor="ctr"/>
                </a:tc>
                <a:extLst>
                  <a:ext uri="{0D108BD9-81ED-4DB2-BD59-A6C34878D82A}">
                    <a16:rowId xmlns:a16="http://schemas.microsoft.com/office/drawing/2014/main" val="10003"/>
                  </a:ext>
                </a:extLst>
              </a:tr>
              <a:tr h="459420">
                <a:tc>
                  <a:txBody>
                    <a:bodyPr/>
                    <a:lstStyle/>
                    <a:p>
                      <a:pPr algn="l" fontAlgn="t"/>
                      <a:endParaRPr lang="en-US" sz="1400" b="1" i="0" u="none" strike="noStrike" dirty="0">
                        <a:solidFill>
                          <a:srgbClr val="000000"/>
                        </a:solidFill>
                        <a:effectLst/>
                        <a:latin typeface="+mj-lt"/>
                      </a:endParaRPr>
                    </a:p>
                  </a:txBody>
                  <a:tcPr marL="9525" marR="9525" marT="9525" marB="0"/>
                </a:tc>
                <a:tc>
                  <a:txBody>
                    <a:bodyPr/>
                    <a:lstStyle/>
                    <a:p>
                      <a:pPr marL="182880" algn="l" rtl="0" fontAlgn="t"/>
                      <a:r>
                        <a:rPr lang="en-US" sz="1600" b="0" i="0" u="none" strike="noStrike" dirty="0">
                          <a:solidFill>
                            <a:srgbClr val="000000"/>
                          </a:solidFill>
                          <a:effectLst/>
                          <a:latin typeface="Calibri" panose="020F0502020204030204" pitchFamily="34" charset="0"/>
                        </a:rPr>
                        <a:t>Affordable</a:t>
                      </a:r>
                    </a:p>
                  </a:txBody>
                  <a:tcPr marL="9525" marR="9525" marT="9525" marB="0" anchor="ctr"/>
                </a:tc>
                <a:tc>
                  <a:txBody>
                    <a:bodyPr/>
                    <a:lstStyle/>
                    <a:p>
                      <a:pPr algn="ctr" rtl="0" fontAlgn="t"/>
                      <a:r>
                        <a:rPr lang="en-US" sz="1600" b="0" i="0" u="none" strike="noStrike" dirty="0">
                          <a:solidFill>
                            <a:srgbClr val="000000"/>
                          </a:solidFill>
                          <a:effectLst/>
                          <a:latin typeface="Calibri" panose="020F0502020204030204" pitchFamily="34" charset="0"/>
                        </a:rPr>
                        <a:t>9</a:t>
                      </a:r>
                    </a:p>
                  </a:txBody>
                  <a:tcPr marL="9525" marR="9525" marT="9525" marB="0" anchor="ctr"/>
                </a:tc>
                <a:extLst>
                  <a:ext uri="{0D108BD9-81ED-4DB2-BD59-A6C34878D82A}">
                    <a16:rowId xmlns:a16="http://schemas.microsoft.com/office/drawing/2014/main" val="10004"/>
                  </a:ext>
                </a:extLst>
              </a:tr>
              <a:tr h="459420">
                <a:tc>
                  <a:txBody>
                    <a:bodyPr/>
                    <a:lstStyle/>
                    <a:p>
                      <a:pPr algn="l" fontAlgn="t"/>
                      <a:endParaRPr lang="en-US" sz="1400" b="1" i="0" u="none" strike="noStrike" dirty="0">
                        <a:solidFill>
                          <a:srgbClr val="000000"/>
                        </a:solidFill>
                        <a:effectLst/>
                        <a:latin typeface="+mj-lt"/>
                      </a:endParaRPr>
                    </a:p>
                  </a:txBody>
                  <a:tcPr marL="9525" marR="9525" marT="9525" marB="0"/>
                </a:tc>
                <a:tc>
                  <a:txBody>
                    <a:bodyPr/>
                    <a:lstStyle/>
                    <a:p>
                      <a:pPr marL="182880" algn="l" rtl="0" fontAlgn="t"/>
                      <a:r>
                        <a:rPr lang="en-US" sz="1600" b="0" i="0" u="none" strike="noStrike" dirty="0">
                          <a:solidFill>
                            <a:srgbClr val="000000"/>
                          </a:solidFill>
                          <a:effectLst/>
                          <a:latin typeface="Calibri" panose="020F0502020204030204" pitchFamily="34" charset="0"/>
                        </a:rPr>
                        <a:t>Nice/Comfortable</a:t>
                      </a:r>
                    </a:p>
                  </a:txBody>
                  <a:tcPr marL="9525" marR="9525" marT="9525" marB="0" anchor="ctr"/>
                </a:tc>
                <a:tc>
                  <a:txBody>
                    <a:bodyPr/>
                    <a:lstStyle/>
                    <a:p>
                      <a:pPr algn="ctr" rtl="0" fontAlgn="t"/>
                      <a:r>
                        <a:rPr lang="en-US" sz="1600" b="0" i="0" u="none" strike="noStrike" dirty="0">
                          <a:solidFill>
                            <a:srgbClr val="000000"/>
                          </a:solidFill>
                          <a:effectLst/>
                          <a:latin typeface="Calibri" panose="020F0502020204030204" pitchFamily="34" charset="0"/>
                        </a:rPr>
                        <a:t>4</a:t>
                      </a:r>
                    </a:p>
                  </a:txBody>
                  <a:tcPr marL="9525" marR="9525" marT="9525" marB="0" anchor="ctr"/>
                </a:tc>
                <a:extLst>
                  <a:ext uri="{0D108BD9-81ED-4DB2-BD59-A6C34878D82A}">
                    <a16:rowId xmlns:a16="http://schemas.microsoft.com/office/drawing/2014/main" val="10005"/>
                  </a:ext>
                </a:extLst>
              </a:tr>
              <a:tr h="459420">
                <a:tc>
                  <a:txBody>
                    <a:bodyPr/>
                    <a:lstStyle/>
                    <a:p>
                      <a:pPr algn="l" fontAlgn="t"/>
                      <a:endParaRPr lang="en-US" sz="1400" b="1" i="0" u="none" strike="noStrike" dirty="0">
                        <a:solidFill>
                          <a:srgbClr val="000000"/>
                        </a:solidFill>
                        <a:effectLst/>
                        <a:latin typeface="+mj-lt"/>
                      </a:endParaRPr>
                    </a:p>
                  </a:txBody>
                  <a:tcPr marL="9525" marR="9525" marT="9525" marB="0"/>
                </a:tc>
                <a:tc>
                  <a:txBody>
                    <a:bodyPr/>
                    <a:lstStyle/>
                    <a:p>
                      <a:pPr marL="182880" marR="0" lvl="0" indent="0" algn="l" defTabSz="914400" rtl="0" eaLnBrk="1" fontAlgn="t" latinLnBrk="0" hangingPunct="1">
                        <a:lnSpc>
                          <a:spcPct val="100000"/>
                        </a:lnSpc>
                        <a:spcBef>
                          <a:spcPts val="0"/>
                        </a:spcBef>
                        <a:spcAft>
                          <a:spcPts val="0"/>
                        </a:spcAft>
                        <a:buClrTx/>
                        <a:buSzTx/>
                        <a:buFontTx/>
                        <a:buNone/>
                        <a:tabLst/>
                        <a:defRPr/>
                      </a:pP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t"/>
                      <a:endParaRPr lang="en-US" sz="16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0007"/>
                  </a:ext>
                </a:extLst>
              </a:tr>
              <a:tr h="459420">
                <a:tc>
                  <a:txBody>
                    <a:bodyPr/>
                    <a:lstStyle/>
                    <a:p>
                      <a:pPr algn="l" fontAlgn="t"/>
                      <a:endParaRPr lang="en-US" sz="1400" b="1" i="0" u="none" strike="noStrike" dirty="0">
                        <a:solidFill>
                          <a:srgbClr val="000000"/>
                        </a:solidFill>
                        <a:effectLst/>
                        <a:latin typeface="+mj-lt"/>
                      </a:endParaRPr>
                    </a:p>
                  </a:txBody>
                  <a:tcPr marL="9525" marR="9525" marT="9525" marB="0"/>
                </a:tc>
                <a:tc>
                  <a:txBody>
                    <a:bodyPr/>
                    <a:lstStyle/>
                    <a:p>
                      <a:pPr marL="182880" algn="l" rtl="0" fontAlgn="t"/>
                      <a:r>
                        <a:rPr lang="en-US" sz="1600" b="0" i="0" u="none" strike="noStrike" dirty="0">
                          <a:solidFill>
                            <a:srgbClr val="000000"/>
                          </a:solidFill>
                          <a:effectLst/>
                          <a:latin typeface="Calibri" panose="020F0502020204030204" pitchFamily="34" charset="0"/>
                        </a:rPr>
                        <a:t>Other</a:t>
                      </a:r>
                    </a:p>
                  </a:txBody>
                  <a:tcPr marL="9525" marR="9525" marT="9525" marB="0" anchor="ctr"/>
                </a:tc>
                <a:tc>
                  <a:txBody>
                    <a:bodyPr/>
                    <a:lstStyle/>
                    <a:p>
                      <a:pPr algn="ctr" rtl="0" fontAlgn="t"/>
                      <a:r>
                        <a:rPr lang="en-US" sz="1600" b="0" i="0" u="none" strike="noStrike" dirty="0">
                          <a:solidFill>
                            <a:srgbClr val="000000"/>
                          </a:solidFill>
                          <a:effectLst/>
                          <a:latin typeface="Calibri" panose="020F0502020204030204" pitchFamily="34" charset="0"/>
                        </a:rPr>
                        <a:t>4</a:t>
                      </a:r>
                    </a:p>
                  </a:txBody>
                  <a:tcPr marL="9525" marR="9525" marT="9525" marB="0" anchor="ctr"/>
                </a:tc>
                <a:extLst>
                  <a:ext uri="{0D108BD9-81ED-4DB2-BD59-A6C34878D82A}">
                    <a16:rowId xmlns:a16="http://schemas.microsoft.com/office/drawing/2014/main" val="10016"/>
                  </a:ext>
                </a:extLst>
              </a:tr>
              <a:tr h="459420">
                <a:tc>
                  <a:txBody>
                    <a:bodyPr/>
                    <a:lstStyle/>
                    <a:p>
                      <a:pPr algn="l" fontAlgn="t"/>
                      <a:endParaRPr lang="en-US" sz="1400" b="1" i="0" u="none" strike="noStrike" dirty="0">
                        <a:solidFill>
                          <a:srgbClr val="000000"/>
                        </a:solidFill>
                        <a:effectLst/>
                        <a:latin typeface="+mj-lt"/>
                      </a:endParaRPr>
                    </a:p>
                  </a:txBody>
                  <a:tcPr marL="9525" marR="9525" marT="9525" marB="0"/>
                </a:tc>
                <a:tc>
                  <a:txBody>
                    <a:bodyPr/>
                    <a:lstStyle/>
                    <a:p>
                      <a:pPr marL="182880" algn="l" rtl="0" fontAlgn="t"/>
                      <a:r>
                        <a:rPr lang="en-US" sz="1600" b="0" i="0" u="none" strike="noStrike" dirty="0">
                          <a:solidFill>
                            <a:srgbClr val="000000"/>
                          </a:solidFill>
                          <a:effectLst/>
                          <a:latin typeface="Calibri" panose="020F0502020204030204" pitchFamily="34" charset="0"/>
                        </a:rPr>
                        <a:t>No complaints/ No suggestions</a:t>
                      </a:r>
                    </a:p>
                  </a:txBody>
                  <a:tcPr marL="9525" marR="9525" marT="9525" marB="0" anchor="ctr"/>
                </a:tc>
                <a:tc>
                  <a:txBody>
                    <a:bodyPr/>
                    <a:lstStyle/>
                    <a:p>
                      <a:pPr algn="ctr" rtl="0" fontAlgn="t"/>
                      <a:r>
                        <a:rPr lang="en-US" sz="1600" b="0" i="0" u="none" strike="noStrike" dirty="0">
                          <a:solidFill>
                            <a:srgbClr val="000000"/>
                          </a:solidFill>
                          <a:effectLst/>
                          <a:latin typeface="Calibri" panose="020F0502020204030204" pitchFamily="34" charset="0"/>
                        </a:rPr>
                        <a:t>3</a:t>
                      </a:r>
                    </a:p>
                  </a:txBody>
                  <a:tcPr marL="9525" marR="9525" marT="9525" marB="0" anchor="ctr"/>
                </a:tc>
                <a:extLst>
                  <a:ext uri="{0D108BD9-81ED-4DB2-BD59-A6C34878D82A}">
                    <a16:rowId xmlns:a16="http://schemas.microsoft.com/office/drawing/2014/main" val="10017"/>
                  </a:ext>
                </a:extLst>
              </a:tr>
            </a:tbl>
          </a:graphicData>
        </a:graphic>
      </p:graphicFrame>
      <p:sp>
        <p:nvSpPr>
          <p:cNvPr id="9" name="TextBox 8">
            <a:extLst>
              <a:ext uri="{FF2B5EF4-FFF2-40B4-BE49-F238E27FC236}">
                <a16:creationId xmlns:a16="http://schemas.microsoft.com/office/drawing/2014/main" id="{BC1BEF2A-8B61-4974-AB05-7E0A1888CFBE}"/>
              </a:ext>
            </a:extLst>
          </p:cNvPr>
          <p:cNvSpPr txBox="1"/>
          <p:nvPr/>
        </p:nvSpPr>
        <p:spPr>
          <a:xfrm>
            <a:off x="1885133" y="1597335"/>
            <a:ext cx="2822743" cy="369332"/>
          </a:xfrm>
          <a:prstGeom prst="rect">
            <a:avLst/>
          </a:prstGeom>
          <a:noFill/>
        </p:spPr>
        <p:txBody>
          <a:bodyPr wrap="square" rtlCol="0">
            <a:spAutoFit/>
          </a:bodyPr>
          <a:lstStyle/>
          <a:p>
            <a:pPr algn="ctr"/>
            <a:r>
              <a:rPr lang="en-US" b="1" dirty="0"/>
              <a:t>8. Sound Transit Grade</a:t>
            </a:r>
          </a:p>
        </p:txBody>
      </p:sp>
      <p:graphicFrame>
        <p:nvGraphicFramePr>
          <p:cNvPr id="10" name="Chart 9">
            <a:extLst>
              <a:ext uri="{FF2B5EF4-FFF2-40B4-BE49-F238E27FC236}">
                <a16:creationId xmlns:a16="http://schemas.microsoft.com/office/drawing/2014/main" id="{0B5A26B0-BE67-461E-A2E0-7FFD0A760808}"/>
              </a:ext>
            </a:extLst>
          </p:cNvPr>
          <p:cNvGraphicFramePr>
            <a:graphicFrameLocks/>
          </p:cNvGraphicFramePr>
          <p:nvPr>
            <p:extLst>
              <p:ext uri="{D42A27DB-BD31-4B8C-83A1-F6EECF244321}">
                <p14:modId xmlns:p14="http://schemas.microsoft.com/office/powerpoint/2010/main" val="1949043124"/>
              </p:ext>
            </p:extLst>
          </p:nvPr>
        </p:nvGraphicFramePr>
        <p:xfrm>
          <a:off x="739310" y="2065553"/>
          <a:ext cx="4993216" cy="411090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449618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a:t>Grade in Focus: Positive Mentions for B Grade</a:t>
            </a:r>
          </a:p>
        </p:txBody>
      </p:sp>
      <p:sp>
        <p:nvSpPr>
          <p:cNvPr id="3" name="Text Placeholder 2"/>
          <p:cNvSpPr>
            <a:spLocks noGrp="1"/>
          </p:cNvSpPr>
          <p:nvPr>
            <p:ph type="body" sz="quarter" idx="15"/>
          </p:nvPr>
        </p:nvSpPr>
        <p:spPr>
          <a:xfrm>
            <a:off x="182878" y="6492597"/>
            <a:ext cx="6836855" cy="276999"/>
          </a:xfrm>
        </p:spPr>
        <p:txBody>
          <a:bodyPr/>
          <a:lstStyle/>
          <a:p>
            <a:r>
              <a:rPr lang="en-US" dirty="0"/>
              <a:t>9. What is your primary reason for that grade? (One response recorded)</a:t>
            </a:r>
          </a:p>
        </p:txBody>
      </p:sp>
      <p:sp>
        <p:nvSpPr>
          <p:cNvPr id="4" name="Text Placeholder 3"/>
          <p:cNvSpPr>
            <a:spLocks noGrp="1"/>
          </p:cNvSpPr>
          <p:nvPr>
            <p:ph type="body" sz="quarter" idx="13"/>
          </p:nvPr>
        </p:nvSpPr>
        <p:spPr>
          <a:xfrm>
            <a:off x="182880" y="941832"/>
            <a:ext cx="11823192" cy="286232"/>
          </a:xfrm>
        </p:spPr>
        <p:txBody>
          <a:bodyPr/>
          <a:lstStyle/>
          <a:p>
            <a:r>
              <a:rPr lang="en-US" sz="1500" dirty="0"/>
              <a:t>Those giving ST a B grade cite service reliability, travel time, and ease of use among the positive reasons driving that rating.</a:t>
            </a:r>
          </a:p>
        </p:txBody>
      </p:sp>
      <p:sp>
        <p:nvSpPr>
          <p:cNvPr id="9" name="TextBox 8">
            <a:extLst>
              <a:ext uri="{FF2B5EF4-FFF2-40B4-BE49-F238E27FC236}">
                <a16:creationId xmlns:a16="http://schemas.microsoft.com/office/drawing/2014/main" id="{BC1BEF2A-8B61-4974-AB05-7E0A1888CFBE}"/>
              </a:ext>
            </a:extLst>
          </p:cNvPr>
          <p:cNvSpPr txBox="1"/>
          <p:nvPr/>
        </p:nvSpPr>
        <p:spPr>
          <a:xfrm>
            <a:off x="1847033" y="1616385"/>
            <a:ext cx="2822743" cy="369332"/>
          </a:xfrm>
          <a:prstGeom prst="rect">
            <a:avLst/>
          </a:prstGeom>
          <a:noFill/>
        </p:spPr>
        <p:txBody>
          <a:bodyPr wrap="square" rtlCol="0">
            <a:spAutoFit/>
          </a:bodyPr>
          <a:lstStyle/>
          <a:p>
            <a:pPr algn="ctr"/>
            <a:r>
              <a:rPr lang="en-US" b="1" dirty="0"/>
              <a:t>8. Sound Transit Grade</a:t>
            </a:r>
          </a:p>
        </p:txBody>
      </p:sp>
      <p:graphicFrame>
        <p:nvGraphicFramePr>
          <p:cNvPr id="10" name="Chart 9">
            <a:extLst>
              <a:ext uri="{FF2B5EF4-FFF2-40B4-BE49-F238E27FC236}">
                <a16:creationId xmlns:a16="http://schemas.microsoft.com/office/drawing/2014/main" id="{E650C2EA-5C06-4367-B404-BCC0BD19EDA1}"/>
              </a:ext>
            </a:extLst>
          </p:cNvPr>
          <p:cNvGraphicFramePr>
            <a:graphicFrameLocks/>
          </p:cNvGraphicFramePr>
          <p:nvPr>
            <p:extLst>
              <p:ext uri="{D42A27DB-BD31-4B8C-83A1-F6EECF244321}">
                <p14:modId xmlns:p14="http://schemas.microsoft.com/office/powerpoint/2010/main" val="3515925405"/>
              </p:ext>
            </p:extLst>
          </p:nvPr>
        </p:nvGraphicFramePr>
        <p:xfrm>
          <a:off x="714375" y="2076449"/>
          <a:ext cx="4752975" cy="410268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 name="Table 10">
            <a:extLst>
              <a:ext uri="{FF2B5EF4-FFF2-40B4-BE49-F238E27FC236}">
                <a16:creationId xmlns:a16="http://schemas.microsoft.com/office/drawing/2014/main" id="{D2816742-3442-4C90-B8E5-D689397FEC1C}"/>
              </a:ext>
            </a:extLst>
          </p:cNvPr>
          <p:cNvGraphicFramePr>
            <a:graphicFrameLocks noGrp="1"/>
          </p:cNvGraphicFramePr>
          <p:nvPr>
            <p:extLst>
              <p:ext uri="{D42A27DB-BD31-4B8C-83A1-F6EECF244321}">
                <p14:modId xmlns:p14="http://schemas.microsoft.com/office/powerpoint/2010/main" val="1548274808"/>
              </p:ext>
            </p:extLst>
          </p:nvPr>
        </p:nvGraphicFramePr>
        <p:xfrm>
          <a:off x="6581775" y="1587700"/>
          <a:ext cx="5000625" cy="4256920"/>
        </p:xfrm>
        <a:graphic>
          <a:graphicData uri="http://schemas.openxmlformats.org/drawingml/2006/table">
            <a:tbl>
              <a:tblPr firstRow="1" firstCol="1" bandRow="1">
                <a:tableStyleId>{21E4AEA4-8DFA-4A89-87EB-49C32662AFE0}</a:tableStyleId>
              </a:tblPr>
              <a:tblGrid>
                <a:gridCol w="282213">
                  <a:extLst>
                    <a:ext uri="{9D8B030D-6E8A-4147-A177-3AD203B41FA5}">
                      <a16:colId xmlns:a16="http://schemas.microsoft.com/office/drawing/2014/main" val="20000"/>
                    </a:ext>
                  </a:extLst>
                </a:gridCol>
                <a:gridCol w="4030253">
                  <a:extLst>
                    <a:ext uri="{9D8B030D-6E8A-4147-A177-3AD203B41FA5}">
                      <a16:colId xmlns:a16="http://schemas.microsoft.com/office/drawing/2014/main" val="20001"/>
                    </a:ext>
                  </a:extLst>
                </a:gridCol>
                <a:gridCol w="688159">
                  <a:extLst>
                    <a:ext uri="{9D8B030D-6E8A-4147-A177-3AD203B41FA5}">
                      <a16:colId xmlns:a16="http://schemas.microsoft.com/office/drawing/2014/main" val="20002"/>
                    </a:ext>
                  </a:extLst>
                </a:gridCol>
              </a:tblGrid>
              <a:tr h="532115">
                <a:tc>
                  <a:txBody>
                    <a:bodyPr/>
                    <a:lstStyle/>
                    <a:p>
                      <a:pPr algn="l" fontAlgn="b"/>
                      <a:endParaRPr lang="en-US" sz="1600" b="1" i="1" u="none" strike="noStrike" dirty="0">
                        <a:solidFill>
                          <a:schemeClr val="bg1"/>
                        </a:solidFill>
                        <a:effectLst/>
                        <a:latin typeface="+mn-lt"/>
                      </a:endParaRPr>
                    </a:p>
                  </a:txBody>
                  <a:tcPr marL="9525" marR="9525" marT="9525" marB="0" anchor="ctr"/>
                </a:tc>
                <a:tc>
                  <a:txBody>
                    <a:bodyPr/>
                    <a:lstStyle/>
                    <a:p>
                      <a:pPr algn="l" fontAlgn="b"/>
                      <a:r>
                        <a:rPr lang="en-US" sz="1600" b="1" i="1" u="none" strike="noStrike" dirty="0">
                          <a:effectLst>
                            <a:outerShdw blurRad="38100" dist="38100" dir="2700000" algn="tl">
                              <a:srgbClr val="000000">
                                <a:alpha val="43137"/>
                              </a:srgbClr>
                            </a:outerShdw>
                          </a:effectLst>
                        </a:rPr>
                        <a:t>9. Top Positive Reasons for B Grade (n=657)</a:t>
                      </a:r>
                      <a:endParaRPr lang="en-US" sz="1600" b="1" i="1" u="none" strike="noStrike" dirty="0">
                        <a:solidFill>
                          <a:schemeClr val="bg1"/>
                        </a:solidFill>
                        <a:effectLst>
                          <a:outerShdw blurRad="38100" dist="38100" dir="2700000" algn="tl">
                            <a:srgbClr val="000000">
                              <a:alpha val="43137"/>
                            </a:srgbClr>
                          </a:outerShdw>
                        </a:effectLst>
                        <a:latin typeface="+mn-lt"/>
                      </a:endParaRPr>
                    </a:p>
                  </a:txBody>
                  <a:tcPr marR="45720" marT="9144" marB="0" anchor="ctr"/>
                </a:tc>
                <a:tc>
                  <a:txBody>
                    <a:bodyPr/>
                    <a:lstStyle/>
                    <a:p>
                      <a:pPr marL="0" marR="0" indent="0" algn="ctr" defTabSz="914293" rtl="0" eaLnBrk="1" fontAlgn="b" latinLnBrk="0" hangingPunct="1">
                        <a:lnSpc>
                          <a:spcPct val="100000"/>
                        </a:lnSpc>
                        <a:spcBef>
                          <a:spcPts val="0"/>
                        </a:spcBef>
                        <a:spcAft>
                          <a:spcPts val="0"/>
                        </a:spcAft>
                        <a:buClrTx/>
                        <a:buSzTx/>
                        <a:buFontTx/>
                        <a:buNone/>
                        <a:tabLst/>
                        <a:defRPr/>
                      </a:pPr>
                      <a:r>
                        <a:rPr lang="en-US" sz="1600" u="none" strike="noStrike" dirty="0">
                          <a:effectLst/>
                        </a:rPr>
                        <a:t> %</a:t>
                      </a:r>
                      <a:endParaRPr lang="en-US" sz="1600" b="1" i="1" u="none" strike="noStrike" dirty="0">
                        <a:solidFill>
                          <a:schemeClr val="bg1"/>
                        </a:solidFill>
                        <a:effectLst/>
                        <a:latin typeface="+mn-lt"/>
                      </a:endParaRPr>
                    </a:p>
                  </a:txBody>
                  <a:tcPr marL="9525" marR="9525" marT="9525" marB="0" anchor="ctr"/>
                </a:tc>
                <a:extLst>
                  <a:ext uri="{0D108BD9-81ED-4DB2-BD59-A6C34878D82A}">
                    <a16:rowId xmlns:a16="http://schemas.microsoft.com/office/drawing/2014/main" val="10000"/>
                  </a:ext>
                </a:extLst>
              </a:tr>
              <a:tr h="532115">
                <a:tc>
                  <a:txBody>
                    <a:bodyPr/>
                    <a:lstStyle/>
                    <a:p>
                      <a:pPr algn="l" fontAlgn="b"/>
                      <a:endParaRPr lang="en-US" sz="1600" b="1" i="0" u="none" strike="noStrike" dirty="0">
                        <a:solidFill>
                          <a:srgbClr val="000000"/>
                        </a:solidFill>
                        <a:effectLst/>
                        <a:latin typeface="+mn-lt"/>
                      </a:endParaRPr>
                    </a:p>
                  </a:txBody>
                  <a:tcPr marL="9525" marR="9525" marT="9525" marB="0" anchor="ctr"/>
                </a:tc>
                <a:tc>
                  <a:txBody>
                    <a:bodyPr/>
                    <a:lstStyle/>
                    <a:p>
                      <a:pPr marL="182880" algn="l" rtl="0" fontAlgn="t"/>
                      <a:r>
                        <a:rPr lang="en-US" sz="1600" b="0" i="0" u="none" strike="noStrike" dirty="0">
                          <a:solidFill>
                            <a:srgbClr val="000000"/>
                          </a:solidFill>
                          <a:effectLst/>
                          <a:latin typeface="Calibri" panose="020F0502020204030204" pitchFamily="34" charset="0"/>
                        </a:rPr>
                        <a:t>Reliable Service/Comes Regularly</a:t>
                      </a:r>
                    </a:p>
                  </a:txBody>
                  <a:tcPr marL="9525" marR="9525" marT="9525" marB="0" anchor="ctr"/>
                </a:tc>
                <a:tc>
                  <a:txBody>
                    <a:bodyPr/>
                    <a:lstStyle/>
                    <a:p>
                      <a:pPr algn="ctr" rtl="0" fontAlgn="t"/>
                      <a:r>
                        <a:rPr lang="en-US" sz="1600" b="0" i="0" u="none" strike="noStrike" dirty="0">
                          <a:solidFill>
                            <a:srgbClr val="000000"/>
                          </a:solidFill>
                          <a:effectLst/>
                          <a:latin typeface="Calibri" panose="020F0502020204030204" pitchFamily="34" charset="0"/>
                        </a:rPr>
                        <a:t>31</a:t>
                      </a:r>
                    </a:p>
                  </a:txBody>
                  <a:tcPr marL="9525" marR="9525" marT="9525" marB="0" anchor="ctr"/>
                </a:tc>
                <a:extLst>
                  <a:ext uri="{0D108BD9-81ED-4DB2-BD59-A6C34878D82A}">
                    <a16:rowId xmlns:a16="http://schemas.microsoft.com/office/drawing/2014/main" val="10001"/>
                  </a:ext>
                </a:extLst>
              </a:tr>
              <a:tr h="532115">
                <a:tc>
                  <a:txBody>
                    <a:bodyPr/>
                    <a:lstStyle/>
                    <a:p>
                      <a:pPr algn="l" fontAlgn="b"/>
                      <a:endParaRPr lang="en-US" sz="1600" b="1" i="0" u="none" strike="noStrike" dirty="0">
                        <a:solidFill>
                          <a:srgbClr val="000000"/>
                        </a:solidFill>
                        <a:effectLst/>
                        <a:latin typeface="+mn-lt"/>
                      </a:endParaRPr>
                    </a:p>
                  </a:txBody>
                  <a:tcPr marL="9525" marR="9525" marT="9525" marB="0" anchor="ctr"/>
                </a:tc>
                <a:tc>
                  <a:txBody>
                    <a:bodyPr/>
                    <a:lstStyle/>
                    <a:p>
                      <a:pPr marL="182880" marR="0" lvl="0" indent="0" algn="l" defTabSz="914400" rtl="0" eaLnBrk="1" fontAlgn="t" latinLnBrk="0" hangingPunct="1">
                        <a:lnSpc>
                          <a:spcPct val="100000"/>
                        </a:lnSpc>
                        <a:spcBef>
                          <a:spcPts val="0"/>
                        </a:spcBef>
                        <a:spcAft>
                          <a:spcPts val="0"/>
                        </a:spcAft>
                        <a:buClrTx/>
                        <a:buSzTx/>
                        <a:buFontTx/>
                        <a:buNone/>
                        <a:tabLst/>
                        <a:defRPr/>
                      </a:pPr>
                      <a:r>
                        <a:rPr lang="en-US" sz="1600" b="0" i="0" u="none" strike="noStrike" dirty="0">
                          <a:solidFill>
                            <a:srgbClr val="000000"/>
                          </a:solidFill>
                          <a:effectLst/>
                          <a:latin typeface="Calibri" panose="020F0502020204030204" pitchFamily="34" charset="0"/>
                        </a:rPr>
                        <a:t>Gets to destination fast</a:t>
                      </a:r>
                    </a:p>
                  </a:txBody>
                  <a:tcPr marL="9525" marR="9525" marT="9525" marB="0" anchor="ctr"/>
                </a:tc>
                <a:tc>
                  <a:txBody>
                    <a:bodyPr/>
                    <a:lstStyle/>
                    <a:p>
                      <a:pPr algn="ctr" rtl="0" fontAlgn="t"/>
                      <a:r>
                        <a:rPr lang="en-US" sz="1600" b="0" i="0" u="none" strike="noStrike" dirty="0">
                          <a:solidFill>
                            <a:srgbClr val="000000"/>
                          </a:solidFill>
                          <a:effectLst/>
                          <a:latin typeface="Calibri" panose="020F0502020204030204" pitchFamily="34" charset="0"/>
                        </a:rPr>
                        <a:t>15</a:t>
                      </a:r>
                    </a:p>
                  </a:txBody>
                  <a:tcPr marL="9525" marR="9525" marT="9525" marB="0" anchor="ctr"/>
                </a:tc>
                <a:extLst>
                  <a:ext uri="{0D108BD9-81ED-4DB2-BD59-A6C34878D82A}">
                    <a16:rowId xmlns:a16="http://schemas.microsoft.com/office/drawing/2014/main" val="10002"/>
                  </a:ext>
                </a:extLst>
              </a:tr>
              <a:tr h="532115">
                <a:tc>
                  <a:txBody>
                    <a:bodyPr/>
                    <a:lstStyle/>
                    <a:p>
                      <a:pPr algn="l" fontAlgn="t"/>
                      <a:endParaRPr lang="en-US" sz="1600" b="1" i="0" u="none" strike="noStrike" dirty="0">
                        <a:solidFill>
                          <a:srgbClr val="000000"/>
                        </a:solidFill>
                        <a:effectLst/>
                        <a:latin typeface="+mn-lt"/>
                      </a:endParaRPr>
                    </a:p>
                  </a:txBody>
                  <a:tcPr marL="9525" marR="9525" marT="9525" marB="0" anchor="ctr"/>
                </a:tc>
                <a:tc>
                  <a:txBody>
                    <a:bodyPr/>
                    <a:lstStyle/>
                    <a:p>
                      <a:pPr marL="182880" algn="l" rtl="0" fontAlgn="t"/>
                      <a:r>
                        <a:rPr lang="en-US" sz="1600" b="0" i="0" u="none" strike="noStrike" dirty="0">
                          <a:solidFill>
                            <a:srgbClr val="000000"/>
                          </a:solidFill>
                          <a:effectLst/>
                          <a:latin typeface="Calibri" panose="020F0502020204030204" pitchFamily="34" charset="0"/>
                        </a:rPr>
                        <a:t>Easy to use</a:t>
                      </a:r>
                    </a:p>
                  </a:txBody>
                  <a:tcPr marL="9525" marR="9525" marT="9525" marB="0" anchor="ctr"/>
                </a:tc>
                <a:tc>
                  <a:txBody>
                    <a:bodyPr/>
                    <a:lstStyle/>
                    <a:p>
                      <a:pPr algn="ctr" rtl="0" fontAlgn="t"/>
                      <a:r>
                        <a:rPr lang="en-US" sz="1600" b="0" i="0" u="none" strike="noStrike" dirty="0">
                          <a:solidFill>
                            <a:srgbClr val="000000"/>
                          </a:solidFill>
                          <a:effectLst/>
                          <a:latin typeface="Calibri" panose="020F0502020204030204" pitchFamily="34" charset="0"/>
                        </a:rPr>
                        <a:t>14</a:t>
                      </a:r>
                    </a:p>
                  </a:txBody>
                  <a:tcPr marL="9525" marR="9525" marT="9525" marB="0" anchor="ctr"/>
                </a:tc>
                <a:extLst>
                  <a:ext uri="{0D108BD9-81ED-4DB2-BD59-A6C34878D82A}">
                    <a16:rowId xmlns:a16="http://schemas.microsoft.com/office/drawing/2014/main" val="10004"/>
                  </a:ext>
                </a:extLst>
              </a:tr>
              <a:tr h="532115">
                <a:tc>
                  <a:txBody>
                    <a:bodyPr/>
                    <a:lstStyle/>
                    <a:p>
                      <a:pPr algn="l" fontAlgn="t"/>
                      <a:endParaRPr lang="en-US" sz="1600" b="1" i="0" u="none" strike="noStrike" dirty="0">
                        <a:solidFill>
                          <a:srgbClr val="000000"/>
                        </a:solidFill>
                        <a:effectLst/>
                        <a:latin typeface="+mn-lt"/>
                      </a:endParaRPr>
                    </a:p>
                  </a:txBody>
                  <a:tcPr marL="9525" marR="9525" marT="9525" marB="0" anchor="ctr"/>
                </a:tc>
                <a:tc>
                  <a:txBody>
                    <a:bodyPr/>
                    <a:lstStyle/>
                    <a:p>
                      <a:pPr marL="182880" algn="l" rtl="0" fontAlgn="t"/>
                      <a:r>
                        <a:rPr lang="en-US" sz="1600" b="0" i="0" u="none" strike="noStrike" dirty="0">
                          <a:solidFill>
                            <a:srgbClr val="000000"/>
                          </a:solidFill>
                          <a:effectLst/>
                          <a:latin typeface="Calibri" panose="020F0502020204030204" pitchFamily="34" charset="0"/>
                        </a:rPr>
                        <a:t>Affordable</a:t>
                      </a:r>
                    </a:p>
                  </a:txBody>
                  <a:tcPr marL="9525" marR="9525" marT="9525" marB="0" anchor="ctr"/>
                </a:tc>
                <a:tc>
                  <a:txBody>
                    <a:bodyPr/>
                    <a:lstStyle/>
                    <a:p>
                      <a:pPr algn="ctr" rtl="0" fontAlgn="t"/>
                      <a:r>
                        <a:rPr lang="en-US" sz="1600" b="0" i="0" u="none" strike="noStrike" dirty="0">
                          <a:solidFill>
                            <a:srgbClr val="000000"/>
                          </a:solidFill>
                          <a:effectLst/>
                          <a:latin typeface="Calibri" panose="020F0502020204030204" pitchFamily="34" charset="0"/>
                        </a:rPr>
                        <a:t>3</a:t>
                      </a:r>
                    </a:p>
                  </a:txBody>
                  <a:tcPr marL="9525" marR="9525" marT="9525" marB="0" anchor="ctr"/>
                </a:tc>
                <a:extLst>
                  <a:ext uri="{0D108BD9-81ED-4DB2-BD59-A6C34878D82A}">
                    <a16:rowId xmlns:a16="http://schemas.microsoft.com/office/drawing/2014/main" val="10008"/>
                  </a:ext>
                </a:extLst>
              </a:tr>
              <a:tr h="532115">
                <a:tc>
                  <a:txBody>
                    <a:bodyPr/>
                    <a:lstStyle/>
                    <a:p>
                      <a:pPr algn="l" fontAlgn="t"/>
                      <a:endParaRPr lang="en-US" sz="1600" b="1" i="0" u="none" strike="noStrike" dirty="0">
                        <a:solidFill>
                          <a:srgbClr val="000000"/>
                        </a:solidFill>
                        <a:effectLst/>
                        <a:latin typeface="+mn-lt"/>
                      </a:endParaRPr>
                    </a:p>
                  </a:txBody>
                  <a:tcPr marL="9525" marR="9525" marT="9525" marB="0" anchor="ctr"/>
                </a:tc>
                <a:tc>
                  <a:txBody>
                    <a:bodyPr/>
                    <a:lstStyle/>
                    <a:p>
                      <a:pPr marL="182880" algn="l" rtl="0" fontAlgn="t"/>
                      <a:r>
                        <a:rPr lang="en-US" sz="1600" b="0" i="0" u="none" strike="noStrike" dirty="0">
                          <a:solidFill>
                            <a:srgbClr val="000000"/>
                          </a:solidFill>
                          <a:effectLst/>
                          <a:latin typeface="Calibri" panose="020F0502020204030204" pitchFamily="34" charset="0"/>
                        </a:rPr>
                        <a:t>Nice/Comfortable</a:t>
                      </a:r>
                    </a:p>
                  </a:txBody>
                  <a:tcPr marL="9525" marR="9525" marT="9525" marB="0" anchor="ctr"/>
                </a:tc>
                <a:tc>
                  <a:txBody>
                    <a:bodyPr/>
                    <a:lstStyle/>
                    <a:p>
                      <a:pPr algn="ctr" rtl="0" fontAlgn="t"/>
                      <a:r>
                        <a:rPr lang="en-US" sz="1600" b="0" i="0" u="none" strike="noStrike" dirty="0">
                          <a:solidFill>
                            <a:srgbClr val="000000"/>
                          </a:solidFill>
                          <a:effectLst/>
                          <a:latin typeface="Calibri" panose="020F0502020204030204" pitchFamily="34" charset="0"/>
                        </a:rPr>
                        <a:t>1</a:t>
                      </a:r>
                    </a:p>
                  </a:txBody>
                  <a:tcPr marL="9525" marR="9525" marT="9525" marB="0" anchor="ctr"/>
                </a:tc>
                <a:extLst>
                  <a:ext uri="{0D108BD9-81ED-4DB2-BD59-A6C34878D82A}">
                    <a16:rowId xmlns:a16="http://schemas.microsoft.com/office/drawing/2014/main" val="10010"/>
                  </a:ext>
                </a:extLst>
              </a:tr>
              <a:tr h="532115">
                <a:tc>
                  <a:txBody>
                    <a:bodyPr/>
                    <a:lstStyle/>
                    <a:p>
                      <a:pPr algn="l" fontAlgn="t"/>
                      <a:endParaRPr lang="en-US" sz="1600" b="1" i="0" u="none" strike="noStrike" dirty="0">
                        <a:solidFill>
                          <a:srgbClr val="000000"/>
                        </a:solidFill>
                        <a:effectLst/>
                        <a:latin typeface="+mn-lt"/>
                      </a:endParaRPr>
                    </a:p>
                  </a:txBody>
                  <a:tcPr marL="9525" marR="9525" marT="9525" marB="0" anchor="ctr"/>
                </a:tc>
                <a:tc>
                  <a:txBody>
                    <a:bodyPr/>
                    <a:lstStyle/>
                    <a:p>
                      <a:pPr marL="182880" algn="l" rtl="0" fontAlgn="t"/>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t"/>
                      <a:endParaRPr lang="en-US" sz="16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097093152"/>
                  </a:ext>
                </a:extLst>
              </a:tr>
              <a:tr h="532115">
                <a:tc>
                  <a:txBody>
                    <a:bodyPr/>
                    <a:lstStyle/>
                    <a:p>
                      <a:pPr algn="l" fontAlgn="t"/>
                      <a:endParaRPr lang="en-US" sz="1600" b="1" i="0" u="none" strike="noStrike" dirty="0">
                        <a:solidFill>
                          <a:srgbClr val="000000"/>
                        </a:solidFill>
                        <a:effectLst/>
                        <a:latin typeface="+mn-lt"/>
                      </a:endParaRPr>
                    </a:p>
                  </a:txBody>
                  <a:tcPr marL="9525" marR="9525" marT="9525" marB="0" anchor="ctr"/>
                </a:tc>
                <a:tc>
                  <a:txBody>
                    <a:bodyPr/>
                    <a:lstStyle/>
                    <a:p>
                      <a:pPr marL="182880" algn="l" rtl="0" fontAlgn="t"/>
                      <a:r>
                        <a:rPr lang="en-US" sz="1600" b="0" i="0" u="none" strike="noStrike" dirty="0">
                          <a:solidFill>
                            <a:srgbClr val="000000"/>
                          </a:solidFill>
                          <a:effectLst/>
                          <a:latin typeface="Calibri" panose="020F0502020204030204" pitchFamily="34" charset="0"/>
                        </a:rPr>
                        <a:t>No complaints/No suggestions</a:t>
                      </a:r>
                    </a:p>
                  </a:txBody>
                  <a:tcPr marL="9525" marR="9525" marT="9525" marB="0" anchor="ctr"/>
                </a:tc>
                <a:tc>
                  <a:txBody>
                    <a:bodyPr/>
                    <a:lstStyle/>
                    <a:p>
                      <a:pPr algn="ctr" rtl="0" fontAlgn="t"/>
                      <a:r>
                        <a:rPr lang="en-US" sz="1600" b="0" i="0" u="none" strike="noStrike" dirty="0">
                          <a:solidFill>
                            <a:srgbClr val="000000"/>
                          </a:solidFill>
                          <a:effectLst/>
                          <a:latin typeface="Calibri" panose="020F0502020204030204" pitchFamily="34" charset="0"/>
                        </a:rPr>
                        <a:t>2</a:t>
                      </a:r>
                    </a:p>
                  </a:txBody>
                  <a:tcPr marL="9525" marR="9525" marT="9525" marB="0" anchor="ctr"/>
                </a:tc>
                <a:extLst>
                  <a:ext uri="{0D108BD9-81ED-4DB2-BD59-A6C34878D82A}">
                    <a16:rowId xmlns:a16="http://schemas.microsoft.com/office/drawing/2014/main" val="2417171659"/>
                  </a:ext>
                </a:extLst>
              </a:tr>
            </a:tbl>
          </a:graphicData>
        </a:graphic>
      </p:graphicFrame>
    </p:spTree>
    <p:extLst>
      <p:ext uri="{BB962C8B-B14F-4D97-AF65-F5344CB8AC3E}">
        <p14:creationId xmlns:p14="http://schemas.microsoft.com/office/powerpoint/2010/main" val="7669600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a:t>Grade in Focus: Negative Mentions for B Grade</a:t>
            </a:r>
          </a:p>
        </p:txBody>
      </p:sp>
      <p:sp>
        <p:nvSpPr>
          <p:cNvPr id="3" name="Text Placeholder 2"/>
          <p:cNvSpPr>
            <a:spLocks noGrp="1"/>
          </p:cNvSpPr>
          <p:nvPr>
            <p:ph type="body" sz="quarter" idx="15"/>
          </p:nvPr>
        </p:nvSpPr>
        <p:spPr>
          <a:xfrm>
            <a:off x="182878" y="6492597"/>
            <a:ext cx="6836855" cy="276999"/>
          </a:xfrm>
        </p:spPr>
        <p:txBody>
          <a:bodyPr/>
          <a:lstStyle/>
          <a:p>
            <a:r>
              <a:rPr lang="en-US" dirty="0"/>
              <a:t>9. What is your primary reason for that grade? (One response recorded)</a:t>
            </a:r>
          </a:p>
        </p:txBody>
      </p:sp>
      <p:sp>
        <p:nvSpPr>
          <p:cNvPr id="4" name="Text Placeholder 3"/>
          <p:cNvSpPr>
            <a:spLocks noGrp="1"/>
          </p:cNvSpPr>
          <p:nvPr>
            <p:ph type="body" sz="quarter" idx="13"/>
          </p:nvPr>
        </p:nvSpPr>
        <p:spPr>
          <a:xfrm>
            <a:off x="182880" y="941832"/>
            <a:ext cx="11823192" cy="517065"/>
          </a:xfrm>
        </p:spPr>
        <p:txBody>
          <a:bodyPr/>
          <a:lstStyle/>
          <a:p>
            <a:r>
              <a:rPr lang="en-US" sz="1500" dirty="0"/>
              <a:t>No particular issues raise to the top of the list of negative reasons behind B grades for the agency, with a handful of riders citing a desire for more service and less crowded trains and buses.</a:t>
            </a:r>
          </a:p>
        </p:txBody>
      </p:sp>
      <p:sp>
        <p:nvSpPr>
          <p:cNvPr id="9" name="TextBox 8">
            <a:extLst>
              <a:ext uri="{FF2B5EF4-FFF2-40B4-BE49-F238E27FC236}">
                <a16:creationId xmlns:a16="http://schemas.microsoft.com/office/drawing/2014/main" id="{BC1BEF2A-8B61-4974-AB05-7E0A1888CFBE}"/>
              </a:ext>
            </a:extLst>
          </p:cNvPr>
          <p:cNvSpPr txBox="1"/>
          <p:nvPr/>
        </p:nvSpPr>
        <p:spPr>
          <a:xfrm>
            <a:off x="1847033" y="1616385"/>
            <a:ext cx="2822743" cy="369332"/>
          </a:xfrm>
          <a:prstGeom prst="rect">
            <a:avLst/>
          </a:prstGeom>
          <a:noFill/>
        </p:spPr>
        <p:txBody>
          <a:bodyPr wrap="square" rtlCol="0">
            <a:spAutoFit/>
          </a:bodyPr>
          <a:lstStyle/>
          <a:p>
            <a:pPr algn="ctr"/>
            <a:r>
              <a:rPr lang="en-US" b="1" dirty="0"/>
              <a:t>8. Sound Transit Grade</a:t>
            </a:r>
          </a:p>
        </p:txBody>
      </p:sp>
      <p:graphicFrame>
        <p:nvGraphicFramePr>
          <p:cNvPr id="10" name="Chart 9">
            <a:extLst>
              <a:ext uri="{FF2B5EF4-FFF2-40B4-BE49-F238E27FC236}">
                <a16:creationId xmlns:a16="http://schemas.microsoft.com/office/drawing/2014/main" id="{E650C2EA-5C06-4367-B404-BCC0BD19EDA1}"/>
              </a:ext>
            </a:extLst>
          </p:cNvPr>
          <p:cNvGraphicFramePr>
            <a:graphicFrameLocks/>
          </p:cNvGraphicFramePr>
          <p:nvPr>
            <p:extLst>
              <p:ext uri="{D42A27DB-BD31-4B8C-83A1-F6EECF244321}">
                <p14:modId xmlns:p14="http://schemas.microsoft.com/office/powerpoint/2010/main" val="1287222414"/>
              </p:ext>
            </p:extLst>
          </p:nvPr>
        </p:nvGraphicFramePr>
        <p:xfrm>
          <a:off x="714375" y="2076449"/>
          <a:ext cx="4752975" cy="410268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 name="Table 10">
            <a:extLst>
              <a:ext uri="{FF2B5EF4-FFF2-40B4-BE49-F238E27FC236}">
                <a16:creationId xmlns:a16="http://schemas.microsoft.com/office/drawing/2014/main" id="{D2816742-3442-4C90-B8E5-D689397FEC1C}"/>
              </a:ext>
            </a:extLst>
          </p:cNvPr>
          <p:cNvGraphicFramePr>
            <a:graphicFrameLocks noGrp="1"/>
          </p:cNvGraphicFramePr>
          <p:nvPr>
            <p:extLst>
              <p:ext uri="{D42A27DB-BD31-4B8C-83A1-F6EECF244321}">
                <p14:modId xmlns:p14="http://schemas.microsoft.com/office/powerpoint/2010/main" val="4055314265"/>
              </p:ext>
            </p:extLst>
          </p:nvPr>
        </p:nvGraphicFramePr>
        <p:xfrm>
          <a:off x="6590829" y="1547804"/>
          <a:ext cx="5000625" cy="4694591"/>
        </p:xfrm>
        <a:graphic>
          <a:graphicData uri="http://schemas.openxmlformats.org/drawingml/2006/table">
            <a:tbl>
              <a:tblPr firstRow="1" firstCol="1" bandRow="1">
                <a:tableStyleId>{00A15C55-8517-42AA-B614-E9B94910E393}</a:tableStyleId>
              </a:tblPr>
              <a:tblGrid>
                <a:gridCol w="282213">
                  <a:extLst>
                    <a:ext uri="{9D8B030D-6E8A-4147-A177-3AD203B41FA5}">
                      <a16:colId xmlns:a16="http://schemas.microsoft.com/office/drawing/2014/main" val="20000"/>
                    </a:ext>
                  </a:extLst>
                </a:gridCol>
                <a:gridCol w="4030253">
                  <a:extLst>
                    <a:ext uri="{9D8B030D-6E8A-4147-A177-3AD203B41FA5}">
                      <a16:colId xmlns:a16="http://schemas.microsoft.com/office/drawing/2014/main" val="20001"/>
                    </a:ext>
                  </a:extLst>
                </a:gridCol>
                <a:gridCol w="688159">
                  <a:extLst>
                    <a:ext uri="{9D8B030D-6E8A-4147-A177-3AD203B41FA5}">
                      <a16:colId xmlns:a16="http://schemas.microsoft.com/office/drawing/2014/main" val="20002"/>
                    </a:ext>
                  </a:extLst>
                </a:gridCol>
              </a:tblGrid>
              <a:tr h="375833">
                <a:tc>
                  <a:txBody>
                    <a:bodyPr/>
                    <a:lstStyle/>
                    <a:p>
                      <a:pPr algn="l" fontAlgn="b"/>
                      <a:endParaRPr lang="en-US" sz="1600" b="1" i="1" u="none" strike="noStrike" dirty="0">
                        <a:solidFill>
                          <a:schemeClr val="bg1"/>
                        </a:solidFill>
                        <a:effectLst/>
                        <a:latin typeface="+mn-lt"/>
                      </a:endParaRPr>
                    </a:p>
                  </a:txBody>
                  <a:tcPr marL="9525" marR="9525" marT="9525" marB="0" anchor="ctr"/>
                </a:tc>
                <a:tc>
                  <a:txBody>
                    <a:bodyPr/>
                    <a:lstStyle/>
                    <a:p>
                      <a:pPr algn="l" fontAlgn="b"/>
                      <a:r>
                        <a:rPr lang="en-US" sz="1600" i="1" u="none" strike="noStrike" dirty="0">
                          <a:effectLst>
                            <a:outerShdw blurRad="38100" dist="38100" dir="2700000" algn="tl">
                              <a:srgbClr val="000000">
                                <a:alpha val="43137"/>
                              </a:srgbClr>
                            </a:outerShdw>
                          </a:effectLst>
                        </a:rPr>
                        <a:t>9. Top Negative Reasons for B Grade (n=657)</a:t>
                      </a:r>
                      <a:endParaRPr lang="en-US" sz="1600" b="1" i="1" u="none" strike="noStrike" dirty="0">
                        <a:solidFill>
                          <a:schemeClr val="bg1"/>
                        </a:solidFill>
                        <a:effectLst>
                          <a:outerShdw blurRad="38100" dist="38100" dir="2700000" algn="tl">
                            <a:srgbClr val="000000">
                              <a:alpha val="43137"/>
                            </a:srgbClr>
                          </a:outerShdw>
                        </a:effectLst>
                        <a:latin typeface="+mn-lt"/>
                      </a:endParaRPr>
                    </a:p>
                  </a:txBody>
                  <a:tcPr marR="45720" marT="9144" marB="0" anchor="ctr"/>
                </a:tc>
                <a:tc>
                  <a:txBody>
                    <a:bodyPr/>
                    <a:lstStyle/>
                    <a:p>
                      <a:pPr marL="0" marR="0" indent="0" algn="ctr" defTabSz="914293" rtl="0" eaLnBrk="1" fontAlgn="b" latinLnBrk="0" hangingPunct="1">
                        <a:lnSpc>
                          <a:spcPct val="100000"/>
                        </a:lnSpc>
                        <a:spcBef>
                          <a:spcPts val="0"/>
                        </a:spcBef>
                        <a:spcAft>
                          <a:spcPts val="0"/>
                        </a:spcAft>
                        <a:buClrTx/>
                        <a:buSzTx/>
                        <a:buFontTx/>
                        <a:buNone/>
                        <a:tabLst/>
                        <a:defRPr/>
                      </a:pPr>
                      <a:r>
                        <a:rPr lang="en-US" sz="1600" u="none" strike="noStrike" dirty="0">
                          <a:effectLst/>
                        </a:rPr>
                        <a:t> %</a:t>
                      </a:r>
                      <a:endParaRPr lang="en-US" sz="1600" b="1" i="1" u="none" strike="noStrike" dirty="0">
                        <a:solidFill>
                          <a:schemeClr val="bg1"/>
                        </a:solidFill>
                        <a:effectLst/>
                        <a:latin typeface="+mn-lt"/>
                      </a:endParaRPr>
                    </a:p>
                  </a:txBody>
                  <a:tcPr marL="9525" marR="9525" marT="9525" marB="0" anchor="ctr"/>
                </a:tc>
                <a:extLst>
                  <a:ext uri="{0D108BD9-81ED-4DB2-BD59-A6C34878D82A}">
                    <a16:rowId xmlns:a16="http://schemas.microsoft.com/office/drawing/2014/main" val="10000"/>
                  </a:ext>
                </a:extLst>
              </a:tr>
              <a:tr h="375833">
                <a:tc>
                  <a:txBody>
                    <a:bodyPr/>
                    <a:lstStyle/>
                    <a:p>
                      <a:pPr algn="l" fontAlgn="b"/>
                      <a:endParaRPr lang="en-US" sz="1600" b="1" i="0" u="none" strike="noStrike" dirty="0">
                        <a:solidFill>
                          <a:srgbClr val="000000"/>
                        </a:solidFill>
                        <a:effectLst/>
                        <a:latin typeface="+mn-lt"/>
                      </a:endParaRPr>
                    </a:p>
                  </a:txBody>
                  <a:tcPr marL="9525" marR="9525" marT="9525" marB="0" anchor="ctr"/>
                </a:tc>
                <a:tc>
                  <a:txBody>
                    <a:bodyPr/>
                    <a:lstStyle/>
                    <a:p>
                      <a:pPr marL="182880" algn="l" rtl="0" fontAlgn="t"/>
                      <a:r>
                        <a:rPr lang="en-US" sz="1600" u="none" strike="noStrike" dirty="0">
                          <a:effectLst/>
                        </a:rPr>
                        <a:t>Not enough service</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t"/>
                      <a:r>
                        <a:rPr lang="en-US" sz="1600" b="0" i="0" u="none" strike="noStrike" dirty="0">
                          <a:solidFill>
                            <a:srgbClr val="000000"/>
                          </a:solidFill>
                          <a:effectLst/>
                          <a:latin typeface="Calibri" panose="020F0502020204030204" pitchFamily="34" charset="0"/>
                        </a:rPr>
                        <a:t>6</a:t>
                      </a:r>
                    </a:p>
                  </a:txBody>
                  <a:tcPr marL="9525" marR="9525" marT="9525" marB="0" anchor="ctr"/>
                </a:tc>
                <a:extLst>
                  <a:ext uri="{0D108BD9-81ED-4DB2-BD59-A6C34878D82A}">
                    <a16:rowId xmlns:a16="http://schemas.microsoft.com/office/drawing/2014/main" val="10001"/>
                  </a:ext>
                </a:extLst>
              </a:tr>
              <a:tr h="375833">
                <a:tc>
                  <a:txBody>
                    <a:bodyPr/>
                    <a:lstStyle/>
                    <a:p>
                      <a:pPr algn="l" fontAlgn="b"/>
                      <a:endParaRPr lang="en-US" sz="1600" b="1" i="0" u="none" strike="noStrike" dirty="0">
                        <a:solidFill>
                          <a:srgbClr val="000000"/>
                        </a:solidFill>
                        <a:effectLst/>
                        <a:latin typeface="+mn-lt"/>
                      </a:endParaRPr>
                    </a:p>
                  </a:txBody>
                  <a:tcPr marL="9525" marR="9525" marT="9525" marB="0" anchor="ctr"/>
                </a:tc>
                <a:tc>
                  <a:txBody>
                    <a:bodyPr/>
                    <a:lstStyle/>
                    <a:p>
                      <a:pPr marL="182880" algn="l" rtl="0" fontAlgn="t"/>
                      <a:r>
                        <a:rPr lang="en-US" sz="1600" u="none" strike="noStrike" dirty="0">
                          <a:effectLst/>
                        </a:rPr>
                        <a:t>Too crowded</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t"/>
                      <a:r>
                        <a:rPr lang="en-US" sz="1600" b="0" i="0" u="none" strike="noStrike" dirty="0">
                          <a:solidFill>
                            <a:srgbClr val="000000"/>
                          </a:solidFill>
                          <a:effectLst/>
                          <a:latin typeface="Calibri" panose="020F0502020204030204" pitchFamily="34" charset="0"/>
                        </a:rPr>
                        <a:t>6</a:t>
                      </a:r>
                    </a:p>
                  </a:txBody>
                  <a:tcPr marL="9525" marR="9525" marT="9525" marB="0" anchor="ctr"/>
                </a:tc>
                <a:extLst>
                  <a:ext uri="{0D108BD9-81ED-4DB2-BD59-A6C34878D82A}">
                    <a16:rowId xmlns:a16="http://schemas.microsoft.com/office/drawing/2014/main" val="10002"/>
                  </a:ext>
                </a:extLst>
              </a:tr>
              <a:tr h="375833">
                <a:tc>
                  <a:txBody>
                    <a:bodyPr/>
                    <a:lstStyle/>
                    <a:p>
                      <a:pPr algn="l" fontAlgn="t"/>
                      <a:endParaRPr lang="en-US" sz="1600" b="1" i="0" u="none" strike="noStrike" dirty="0">
                        <a:solidFill>
                          <a:srgbClr val="000000"/>
                        </a:solidFill>
                        <a:effectLst/>
                        <a:latin typeface="+mn-lt"/>
                      </a:endParaRPr>
                    </a:p>
                  </a:txBody>
                  <a:tcPr marL="9525" marR="9525" marT="9525" marB="0" anchor="ctr"/>
                </a:tc>
                <a:tc>
                  <a:txBody>
                    <a:bodyPr/>
                    <a:lstStyle/>
                    <a:p>
                      <a:pPr marL="182880" algn="l" rtl="0" fontAlgn="t"/>
                      <a:r>
                        <a:rPr lang="en-US" sz="1600" u="none" strike="noStrike" dirty="0">
                          <a:effectLst/>
                        </a:rPr>
                        <a:t>Late</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t"/>
                      <a:r>
                        <a:rPr lang="en-US" sz="1600" b="0" i="0" u="none" strike="noStrike" dirty="0">
                          <a:solidFill>
                            <a:srgbClr val="000000"/>
                          </a:solidFill>
                          <a:effectLst/>
                          <a:latin typeface="Calibri" panose="020F0502020204030204" pitchFamily="34" charset="0"/>
                        </a:rPr>
                        <a:t>4</a:t>
                      </a:r>
                    </a:p>
                  </a:txBody>
                  <a:tcPr marL="9525" marR="9525" marT="9525" marB="0" anchor="ctr"/>
                </a:tc>
                <a:extLst>
                  <a:ext uri="{0D108BD9-81ED-4DB2-BD59-A6C34878D82A}">
                    <a16:rowId xmlns:a16="http://schemas.microsoft.com/office/drawing/2014/main" val="10004"/>
                  </a:ext>
                </a:extLst>
              </a:tr>
              <a:tr h="375833">
                <a:tc>
                  <a:txBody>
                    <a:bodyPr/>
                    <a:lstStyle/>
                    <a:p>
                      <a:pPr algn="l" fontAlgn="t"/>
                      <a:endParaRPr lang="en-US" sz="1600" b="1" i="0" u="none" strike="noStrike" dirty="0">
                        <a:solidFill>
                          <a:srgbClr val="000000"/>
                        </a:solidFill>
                        <a:effectLst/>
                        <a:latin typeface="+mn-lt"/>
                      </a:endParaRPr>
                    </a:p>
                  </a:txBody>
                  <a:tcPr marL="9525" marR="9525" marT="9525" marB="0" anchor="ctr"/>
                </a:tc>
                <a:tc>
                  <a:txBody>
                    <a:bodyPr/>
                    <a:lstStyle/>
                    <a:p>
                      <a:pPr marL="182880" algn="l" rtl="0" fontAlgn="t"/>
                      <a:r>
                        <a:rPr lang="en-US" sz="1600" u="none" strike="noStrike" dirty="0">
                          <a:effectLst/>
                        </a:rPr>
                        <a:t>Does not come regularly enough</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t"/>
                      <a:r>
                        <a:rPr lang="en-US" sz="1600" b="0" i="0" u="none" strike="noStrike" dirty="0">
                          <a:solidFill>
                            <a:srgbClr val="000000"/>
                          </a:solidFill>
                          <a:effectLst/>
                          <a:latin typeface="Calibri" panose="020F0502020204030204" pitchFamily="34" charset="0"/>
                        </a:rPr>
                        <a:t>3</a:t>
                      </a:r>
                    </a:p>
                  </a:txBody>
                  <a:tcPr marL="9525" marR="9525" marT="9525" marB="0" anchor="ctr"/>
                </a:tc>
                <a:extLst>
                  <a:ext uri="{0D108BD9-81ED-4DB2-BD59-A6C34878D82A}">
                    <a16:rowId xmlns:a16="http://schemas.microsoft.com/office/drawing/2014/main" val="10008"/>
                  </a:ext>
                </a:extLst>
              </a:tr>
              <a:tr h="375833">
                <a:tc>
                  <a:txBody>
                    <a:bodyPr/>
                    <a:lstStyle/>
                    <a:p>
                      <a:pPr algn="l" fontAlgn="t"/>
                      <a:endParaRPr lang="en-US" sz="1600" b="1" i="0" u="none" strike="noStrike" dirty="0">
                        <a:solidFill>
                          <a:srgbClr val="000000"/>
                        </a:solidFill>
                        <a:effectLst/>
                        <a:latin typeface="+mn-lt"/>
                      </a:endParaRPr>
                    </a:p>
                  </a:txBody>
                  <a:tcPr marL="9525" marR="9525" marT="9525" marB="0" anchor="ctr"/>
                </a:tc>
                <a:tc>
                  <a:txBody>
                    <a:bodyPr/>
                    <a:lstStyle/>
                    <a:p>
                      <a:pPr marL="182880" algn="l" rtl="0" fontAlgn="t"/>
                      <a:r>
                        <a:rPr lang="en-US" sz="1600" u="none" strike="noStrike" dirty="0">
                          <a:effectLst/>
                        </a:rPr>
                        <a:t>Too expensive</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t"/>
                      <a:r>
                        <a:rPr lang="en-US" sz="1600" b="0" i="0" u="none" strike="noStrike" dirty="0">
                          <a:solidFill>
                            <a:srgbClr val="000000"/>
                          </a:solidFill>
                          <a:effectLst/>
                          <a:latin typeface="Calibri" panose="020F0502020204030204" pitchFamily="34" charset="0"/>
                        </a:rPr>
                        <a:t>2</a:t>
                      </a:r>
                    </a:p>
                  </a:txBody>
                  <a:tcPr marL="9525" marR="9525" marT="9525" marB="0" anchor="ctr"/>
                </a:tc>
                <a:extLst>
                  <a:ext uri="{0D108BD9-81ED-4DB2-BD59-A6C34878D82A}">
                    <a16:rowId xmlns:a16="http://schemas.microsoft.com/office/drawing/2014/main" val="10010"/>
                  </a:ext>
                </a:extLst>
              </a:tr>
              <a:tr h="375833">
                <a:tc>
                  <a:txBody>
                    <a:bodyPr/>
                    <a:lstStyle/>
                    <a:p>
                      <a:pPr algn="l" fontAlgn="t"/>
                      <a:endParaRPr lang="en-US" sz="1600" b="1" i="0" u="none" strike="noStrike" dirty="0">
                        <a:solidFill>
                          <a:srgbClr val="000000"/>
                        </a:solidFill>
                        <a:effectLst/>
                        <a:latin typeface="+mn-lt"/>
                      </a:endParaRPr>
                    </a:p>
                  </a:txBody>
                  <a:tcPr marL="9525" marR="9525" marT="9525" marB="0" anchor="ctr"/>
                </a:tc>
                <a:tc>
                  <a:txBody>
                    <a:bodyPr/>
                    <a:lstStyle/>
                    <a:p>
                      <a:pPr marL="182880" algn="l" rtl="0" fontAlgn="t"/>
                      <a:r>
                        <a:rPr lang="en-US" sz="1600" b="0" i="0" u="none" strike="noStrike" dirty="0">
                          <a:solidFill>
                            <a:srgbClr val="000000"/>
                          </a:solidFill>
                          <a:effectLst/>
                          <a:latin typeface="Calibri" panose="020F0502020204030204" pitchFamily="34" charset="0"/>
                        </a:rPr>
                        <a:t>Not enough parking</a:t>
                      </a:r>
                    </a:p>
                  </a:txBody>
                  <a:tcPr marL="9525" marR="9525" marT="9525" marB="0" anchor="ctr"/>
                </a:tc>
                <a:tc>
                  <a:txBody>
                    <a:bodyPr/>
                    <a:lstStyle/>
                    <a:p>
                      <a:pPr algn="ctr" rtl="0" fontAlgn="t"/>
                      <a:r>
                        <a:rPr lang="en-US" sz="1600" b="0" i="0" u="none" strike="noStrike" dirty="0">
                          <a:solidFill>
                            <a:srgbClr val="000000"/>
                          </a:solidFill>
                          <a:effectLst/>
                          <a:latin typeface="Calibri" panose="020F0502020204030204" pitchFamily="34" charset="0"/>
                        </a:rPr>
                        <a:t>2</a:t>
                      </a:r>
                    </a:p>
                  </a:txBody>
                  <a:tcPr marL="9525" marR="9525" marT="9525" marB="0" anchor="ctr"/>
                </a:tc>
                <a:extLst>
                  <a:ext uri="{0D108BD9-81ED-4DB2-BD59-A6C34878D82A}">
                    <a16:rowId xmlns:a16="http://schemas.microsoft.com/office/drawing/2014/main" val="1532105434"/>
                  </a:ext>
                </a:extLst>
              </a:tr>
              <a:tr h="560428">
                <a:tc>
                  <a:txBody>
                    <a:bodyPr/>
                    <a:lstStyle/>
                    <a:p>
                      <a:pPr algn="l" fontAlgn="t"/>
                      <a:endParaRPr lang="en-US" sz="1600" b="1" i="0" u="none" strike="noStrike" dirty="0">
                        <a:solidFill>
                          <a:srgbClr val="000000"/>
                        </a:solidFill>
                        <a:effectLst/>
                        <a:latin typeface="+mn-lt"/>
                      </a:endParaRPr>
                    </a:p>
                  </a:txBody>
                  <a:tcPr marL="9525" marR="9525" marT="9525" marB="0" anchor="ctr"/>
                </a:tc>
                <a:tc>
                  <a:txBody>
                    <a:bodyPr/>
                    <a:lstStyle/>
                    <a:p>
                      <a:pPr marL="182880" algn="l" rtl="0" fontAlgn="t"/>
                      <a:r>
                        <a:rPr lang="en-US" sz="1600" b="0" i="0" u="none" strike="noStrike" dirty="0">
                          <a:solidFill>
                            <a:srgbClr val="000000"/>
                          </a:solidFill>
                          <a:effectLst/>
                          <a:latin typeface="Calibri" panose="020F0502020204030204" pitchFamily="34" charset="0"/>
                        </a:rPr>
                        <a:t>Bad communication/No explanation of problems/delays</a:t>
                      </a:r>
                    </a:p>
                  </a:txBody>
                  <a:tcPr marL="9525" marR="9525" marT="9525" marB="0" anchor="ctr"/>
                </a:tc>
                <a:tc>
                  <a:txBody>
                    <a:bodyPr/>
                    <a:lstStyle/>
                    <a:p>
                      <a:pPr algn="ctr" rtl="0" fontAlgn="t"/>
                      <a:r>
                        <a:rPr lang="en-US" sz="1600" b="0" i="0" u="none" strike="noStrike" dirty="0">
                          <a:solidFill>
                            <a:srgbClr val="000000"/>
                          </a:solidFill>
                          <a:effectLst/>
                          <a:latin typeface="Calibri" panose="020F0502020204030204" pitchFamily="34" charset="0"/>
                        </a:rPr>
                        <a:t>2</a:t>
                      </a:r>
                    </a:p>
                  </a:txBody>
                  <a:tcPr marL="9525" marR="9525" marT="9525" marB="0" anchor="ctr"/>
                </a:tc>
                <a:extLst>
                  <a:ext uri="{0D108BD9-81ED-4DB2-BD59-A6C34878D82A}">
                    <a16:rowId xmlns:a16="http://schemas.microsoft.com/office/drawing/2014/main" val="2887362670"/>
                  </a:ext>
                </a:extLst>
              </a:tr>
              <a:tr h="375833">
                <a:tc>
                  <a:txBody>
                    <a:bodyPr/>
                    <a:lstStyle/>
                    <a:p>
                      <a:pPr algn="l" fontAlgn="t"/>
                      <a:endParaRPr lang="en-US" sz="1600" b="1" i="0" u="none" strike="noStrike" dirty="0">
                        <a:solidFill>
                          <a:srgbClr val="000000"/>
                        </a:solidFill>
                        <a:effectLst/>
                        <a:latin typeface="+mn-lt"/>
                      </a:endParaRPr>
                    </a:p>
                  </a:txBody>
                  <a:tcPr marL="9525" marR="9525" marT="9525" marB="0" anchor="ctr"/>
                </a:tc>
                <a:tc>
                  <a:txBody>
                    <a:bodyPr/>
                    <a:lstStyle/>
                    <a:p>
                      <a:pPr marL="182880" algn="l" rtl="0" fontAlgn="t"/>
                      <a:r>
                        <a:rPr lang="en-US" sz="1600" b="0" i="0" u="none" strike="noStrike" dirty="0">
                          <a:solidFill>
                            <a:srgbClr val="000000"/>
                          </a:solidFill>
                          <a:effectLst/>
                          <a:latin typeface="Calibri" panose="020F0502020204030204" pitchFamily="34" charset="0"/>
                        </a:rPr>
                        <a:t>Too slow/Too many stops</a:t>
                      </a:r>
                    </a:p>
                  </a:txBody>
                  <a:tcPr marL="9525" marR="9525" marT="9525" marB="0" anchor="ctr"/>
                </a:tc>
                <a:tc>
                  <a:txBody>
                    <a:bodyPr/>
                    <a:lstStyle/>
                    <a:p>
                      <a:pPr algn="ctr" rtl="0" fontAlgn="t"/>
                      <a:r>
                        <a:rPr lang="en-US" sz="1600" b="0" i="0" u="none" strike="noStrike" dirty="0">
                          <a:solidFill>
                            <a:srgbClr val="000000"/>
                          </a:solidFill>
                          <a:effectLst/>
                          <a:latin typeface="Calibri" panose="020F0502020204030204" pitchFamily="34" charset="0"/>
                        </a:rPr>
                        <a:t>1</a:t>
                      </a:r>
                    </a:p>
                  </a:txBody>
                  <a:tcPr marL="9525" marR="9525" marT="9525" marB="0" anchor="ctr"/>
                </a:tc>
                <a:extLst>
                  <a:ext uri="{0D108BD9-81ED-4DB2-BD59-A6C34878D82A}">
                    <a16:rowId xmlns:a16="http://schemas.microsoft.com/office/drawing/2014/main" val="1095759669"/>
                  </a:ext>
                </a:extLst>
              </a:tr>
              <a:tr h="375833">
                <a:tc>
                  <a:txBody>
                    <a:bodyPr/>
                    <a:lstStyle/>
                    <a:p>
                      <a:pPr algn="l" fontAlgn="t"/>
                      <a:endParaRPr lang="en-US" sz="1600" b="1" i="0" u="none" strike="noStrike" dirty="0">
                        <a:solidFill>
                          <a:srgbClr val="000000"/>
                        </a:solidFill>
                        <a:effectLst/>
                        <a:latin typeface="+mn-lt"/>
                      </a:endParaRPr>
                    </a:p>
                  </a:txBody>
                  <a:tcPr marL="9525" marR="9525" marT="9525" marB="0" anchor="ctr"/>
                </a:tc>
                <a:tc>
                  <a:txBody>
                    <a:bodyPr/>
                    <a:lstStyle/>
                    <a:p>
                      <a:pPr marL="182880" algn="l" rtl="0" fontAlgn="t"/>
                      <a:r>
                        <a:rPr lang="en-US" sz="1600" b="0" i="0" u="none" strike="noStrike" dirty="0">
                          <a:solidFill>
                            <a:srgbClr val="000000"/>
                          </a:solidFill>
                          <a:effectLst/>
                          <a:latin typeface="Calibri" panose="020F0502020204030204" pitchFamily="34" charset="0"/>
                        </a:rPr>
                        <a:t>Safety concerns</a:t>
                      </a:r>
                    </a:p>
                  </a:txBody>
                  <a:tcPr marL="9525" marR="9525" marT="9525" marB="0" anchor="ctr"/>
                </a:tc>
                <a:tc>
                  <a:txBody>
                    <a:bodyPr/>
                    <a:lstStyle/>
                    <a:p>
                      <a:pPr algn="ctr" rtl="0" fontAlgn="t"/>
                      <a:r>
                        <a:rPr lang="en-US" sz="1600" b="0" i="0" u="none" strike="noStrike" dirty="0">
                          <a:solidFill>
                            <a:srgbClr val="000000"/>
                          </a:solidFill>
                          <a:effectLst/>
                          <a:latin typeface="Calibri" panose="020F0502020204030204" pitchFamily="34" charset="0"/>
                        </a:rPr>
                        <a:t>1</a:t>
                      </a:r>
                    </a:p>
                  </a:txBody>
                  <a:tcPr marL="9525" marR="9525" marT="9525" marB="0" anchor="ctr"/>
                </a:tc>
                <a:extLst>
                  <a:ext uri="{0D108BD9-81ED-4DB2-BD59-A6C34878D82A}">
                    <a16:rowId xmlns:a16="http://schemas.microsoft.com/office/drawing/2014/main" val="1379387517"/>
                  </a:ext>
                </a:extLst>
              </a:tr>
              <a:tr h="375833">
                <a:tc>
                  <a:txBody>
                    <a:bodyPr/>
                    <a:lstStyle/>
                    <a:p>
                      <a:pPr algn="l" fontAlgn="t"/>
                      <a:endParaRPr lang="en-US" sz="1600" b="1" i="0" u="none" strike="noStrike" dirty="0">
                        <a:solidFill>
                          <a:srgbClr val="000000"/>
                        </a:solidFill>
                        <a:effectLst/>
                        <a:latin typeface="+mn-lt"/>
                      </a:endParaRPr>
                    </a:p>
                  </a:txBody>
                  <a:tcPr marL="9525" marR="9525" marT="9525" marB="0" anchor="ctr"/>
                </a:tc>
                <a:tc>
                  <a:txBody>
                    <a:bodyPr/>
                    <a:lstStyle/>
                    <a:p>
                      <a:pPr marL="182880" algn="l" rtl="0" fontAlgn="t"/>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t"/>
                      <a:endParaRPr lang="en-US" sz="16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949067815"/>
                  </a:ext>
                </a:extLst>
              </a:tr>
              <a:tr h="375833">
                <a:tc>
                  <a:txBody>
                    <a:bodyPr/>
                    <a:lstStyle/>
                    <a:p>
                      <a:pPr algn="l" fontAlgn="t"/>
                      <a:endParaRPr lang="en-US" sz="1600" b="1" i="0" u="none" strike="noStrike" dirty="0">
                        <a:solidFill>
                          <a:srgbClr val="000000"/>
                        </a:solidFill>
                        <a:effectLst/>
                        <a:latin typeface="+mn-lt"/>
                      </a:endParaRPr>
                    </a:p>
                  </a:txBody>
                  <a:tcPr marL="9525" marR="9525" marT="9525" marB="0" anchor="ctr"/>
                </a:tc>
                <a:tc>
                  <a:txBody>
                    <a:bodyPr/>
                    <a:lstStyle/>
                    <a:p>
                      <a:pPr marL="182880" algn="l" rtl="0" fontAlgn="t"/>
                      <a:r>
                        <a:rPr lang="en-US" sz="1600" b="0" i="0" u="none" strike="noStrike" dirty="0">
                          <a:solidFill>
                            <a:srgbClr val="000000"/>
                          </a:solidFill>
                          <a:effectLst/>
                          <a:latin typeface="Calibri" panose="020F0502020204030204" pitchFamily="34" charset="0"/>
                        </a:rPr>
                        <a:t>Other</a:t>
                      </a:r>
                    </a:p>
                  </a:txBody>
                  <a:tcPr marL="9525" marR="9525" marT="9525" marB="0" anchor="ctr"/>
                </a:tc>
                <a:tc>
                  <a:txBody>
                    <a:bodyPr/>
                    <a:lstStyle/>
                    <a:p>
                      <a:pPr algn="ctr" rtl="0" fontAlgn="t"/>
                      <a:r>
                        <a:rPr lang="en-US" sz="1600" b="0" i="0" u="none" strike="noStrike" dirty="0">
                          <a:solidFill>
                            <a:srgbClr val="000000"/>
                          </a:solidFill>
                          <a:effectLst/>
                          <a:latin typeface="Calibri" panose="020F0502020204030204" pitchFamily="34" charset="0"/>
                        </a:rPr>
                        <a:t>7</a:t>
                      </a:r>
                    </a:p>
                  </a:txBody>
                  <a:tcPr marL="9525" marR="9525" marT="9525" marB="0" anchor="ctr"/>
                </a:tc>
                <a:extLst>
                  <a:ext uri="{0D108BD9-81ED-4DB2-BD59-A6C34878D82A}">
                    <a16:rowId xmlns:a16="http://schemas.microsoft.com/office/drawing/2014/main" val="1514526422"/>
                  </a:ext>
                </a:extLst>
              </a:tr>
            </a:tbl>
          </a:graphicData>
        </a:graphic>
      </p:graphicFrame>
    </p:spTree>
    <p:extLst>
      <p:ext uri="{BB962C8B-B14F-4D97-AF65-F5344CB8AC3E}">
        <p14:creationId xmlns:p14="http://schemas.microsoft.com/office/powerpoint/2010/main" val="145624417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a:t>Grade in Focus: C or Lower Grade</a:t>
            </a:r>
          </a:p>
        </p:txBody>
      </p:sp>
      <p:sp>
        <p:nvSpPr>
          <p:cNvPr id="3" name="Text Placeholder 2"/>
          <p:cNvSpPr>
            <a:spLocks noGrp="1"/>
          </p:cNvSpPr>
          <p:nvPr>
            <p:ph type="body" sz="quarter" idx="15"/>
          </p:nvPr>
        </p:nvSpPr>
        <p:spPr>
          <a:xfrm>
            <a:off x="182878" y="6492597"/>
            <a:ext cx="6836855" cy="276999"/>
          </a:xfrm>
        </p:spPr>
        <p:txBody>
          <a:bodyPr/>
          <a:lstStyle/>
          <a:p>
            <a:r>
              <a:rPr lang="en-US" dirty="0"/>
              <a:t>9. What is your primary reason for that grade? (One response recorded)</a:t>
            </a:r>
          </a:p>
        </p:txBody>
      </p:sp>
      <p:sp>
        <p:nvSpPr>
          <p:cNvPr id="4" name="Text Placeholder 3"/>
          <p:cNvSpPr>
            <a:spLocks noGrp="1"/>
          </p:cNvSpPr>
          <p:nvPr>
            <p:ph type="body" sz="quarter" idx="13"/>
          </p:nvPr>
        </p:nvSpPr>
        <p:spPr>
          <a:xfrm>
            <a:off x="182880" y="941832"/>
            <a:ext cx="11823192" cy="517065"/>
          </a:xfrm>
        </p:spPr>
        <p:txBody>
          <a:bodyPr/>
          <a:lstStyle/>
          <a:p>
            <a:r>
              <a:rPr lang="en-US" sz="1500" dirty="0"/>
              <a:t>While no concerns dominates the list of reasons for giving ST a C grade or lower, the top-mentioned issues include lateness (10%), and crowdedness (10%). A few riders also mention structural service issues like needing more service (7%) and parking (5%).</a:t>
            </a:r>
          </a:p>
        </p:txBody>
      </p:sp>
      <p:sp>
        <p:nvSpPr>
          <p:cNvPr id="9" name="TextBox 8">
            <a:extLst>
              <a:ext uri="{FF2B5EF4-FFF2-40B4-BE49-F238E27FC236}">
                <a16:creationId xmlns:a16="http://schemas.microsoft.com/office/drawing/2014/main" id="{BC1BEF2A-8B61-4974-AB05-7E0A1888CFBE}"/>
              </a:ext>
            </a:extLst>
          </p:cNvPr>
          <p:cNvSpPr txBox="1"/>
          <p:nvPr/>
        </p:nvSpPr>
        <p:spPr>
          <a:xfrm>
            <a:off x="1961333" y="1635435"/>
            <a:ext cx="2822743" cy="369332"/>
          </a:xfrm>
          <a:prstGeom prst="rect">
            <a:avLst/>
          </a:prstGeom>
          <a:noFill/>
        </p:spPr>
        <p:txBody>
          <a:bodyPr wrap="square" rtlCol="0">
            <a:spAutoFit/>
          </a:bodyPr>
          <a:lstStyle/>
          <a:p>
            <a:pPr algn="ctr"/>
            <a:r>
              <a:rPr lang="en-US" b="1" dirty="0"/>
              <a:t>8. Sound Transit Grade</a:t>
            </a:r>
          </a:p>
        </p:txBody>
      </p:sp>
      <p:graphicFrame>
        <p:nvGraphicFramePr>
          <p:cNvPr id="10" name="Chart 9">
            <a:extLst>
              <a:ext uri="{FF2B5EF4-FFF2-40B4-BE49-F238E27FC236}">
                <a16:creationId xmlns:a16="http://schemas.microsoft.com/office/drawing/2014/main" id="{E650C2EA-5C06-4367-B404-BCC0BD19EDA1}"/>
              </a:ext>
            </a:extLst>
          </p:cNvPr>
          <p:cNvGraphicFramePr>
            <a:graphicFrameLocks/>
          </p:cNvGraphicFramePr>
          <p:nvPr>
            <p:extLst>
              <p:ext uri="{D42A27DB-BD31-4B8C-83A1-F6EECF244321}">
                <p14:modId xmlns:p14="http://schemas.microsoft.com/office/powerpoint/2010/main" val="1227129375"/>
              </p:ext>
            </p:extLst>
          </p:nvPr>
        </p:nvGraphicFramePr>
        <p:xfrm>
          <a:off x="638176" y="2137372"/>
          <a:ext cx="5067299" cy="404175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Table 11">
            <a:extLst>
              <a:ext uri="{FF2B5EF4-FFF2-40B4-BE49-F238E27FC236}">
                <a16:creationId xmlns:a16="http://schemas.microsoft.com/office/drawing/2014/main" id="{4EB09F1D-87FC-4C1A-A263-256704AF6A4B}"/>
              </a:ext>
            </a:extLst>
          </p:cNvPr>
          <p:cNvGraphicFramePr>
            <a:graphicFrameLocks noGrp="1"/>
          </p:cNvGraphicFramePr>
          <p:nvPr>
            <p:extLst>
              <p:ext uri="{D42A27DB-BD31-4B8C-83A1-F6EECF244321}">
                <p14:modId xmlns:p14="http://schemas.microsoft.com/office/powerpoint/2010/main" val="3859941889"/>
              </p:ext>
            </p:extLst>
          </p:nvPr>
        </p:nvGraphicFramePr>
        <p:xfrm>
          <a:off x="6562725" y="1587700"/>
          <a:ext cx="5029199" cy="4692309"/>
        </p:xfrm>
        <a:graphic>
          <a:graphicData uri="http://schemas.openxmlformats.org/drawingml/2006/table">
            <a:tbl>
              <a:tblPr firstRow="1" firstCol="1" bandRow="1">
                <a:tableStyleId>{7DF18680-E054-41AD-8BC1-D1AEF772440D}</a:tableStyleId>
              </a:tblPr>
              <a:tblGrid>
                <a:gridCol w="283826">
                  <a:extLst>
                    <a:ext uri="{9D8B030D-6E8A-4147-A177-3AD203B41FA5}">
                      <a16:colId xmlns:a16="http://schemas.microsoft.com/office/drawing/2014/main" val="20000"/>
                    </a:ext>
                  </a:extLst>
                </a:gridCol>
                <a:gridCol w="4053281">
                  <a:extLst>
                    <a:ext uri="{9D8B030D-6E8A-4147-A177-3AD203B41FA5}">
                      <a16:colId xmlns:a16="http://schemas.microsoft.com/office/drawing/2014/main" val="20001"/>
                    </a:ext>
                  </a:extLst>
                </a:gridCol>
                <a:gridCol w="692092">
                  <a:extLst>
                    <a:ext uri="{9D8B030D-6E8A-4147-A177-3AD203B41FA5}">
                      <a16:colId xmlns:a16="http://schemas.microsoft.com/office/drawing/2014/main" val="20002"/>
                    </a:ext>
                  </a:extLst>
                </a:gridCol>
              </a:tblGrid>
              <a:tr h="371729">
                <a:tc>
                  <a:txBody>
                    <a:bodyPr/>
                    <a:lstStyle/>
                    <a:p>
                      <a:pPr algn="l" fontAlgn="b"/>
                      <a:endParaRPr lang="en-US" sz="1600" b="1" i="1" u="none" strike="noStrike" dirty="0">
                        <a:solidFill>
                          <a:schemeClr val="bg1"/>
                        </a:solidFill>
                        <a:effectLst/>
                        <a:latin typeface="+mn-lt"/>
                      </a:endParaRPr>
                    </a:p>
                  </a:txBody>
                  <a:tcPr marL="9525" marR="9525" marT="9525" marB="0" anchor="ctr"/>
                </a:tc>
                <a:tc>
                  <a:txBody>
                    <a:bodyPr/>
                    <a:lstStyle/>
                    <a:p>
                      <a:pPr algn="l" fontAlgn="b"/>
                      <a:r>
                        <a:rPr lang="en-US" sz="1600" u="none" strike="noStrike" dirty="0">
                          <a:effectLst/>
                        </a:rPr>
                        <a:t>9. Top Negative Reasons for C Grade (n=193)</a:t>
                      </a:r>
                      <a:endParaRPr lang="en-US" sz="1600" b="1" i="1" u="none" strike="noStrike" dirty="0">
                        <a:solidFill>
                          <a:schemeClr val="bg1"/>
                        </a:solidFill>
                        <a:effectLst/>
                        <a:latin typeface="+mn-lt"/>
                      </a:endParaRPr>
                    </a:p>
                  </a:txBody>
                  <a:tcPr marR="45720" marT="9144" marB="0" anchor="ctr"/>
                </a:tc>
                <a:tc>
                  <a:txBody>
                    <a:bodyPr/>
                    <a:lstStyle/>
                    <a:p>
                      <a:pPr marL="0" marR="0" indent="0" algn="ctr" defTabSz="914293" rtl="0" eaLnBrk="1" fontAlgn="b" latinLnBrk="0" hangingPunct="1">
                        <a:lnSpc>
                          <a:spcPct val="100000"/>
                        </a:lnSpc>
                        <a:spcBef>
                          <a:spcPts val="0"/>
                        </a:spcBef>
                        <a:spcAft>
                          <a:spcPts val="0"/>
                        </a:spcAft>
                        <a:buClrTx/>
                        <a:buSzTx/>
                        <a:buFontTx/>
                        <a:buNone/>
                        <a:tabLst/>
                        <a:defRPr/>
                      </a:pPr>
                      <a:r>
                        <a:rPr lang="en-US" sz="1600" u="none" strike="noStrike" dirty="0">
                          <a:effectLst/>
                        </a:rPr>
                        <a:t> %</a:t>
                      </a:r>
                      <a:endParaRPr lang="en-US" sz="1600" b="1" i="1" u="none" strike="noStrike" dirty="0">
                        <a:solidFill>
                          <a:schemeClr val="bg1"/>
                        </a:solidFill>
                        <a:effectLst/>
                        <a:latin typeface="+mn-lt"/>
                      </a:endParaRPr>
                    </a:p>
                  </a:txBody>
                  <a:tcPr marL="9525" marR="9525" marT="9525" marB="0" anchor="ctr"/>
                </a:tc>
                <a:extLst>
                  <a:ext uri="{0D108BD9-81ED-4DB2-BD59-A6C34878D82A}">
                    <a16:rowId xmlns:a16="http://schemas.microsoft.com/office/drawing/2014/main" val="10000"/>
                  </a:ext>
                </a:extLst>
              </a:tr>
              <a:tr h="270851">
                <a:tc>
                  <a:txBody>
                    <a:bodyPr/>
                    <a:lstStyle/>
                    <a:p>
                      <a:pPr algn="l" fontAlgn="t"/>
                      <a:endParaRPr lang="en-US" sz="1600" b="1" i="0" u="none" strike="noStrike" dirty="0">
                        <a:solidFill>
                          <a:srgbClr val="000000"/>
                        </a:solidFill>
                        <a:effectLst/>
                        <a:latin typeface="+mn-lt"/>
                      </a:endParaRPr>
                    </a:p>
                  </a:txBody>
                  <a:tcPr marL="9525" marR="9525" marT="9525" marB="0" anchor="ctr"/>
                </a:tc>
                <a:tc>
                  <a:txBody>
                    <a:bodyPr/>
                    <a:lstStyle/>
                    <a:p>
                      <a:pPr marL="182880" algn="l" rtl="0" fontAlgn="t"/>
                      <a:r>
                        <a:rPr lang="en-US" sz="1600" b="0" i="0" u="none" strike="noStrike" dirty="0">
                          <a:solidFill>
                            <a:schemeClr val="tx1"/>
                          </a:solidFill>
                          <a:effectLst/>
                          <a:latin typeface="Calibri" panose="020F0502020204030204" pitchFamily="34" charset="0"/>
                        </a:rPr>
                        <a:t>Late</a:t>
                      </a:r>
                    </a:p>
                  </a:txBody>
                  <a:tcPr marL="9525" marR="9525" marT="9525" marB="0"/>
                </a:tc>
                <a:tc>
                  <a:txBody>
                    <a:bodyPr/>
                    <a:lstStyle/>
                    <a:p>
                      <a:pPr algn="ctr" rtl="0" fontAlgn="t"/>
                      <a:r>
                        <a:rPr lang="en-US" sz="1600" b="0" i="0" u="none" strike="noStrike" dirty="0">
                          <a:solidFill>
                            <a:srgbClr val="000000"/>
                          </a:solidFill>
                          <a:effectLst/>
                          <a:latin typeface="Calibri" panose="020F0502020204030204" pitchFamily="34" charset="0"/>
                        </a:rPr>
                        <a:t>10</a:t>
                      </a:r>
                    </a:p>
                  </a:txBody>
                  <a:tcPr marL="9525" marR="9525" marT="9525" marB="0" anchor="ctr"/>
                </a:tc>
                <a:extLst>
                  <a:ext uri="{0D108BD9-81ED-4DB2-BD59-A6C34878D82A}">
                    <a16:rowId xmlns:a16="http://schemas.microsoft.com/office/drawing/2014/main" val="10005"/>
                  </a:ext>
                </a:extLst>
              </a:tr>
              <a:tr h="270851">
                <a:tc>
                  <a:txBody>
                    <a:bodyPr/>
                    <a:lstStyle/>
                    <a:p>
                      <a:pPr algn="l" fontAlgn="b"/>
                      <a:endParaRPr lang="en-US" sz="1600" b="1" i="0" u="none" strike="noStrike" dirty="0">
                        <a:solidFill>
                          <a:srgbClr val="000000"/>
                        </a:solidFill>
                        <a:effectLst/>
                        <a:latin typeface="+mn-lt"/>
                      </a:endParaRPr>
                    </a:p>
                  </a:txBody>
                  <a:tcPr marL="9525" marR="9525" marT="9525" marB="0" anchor="ctr"/>
                </a:tc>
                <a:tc>
                  <a:txBody>
                    <a:bodyPr/>
                    <a:lstStyle/>
                    <a:p>
                      <a:pPr marL="182880" algn="l" rtl="0" fontAlgn="t"/>
                      <a:r>
                        <a:rPr lang="en-US" sz="1600" b="0" i="0" u="none" strike="noStrike" dirty="0">
                          <a:solidFill>
                            <a:schemeClr val="tx1"/>
                          </a:solidFill>
                          <a:effectLst/>
                          <a:latin typeface="Calibri" panose="020F0502020204030204" pitchFamily="34" charset="0"/>
                        </a:rPr>
                        <a:t>Too crowded</a:t>
                      </a:r>
                    </a:p>
                  </a:txBody>
                  <a:tcPr marL="9525" marR="9525" marT="9525" marB="0"/>
                </a:tc>
                <a:tc>
                  <a:txBody>
                    <a:bodyPr/>
                    <a:lstStyle/>
                    <a:p>
                      <a:pPr algn="ctr" rtl="0" fontAlgn="t"/>
                      <a:r>
                        <a:rPr lang="en-US" sz="1600" b="0" i="0" u="none" strike="noStrike" dirty="0">
                          <a:solidFill>
                            <a:srgbClr val="000000"/>
                          </a:solidFill>
                          <a:effectLst/>
                          <a:latin typeface="Calibri" panose="020F0502020204030204" pitchFamily="34" charset="0"/>
                        </a:rPr>
                        <a:t>10</a:t>
                      </a:r>
                    </a:p>
                  </a:txBody>
                  <a:tcPr marL="9525" marR="9525" marT="9525" marB="0" anchor="ctr"/>
                </a:tc>
                <a:extLst>
                  <a:ext uri="{0D108BD9-81ED-4DB2-BD59-A6C34878D82A}">
                    <a16:rowId xmlns:a16="http://schemas.microsoft.com/office/drawing/2014/main" val="10006"/>
                  </a:ext>
                </a:extLst>
              </a:tr>
              <a:tr h="270851">
                <a:tc>
                  <a:txBody>
                    <a:bodyPr/>
                    <a:lstStyle/>
                    <a:p>
                      <a:pPr algn="l" fontAlgn="t"/>
                      <a:endParaRPr lang="en-US" sz="1600" b="1" i="0" u="none" strike="noStrike" dirty="0">
                        <a:solidFill>
                          <a:srgbClr val="000000"/>
                        </a:solidFill>
                        <a:effectLst/>
                        <a:latin typeface="+mn-lt"/>
                      </a:endParaRPr>
                    </a:p>
                  </a:txBody>
                  <a:tcPr marL="9525" marR="9525" marT="9525" marB="0" anchor="ctr"/>
                </a:tc>
                <a:tc>
                  <a:txBody>
                    <a:bodyPr/>
                    <a:lstStyle/>
                    <a:p>
                      <a:pPr marL="182880" algn="l" rtl="0" fontAlgn="t"/>
                      <a:r>
                        <a:rPr lang="en-US" sz="1600" b="0" i="0" u="none" strike="noStrike" dirty="0">
                          <a:solidFill>
                            <a:schemeClr val="tx1"/>
                          </a:solidFill>
                          <a:effectLst/>
                          <a:latin typeface="Calibri" panose="020F0502020204030204" pitchFamily="34" charset="0"/>
                        </a:rPr>
                        <a:t>Not enough service</a:t>
                      </a:r>
                    </a:p>
                  </a:txBody>
                  <a:tcPr marL="9525" marR="9525" marT="9525" marB="0"/>
                </a:tc>
                <a:tc>
                  <a:txBody>
                    <a:bodyPr/>
                    <a:lstStyle/>
                    <a:p>
                      <a:pPr algn="ctr" rtl="0" fontAlgn="t"/>
                      <a:r>
                        <a:rPr lang="en-US" sz="1600" b="0" i="0" u="none" strike="noStrike" dirty="0">
                          <a:solidFill>
                            <a:srgbClr val="000000"/>
                          </a:solidFill>
                          <a:effectLst/>
                          <a:latin typeface="Calibri" panose="020F0502020204030204" pitchFamily="34" charset="0"/>
                        </a:rPr>
                        <a:t>7</a:t>
                      </a:r>
                    </a:p>
                  </a:txBody>
                  <a:tcPr marL="9525" marR="9525" marT="9525" marB="0" anchor="ctr"/>
                </a:tc>
                <a:extLst>
                  <a:ext uri="{0D108BD9-81ED-4DB2-BD59-A6C34878D82A}">
                    <a16:rowId xmlns:a16="http://schemas.microsoft.com/office/drawing/2014/main" val="10007"/>
                  </a:ext>
                </a:extLst>
              </a:tr>
              <a:tr h="270851">
                <a:tc>
                  <a:txBody>
                    <a:bodyPr/>
                    <a:lstStyle/>
                    <a:p>
                      <a:pPr algn="l" fontAlgn="t"/>
                      <a:endParaRPr lang="en-US" sz="1600" b="1" i="0" u="none" strike="noStrike" dirty="0">
                        <a:solidFill>
                          <a:srgbClr val="000000"/>
                        </a:solidFill>
                        <a:effectLst/>
                        <a:latin typeface="+mn-lt"/>
                      </a:endParaRPr>
                    </a:p>
                  </a:txBody>
                  <a:tcPr marL="9525" marR="9525" marT="9525" marB="0" anchor="ctr"/>
                </a:tc>
                <a:tc>
                  <a:txBody>
                    <a:bodyPr/>
                    <a:lstStyle/>
                    <a:p>
                      <a:pPr marL="182880" algn="l" rtl="0" fontAlgn="t"/>
                      <a:r>
                        <a:rPr lang="en-US" sz="1600" b="0" i="0" u="none" strike="noStrike" dirty="0">
                          <a:solidFill>
                            <a:schemeClr val="tx1"/>
                          </a:solidFill>
                          <a:effectLst/>
                          <a:latin typeface="Calibri" panose="020F0502020204030204" pitchFamily="34" charset="0"/>
                        </a:rPr>
                        <a:t>Not enough parking</a:t>
                      </a:r>
                    </a:p>
                  </a:txBody>
                  <a:tcPr marL="9525" marR="9525" marT="9525" marB="0"/>
                </a:tc>
                <a:tc>
                  <a:txBody>
                    <a:bodyPr/>
                    <a:lstStyle/>
                    <a:p>
                      <a:pPr algn="ctr" rtl="0" fontAlgn="t"/>
                      <a:r>
                        <a:rPr lang="en-US" sz="1600" b="0" i="0" u="none" strike="noStrike" dirty="0">
                          <a:solidFill>
                            <a:srgbClr val="000000"/>
                          </a:solidFill>
                          <a:effectLst/>
                          <a:latin typeface="Calibri" panose="020F0502020204030204" pitchFamily="34" charset="0"/>
                        </a:rPr>
                        <a:t>5</a:t>
                      </a:r>
                    </a:p>
                  </a:txBody>
                  <a:tcPr marL="9525" marR="9525" marT="9525" marB="0" anchor="ctr"/>
                </a:tc>
                <a:extLst>
                  <a:ext uri="{0D108BD9-81ED-4DB2-BD59-A6C34878D82A}">
                    <a16:rowId xmlns:a16="http://schemas.microsoft.com/office/drawing/2014/main" val="10009"/>
                  </a:ext>
                </a:extLst>
              </a:tr>
              <a:tr h="267998">
                <a:tc>
                  <a:txBody>
                    <a:bodyPr/>
                    <a:lstStyle/>
                    <a:p>
                      <a:pPr algn="l" fontAlgn="t"/>
                      <a:endParaRPr lang="en-US" sz="1600" b="1" i="0" u="none" strike="noStrike" dirty="0">
                        <a:solidFill>
                          <a:srgbClr val="000000"/>
                        </a:solidFill>
                        <a:effectLst/>
                        <a:latin typeface="+mn-lt"/>
                      </a:endParaRPr>
                    </a:p>
                  </a:txBody>
                  <a:tcPr marL="9525" marR="9525" marT="9525" marB="0" anchor="ctr"/>
                </a:tc>
                <a:tc>
                  <a:txBody>
                    <a:bodyPr/>
                    <a:lstStyle/>
                    <a:p>
                      <a:pPr marL="182880" algn="l" rtl="0" fontAlgn="t"/>
                      <a:r>
                        <a:rPr lang="en-US" sz="1600" b="0" i="0" u="none" strike="noStrike" dirty="0">
                          <a:solidFill>
                            <a:schemeClr val="tx1"/>
                          </a:solidFill>
                          <a:effectLst/>
                          <a:latin typeface="Calibri" panose="020F0502020204030204" pitchFamily="34" charset="0"/>
                        </a:rPr>
                        <a:t>Too expensive</a:t>
                      </a:r>
                    </a:p>
                  </a:txBody>
                  <a:tcPr marL="9525" marR="9525" marT="9525" marB="0"/>
                </a:tc>
                <a:tc>
                  <a:txBody>
                    <a:bodyPr/>
                    <a:lstStyle/>
                    <a:p>
                      <a:pPr algn="ctr" rtl="0" fontAlgn="t"/>
                      <a:r>
                        <a:rPr lang="en-US" sz="1600" b="0" i="0" u="none" strike="noStrike" dirty="0">
                          <a:solidFill>
                            <a:srgbClr val="000000"/>
                          </a:solidFill>
                          <a:effectLst/>
                          <a:latin typeface="Calibri" panose="020F0502020204030204" pitchFamily="34" charset="0"/>
                        </a:rPr>
                        <a:t>4</a:t>
                      </a:r>
                    </a:p>
                  </a:txBody>
                  <a:tcPr marL="9525" marR="9525" marT="9525" marB="0" anchor="ctr"/>
                </a:tc>
                <a:extLst>
                  <a:ext uri="{0D108BD9-81ED-4DB2-BD59-A6C34878D82A}">
                    <a16:rowId xmlns:a16="http://schemas.microsoft.com/office/drawing/2014/main" val="10011"/>
                  </a:ext>
                </a:extLst>
              </a:tr>
              <a:tr h="270851">
                <a:tc>
                  <a:txBody>
                    <a:bodyPr/>
                    <a:lstStyle/>
                    <a:p>
                      <a:pPr algn="l" fontAlgn="t"/>
                      <a:endParaRPr lang="en-US" sz="1600" b="1" i="0" u="none" strike="noStrike" dirty="0">
                        <a:solidFill>
                          <a:srgbClr val="000000"/>
                        </a:solidFill>
                        <a:effectLst/>
                        <a:latin typeface="+mn-lt"/>
                      </a:endParaRPr>
                    </a:p>
                  </a:txBody>
                  <a:tcPr marL="9525" marR="9525" marT="9525" marB="0" anchor="ctr"/>
                </a:tc>
                <a:tc>
                  <a:txBody>
                    <a:bodyPr/>
                    <a:lstStyle/>
                    <a:p>
                      <a:pPr marL="182880" algn="l" rtl="0" fontAlgn="t"/>
                      <a:r>
                        <a:rPr lang="en-US" sz="1600" b="0" i="0" u="none" strike="noStrike" dirty="0">
                          <a:solidFill>
                            <a:schemeClr val="tx1"/>
                          </a:solidFill>
                          <a:effectLst/>
                          <a:latin typeface="Calibri" panose="020F0502020204030204" pitchFamily="34" charset="0"/>
                        </a:rPr>
                        <a:t>Rude drivers/personnel</a:t>
                      </a:r>
                    </a:p>
                  </a:txBody>
                  <a:tcPr marL="9525" marR="9525" marT="9525" marB="0"/>
                </a:tc>
                <a:tc>
                  <a:txBody>
                    <a:bodyPr/>
                    <a:lstStyle/>
                    <a:p>
                      <a:pPr algn="ctr" rtl="0" fontAlgn="t"/>
                      <a:r>
                        <a:rPr lang="en-US" sz="1600" b="0" i="0" u="none" strike="noStrike" dirty="0">
                          <a:solidFill>
                            <a:srgbClr val="000000"/>
                          </a:solidFill>
                          <a:effectLst/>
                          <a:latin typeface="Calibri" panose="020F0502020204030204" pitchFamily="34" charset="0"/>
                        </a:rPr>
                        <a:t>4</a:t>
                      </a:r>
                    </a:p>
                  </a:txBody>
                  <a:tcPr marL="9525" marR="9525" marT="9525" marB="0" anchor="ctr"/>
                </a:tc>
                <a:extLst>
                  <a:ext uri="{0D108BD9-81ED-4DB2-BD59-A6C34878D82A}">
                    <a16:rowId xmlns:a16="http://schemas.microsoft.com/office/drawing/2014/main" val="10012"/>
                  </a:ext>
                </a:extLst>
              </a:tr>
              <a:tr h="270851">
                <a:tc>
                  <a:txBody>
                    <a:bodyPr/>
                    <a:lstStyle/>
                    <a:p>
                      <a:pPr algn="l" fontAlgn="t"/>
                      <a:endParaRPr lang="en-US" sz="1600" b="1" i="0" u="none" strike="noStrike" dirty="0">
                        <a:solidFill>
                          <a:srgbClr val="000000"/>
                        </a:solidFill>
                        <a:effectLst/>
                        <a:latin typeface="+mn-lt"/>
                      </a:endParaRPr>
                    </a:p>
                  </a:txBody>
                  <a:tcPr marL="9525" marR="9525" marT="9525" marB="0" anchor="ctr"/>
                </a:tc>
                <a:tc>
                  <a:txBody>
                    <a:bodyPr/>
                    <a:lstStyle/>
                    <a:p>
                      <a:pPr marL="182880" algn="l" rtl="0" fontAlgn="t"/>
                      <a:r>
                        <a:rPr lang="en-US" sz="1600" b="0" i="0" u="none" strike="noStrike" dirty="0">
                          <a:solidFill>
                            <a:schemeClr val="tx1"/>
                          </a:solidFill>
                          <a:effectLst/>
                          <a:latin typeface="Calibri" panose="020F0502020204030204" pitchFamily="34" charset="0"/>
                        </a:rPr>
                        <a:t>Does not come regularly enough</a:t>
                      </a:r>
                    </a:p>
                  </a:txBody>
                  <a:tcPr marL="9525" marR="9525" marT="9525" marB="0"/>
                </a:tc>
                <a:tc>
                  <a:txBody>
                    <a:bodyPr/>
                    <a:lstStyle/>
                    <a:p>
                      <a:pPr algn="ctr" rtl="0" fontAlgn="t"/>
                      <a:r>
                        <a:rPr lang="en-US" sz="1600" b="0" i="0" u="none" strike="noStrike" dirty="0">
                          <a:solidFill>
                            <a:srgbClr val="000000"/>
                          </a:solidFill>
                          <a:effectLst/>
                          <a:latin typeface="Calibri" panose="020F0502020204030204" pitchFamily="34" charset="0"/>
                        </a:rPr>
                        <a:t>4</a:t>
                      </a:r>
                    </a:p>
                  </a:txBody>
                  <a:tcPr marL="9525" marR="9525" marT="9525" marB="0" anchor="ctr"/>
                </a:tc>
                <a:extLst>
                  <a:ext uri="{0D108BD9-81ED-4DB2-BD59-A6C34878D82A}">
                    <a16:rowId xmlns:a16="http://schemas.microsoft.com/office/drawing/2014/main" val="10015"/>
                  </a:ext>
                </a:extLst>
              </a:tr>
              <a:tr h="270851">
                <a:tc>
                  <a:txBody>
                    <a:bodyPr/>
                    <a:lstStyle/>
                    <a:p>
                      <a:pPr algn="l" fontAlgn="t"/>
                      <a:endParaRPr lang="en-US" sz="1600" b="1" i="0" u="none" strike="noStrike" dirty="0">
                        <a:solidFill>
                          <a:srgbClr val="000000"/>
                        </a:solidFill>
                        <a:effectLst/>
                        <a:latin typeface="+mn-lt"/>
                      </a:endParaRPr>
                    </a:p>
                  </a:txBody>
                  <a:tcPr marL="9525" marR="9525" marT="9525" marB="0" anchor="ctr"/>
                </a:tc>
                <a:tc>
                  <a:txBody>
                    <a:bodyPr/>
                    <a:lstStyle/>
                    <a:p>
                      <a:pPr marL="182880" algn="l" rtl="0" fontAlgn="t"/>
                      <a:r>
                        <a:rPr lang="en-US" sz="1600" b="0" i="0" u="none" strike="noStrike" dirty="0">
                          <a:solidFill>
                            <a:schemeClr val="tx1"/>
                          </a:solidFill>
                          <a:effectLst/>
                          <a:latin typeface="Calibri" panose="020F0502020204030204" pitchFamily="34" charset="0"/>
                        </a:rPr>
                        <a:t>Managing taxpayer dollars</a:t>
                      </a:r>
                    </a:p>
                  </a:txBody>
                  <a:tcPr marL="9525" marR="9525" marT="9525" marB="0"/>
                </a:tc>
                <a:tc>
                  <a:txBody>
                    <a:bodyPr/>
                    <a:lstStyle/>
                    <a:p>
                      <a:pPr algn="ctr" rtl="0" fontAlgn="t"/>
                      <a:r>
                        <a:rPr lang="en-US" sz="1600" b="0" i="0" u="none" strike="noStrike" dirty="0">
                          <a:solidFill>
                            <a:srgbClr val="000000"/>
                          </a:solidFill>
                          <a:effectLst/>
                          <a:latin typeface="Calibri" panose="020F0502020204030204" pitchFamily="34" charset="0"/>
                        </a:rPr>
                        <a:t>3</a:t>
                      </a:r>
                    </a:p>
                  </a:txBody>
                  <a:tcPr marL="9525" marR="9525" marT="9525" marB="0" anchor="ctr"/>
                </a:tc>
                <a:extLst>
                  <a:ext uri="{0D108BD9-81ED-4DB2-BD59-A6C34878D82A}">
                    <a16:rowId xmlns:a16="http://schemas.microsoft.com/office/drawing/2014/main" val="2661200866"/>
                  </a:ext>
                </a:extLst>
              </a:tr>
              <a:tr h="531519">
                <a:tc>
                  <a:txBody>
                    <a:bodyPr/>
                    <a:lstStyle/>
                    <a:p>
                      <a:pPr algn="l" fontAlgn="t"/>
                      <a:endParaRPr lang="en-US" sz="1600" b="1" i="0" u="none" strike="noStrike" dirty="0">
                        <a:solidFill>
                          <a:srgbClr val="000000"/>
                        </a:solidFill>
                        <a:effectLst/>
                        <a:latin typeface="+mn-lt"/>
                      </a:endParaRPr>
                    </a:p>
                  </a:txBody>
                  <a:tcPr marL="9525" marR="9525" marT="9525" marB="0" anchor="ctr"/>
                </a:tc>
                <a:tc>
                  <a:txBody>
                    <a:bodyPr/>
                    <a:lstStyle/>
                    <a:p>
                      <a:pPr marL="182880" algn="l" rtl="0" fontAlgn="t"/>
                      <a:r>
                        <a:rPr lang="en-US" sz="1600" b="0" i="0" u="none" strike="noStrike" dirty="0">
                          <a:solidFill>
                            <a:schemeClr val="tx1"/>
                          </a:solidFill>
                          <a:effectLst/>
                          <a:latin typeface="Calibri" panose="020F0502020204030204" pitchFamily="34" charset="0"/>
                        </a:rPr>
                        <a:t>Bad communication/No explanation of problems/delays</a:t>
                      </a:r>
                    </a:p>
                  </a:txBody>
                  <a:tcPr marL="9525" marR="9525" marT="9525" marB="0"/>
                </a:tc>
                <a:tc>
                  <a:txBody>
                    <a:bodyPr/>
                    <a:lstStyle/>
                    <a:p>
                      <a:pPr algn="ctr" rtl="0" fontAlgn="t"/>
                      <a:r>
                        <a:rPr lang="en-US" sz="1600" b="0" i="0" u="none" strike="noStrike" dirty="0">
                          <a:solidFill>
                            <a:srgbClr val="000000"/>
                          </a:solidFill>
                          <a:effectLst/>
                          <a:latin typeface="Calibri" panose="020F0502020204030204" pitchFamily="34" charset="0"/>
                        </a:rPr>
                        <a:t>3</a:t>
                      </a:r>
                    </a:p>
                  </a:txBody>
                  <a:tcPr marL="9525" marR="9525" marT="9525" marB="0" anchor="ctr"/>
                </a:tc>
                <a:extLst>
                  <a:ext uri="{0D108BD9-81ED-4DB2-BD59-A6C34878D82A}">
                    <a16:rowId xmlns:a16="http://schemas.microsoft.com/office/drawing/2014/main" val="110533817"/>
                  </a:ext>
                </a:extLst>
              </a:tr>
              <a:tr h="270851">
                <a:tc>
                  <a:txBody>
                    <a:bodyPr/>
                    <a:lstStyle/>
                    <a:p>
                      <a:pPr algn="l" fontAlgn="t"/>
                      <a:endParaRPr lang="en-US" sz="1600" b="1" i="0" u="none" strike="noStrike" dirty="0">
                        <a:solidFill>
                          <a:srgbClr val="000000"/>
                        </a:solidFill>
                        <a:effectLst/>
                        <a:latin typeface="+mn-lt"/>
                      </a:endParaRPr>
                    </a:p>
                  </a:txBody>
                  <a:tcPr marL="9525" marR="9525" marT="9525" marB="0" anchor="ctr"/>
                </a:tc>
                <a:tc>
                  <a:txBody>
                    <a:bodyPr/>
                    <a:lstStyle/>
                    <a:p>
                      <a:pPr marL="182880" algn="l" rtl="0" fontAlgn="t"/>
                      <a:r>
                        <a:rPr lang="en-US" sz="1600" b="0" i="0" u="none" strike="noStrike" dirty="0">
                          <a:solidFill>
                            <a:schemeClr val="tx1"/>
                          </a:solidFill>
                          <a:effectLst/>
                          <a:latin typeface="Calibri" panose="020F0502020204030204" pitchFamily="34" charset="0"/>
                        </a:rPr>
                        <a:t>Safety concerns</a:t>
                      </a:r>
                    </a:p>
                  </a:txBody>
                  <a:tcPr marL="9525" marR="9525" marT="9525" marB="0"/>
                </a:tc>
                <a:tc>
                  <a:txBody>
                    <a:bodyPr/>
                    <a:lstStyle/>
                    <a:p>
                      <a:pPr algn="ctr" rtl="0" fontAlgn="t"/>
                      <a:r>
                        <a:rPr lang="en-US" sz="1600" b="0" i="0" u="none" strike="noStrike" dirty="0">
                          <a:solidFill>
                            <a:srgbClr val="000000"/>
                          </a:solidFill>
                          <a:effectLst/>
                          <a:latin typeface="Calibri" panose="020F0502020204030204" pitchFamily="34" charset="0"/>
                        </a:rPr>
                        <a:t>3</a:t>
                      </a:r>
                    </a:p>
                  </a:txBody>
                  <a:tcPr marL="9525" marR="9525" marT="9525" marB="0" anchor="ctr"/>
                </a:tc>
                <a:extLst>
                  <a:ext uri="{0D108BD9-81ED-4DB2-BD59-A6C34878D82A}">
                    <a16:rowId xmlns:a16="http://schemas.microsoft.com/office/drawing/2014/main" val="2842528437"/>
                  </a:ext>
                </a:extLst>
              </a:tr>
              <a:tr h="270851">
                <a:tc>
                  <a:txBody>
                    <a:bodyPr/>
                    <a:lstStyle/>
                    <a:p>
                      <a:pPr algn="l" fontAlgn="t"/>
                      <a:endParaRPr lang="en-US" sz="1600" b="1" i="0" u="none" strike="noStrike" dirty="0">
                        <a:solidFill>
                          <a:srgbClr val="000000"/>
                        </a:solidFill>
                        <a:effectLst/>
                        <a:latin typeface="+mn-lt"/>
                      </a:endParaRPr>
                    </a:p>
                  </a:txBody>
                  <a:tcPr marL="9525" marR="9525" marT="9525" marB="0" anchor="ctr"/>
                </a:tc>
                <a:tc>
                  <a:txBody>
                    <a:bodyPr/>
                    <a:lstStyle/>
                    <a:p>
                      <a:pPr marL="182880" algn="l" rtl="0" fontAlgn="t"/>
                      <a:r>
                        <a:rPr lang="en-US" sz="1600" b="0" i="0" u="none" strike="noStrike" dirty="0">
                          <a:solidFill>
                            <a:schemeClr val="tx1"/>
                          </a:solidFill>
                          <a:effectLst/>
                          <a:latin typeface="Calibri" panose="020F0502020204030204" pitchFamily="34" charset="0"/>
                        </a:rPr>
                        <a:t>Too slow/Too many stops</a:t>
                      </a:r>
                    </a:p>
                  </a:txBody>
                  <a:tcPr marL="9525" marR="9525" marT="9525" marB="0"/>
                </a:tc>
                <a:tc>
                  <a:txBody>
                    <a:bodyPr/>
                    <a:lstStyle/>
                    <a:p>
                      <a:pPr algn="ctr" rtl="0" fontAlgn="t"/>
                      <a:r>
                        <a:rPr lang="en-US" sz="1600" b="0" i="0" u="none" strike="noStrike" dirty="0">
                          <a:solidFill>
                            <a:srgbClr val="000000"/>
                          </a:solidFill>
                          <a:effectLst/>
                          <a:latin typeface="Calibri" panose="020F0502020204030204" pitchFamily="34" charset="0"/>
                        </a:rPr>
                        <a:t>3</a:t>
                      </a:r>
                    </a:p>
                  </a:txBody>
                  <a:tcPr marL="9525" marR="9525" marT="9525" marB="0" anchor="ctr"/>
                </a:tc>
                <a:extLst>
                  <a:ext uri="{0D108BD9-81ED-4DB2-BD59-A6C34878D82A}">
                    <a16:rowId xmlns:a16="http://schemas.microsoft.com/office/drawing/2014/main" val="1244878102"/>
                  </a:ext>
                </a:extLst>
              </a:tr>
              <a:tr h="270851">
                <a:tc>
                  <a:txBody>
                    <a:bodyPr/>
                    <a:lstStyle/>
                    <a:p>
                      <a:pPr algn="l" fontAlgn="t"/>
                      <a:endParaRPr lang="en-US" sz="1600" b="1" i="0" u="none" strike="noStrike" dirty="0">
                        <a:solidFill>
                          <a:srgbClr val="000000"/>
                        </a:solidFill>
                        <a:effectLst/>
                        <a:latin typeface="+mn-lt"/>
                      </a:endParaRPr>
                    </a:p>
                  </a:txBody>
                  <a:tcPr marL="9525" marR="9525" marT="9525" marB="0" anchor="ctr"/>
                </a:tc>
                <a:tc>
                  <a:txBody>
                    <a:bodyPr/>
                    <a:lstStyle/>
                    <a:p>
                      <a:pPr marL="182880" algn="l" rtl="0" fontAlgn="t"/>
                      <a:endParaRPr lang="en-US" sz="1600" b="0" i="0" u="none" strike="noStrike" dirty="0">
                        <a:solidFill>
                          <a:schemeClr val="tx1"/>
                        </a:solidFill>
                        <a:effectLst/>
                        <a:latin typeface="Calibri" panose="020F0502020204030204" pitchFamily="34" charset="0"/>
                      </a:endParaRPr>
                    </a:p>
                  </a:txBody>
                  <a:tcPr marL="9525" marR="9525" marT="9525" marB="0"/>
                </a:tc>
                <a:tc>
                  <a:txBody>
                    <a:bodyPr/>
                    <a:lstStyle/>
                    <a:p>
                      <a:pPr algn="ctr" rtl="0" fontAlgn="t"/>
                      <a:endParaRPr lang="en-US" sz="16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898819139"/>
                  </a:ext>
                </a:extLst>
              </a:tr>
              <a:tr h="270851">
                <a:tc>
                  <a:txBody>
                    <a:bodyPr/>
                    <a:lstStyle/>
                    <a:p>
                      <a:pPr algn="l" fontAlgn="t"/>
                      <a:endParaRPr lang="en-US" sz="1600" b="1" i="0" u="none" strike="noStrike" dirty="0">
                        <a:solidFill>
                          <a:srgbClr val="000000"/>
                        </a:solidFill>
                        <a:effectLst/>
                        <a:latin typeface="+mn-lt"/>
                      </a:endParaRPr>
                    </a:p>
                  </a:txBody>
                  <a:tcPr marL="9525" marR="9525" marT="9525" marB="0" anchor="ctr"/>
                </a:tc>
                <a:tc>
                  <a:txBody>
                    <a:bodyPr/>
                    <a:lstStyle/>
                    <a:p>
                      <a:pPr marL="182880" algn="l" rtl="0" fontAlgn="t"/>
                      <a:r>
                        <a:rPr lang="en-US" sz="1600" b="0" i="0" u="none" strike="noStrike" dirty="0">
                          <a:solidFill>
                            <a:schemeClr val="tx1"/>
                          </a:solidFill>
                          <a:effectLst/>
                          <a:latin typeface="Calibri" panose="020F0502020204030204" pitchFamily="34" charset="0"/>
                        </a:rPr>
                        <a:t>Other</a:t>
                      </a:r>
                    </a:p>
                  </a:txBody>
                  <a:tcPr marL="9525" marR="9525" marT="9525" marB="0"/>
                </a:tc>
                <a:tc>
                  <a:txBody>
                    <a:bodyPr/>
                    <a:lstStyle/>
                    <a:p>
                      <a:pPr algn="ctr" rtl="0" fontAlgn="t"/>
                      <a:r>
                        <a:rPr lang="en-US" sz="1600" b="0" i="0" u="none" strike="noStrike" dirty="0">
                          <a:solidFill>
                            <a:srgbClr val="000000"/>
                          </a:solidFill>
                          <a:effectLst/>
                          <a:latin typeface="Calibri" panose="020F0502020204030204" pitchFamily="34" charset="0"/>
                        </a:rPr>
                        <a:t>7</a:t>
                      </a:r>
                    </a:p>
                  </a:txBody>
                  <a:tcPr marL="9525" marR="9525" marT="9525" marB="0" anchor="ctr"/>
                </a:tc>
                <a:extLst>
                  <a:ext uri="{0D108BD9-81ED-4DB2-BD59-A6C34878D82A}">
                    <a16:rowId xmlns:a16="http://schemas.microsoft.com/office/drawing/2014/main" val="2669798284"/>
                  </a:ext>
                </a:extLst>
              </a:tr>
              <a:tr h="270851">
                <a:tc>
                  <a:txBody>
                    <a:bodyPr/>
                    <a:lstStyle/>
                    <a:p>
                      <a:pPr algn="l" fontAlgn="t"/>
                      <a:endParaRPr lang="en-US" sz="1600" b="1" i="0" u="none" strike="noStrike" dirty="0">
                        <a:solidFill>
                          <a:srgbClr val="000000"/>
                        </a:solidFill>
                        <a:effectLst/>
                        <a:latin typeface="+mn-lt"/>
                      </a:endParaRPr>
                    </a:p>
                  </a:txBody>
                  <a:tcPr marL="9525" marR="9525" marT="9525" marB="0" anchor="ctr"/>
                </a:tc>
                <a:tc>
                  <a:txBody>
                    <a:bodyPr/>
                    <a:lstStyle/>
                    <a:p>
                      <a:pPr marL="182880" algn="l" rtl="0" fontAlgn="t"/>
                      <a:r>
                        <a:rPr lang="en-US" sz="1600" b="0" i="0" u="none" strike="noStrike" dirty="0">
                          <a:solidFill>
                            <a:schemeClr val="tx1"/>
                          </a:solidFill>
                          <a:effectLst/>
                          <a:latin typeface="Calibri" panose="020F0502020204030204" pitchFamily="34" charset="0"/>
                        </a:rPr>
                        <a:t>No complaints/No suggestions</a:t>
                      </a:r>
                    </a:p>
                  </a:txBody>
                  <a:tcPr marL="9525" marR="9525" marT="9525" marB="0"/>
                </a:tc>
                <a:tc>
                  <a:txBody>
                    <a:bodyPr/>
                    <a:lstStyle/>
                    <a:p>
                      <a:pPr algn="ctr" rtl="0" fontAlgn="t"/>
                      <a:r>
                        <a:rPr lang="en-US" sz="1600" b="0" i="0" u="none" strike="noStrike" dirty="0">
                          <a:solidFill>
                            <a:srgbClr val="000000"/>
                          </a:solidFill>
                          <a:effectLst/>
                          <a:latin typeface="Calibri" panose="020F0502020204030204" pitchFamily="34" charset="0"/>
                        </a:rPr>
                        <a:t>5</a:t>
                      </a:r>
                    </a:p>
                  </a:txBody>
                  <a:tcPr marL="9525" marR="9525" marT="9525" marB="0" anchor="ctr"/>
                </a:tc>
                <a:extLst>
                  <a:ext uri="{0D108BD9-81ED-4DB2-BD59-A6C34878D82A}">
                    <a16:rowId xmlns:a16="http://schemas.microsoft.com/office/drawing/2014/main" val="1515056911"/>
                  </a:ext>
                </a:extLst>
              </a:tr>
              <a:tr h="270851">
                <a:tc>
                  <a:txBody>
                    <a:bodyPr/>
                    <a:lstStyle/>
                    <a:p>
                      <a:pPr algn="l" fontAlgn="t"/>
                      <a:endParaRPr lang="en-US" sz="1600" b="1" i="0" u="none" strike="noStrike" dirty="0">
                        <a:solidFill>
                          <a:srgbClr val="000000"/>
                        </a:solidFill>
                        <a:effectLst/>
                        <a:latin typeface="+mn-lt"/>
                      </a:endParaRPr>
                    </a:p>
                  </a:txBody>
                  <a:tcPr marL="9525" marR="9525" marT="9525" marB="0" anchor="ctr"/>
                </a:tc>
                <a:tc>
                  <a:txBody>
                    <a:bodyPr/>
                    <a:lstStyle/>
                    <a:p>
                      <a:pPr marL="182880" algn="l" rtl="0" fontAlgn="t"/>
                      <a:r>
                        <a:rPr lang="en-US" sz="1600" b="0" i="0" u="none" strike="noStrike" dirty="0">
                          <a:solidFill>
                            <a:schemeClr val="tx1"/>
                          </a:solidFill>
                          <a:effectLst/>
                          <a:latin typeface="Calibri" panose="020F0502020204030204" pitchFamily="34" charset="0"/>
                        </a:rPr>
                        <a:t>(DK)</a:t>
                      </a:r>
                    </a:p>
                  </a:txBody>
                  <a:tcPr marL="9525" marR="9525" marT="9525" marB="0"/>
                </a:tc>
                <a:tc>
                  <a:txBody>
                    <a:bodyPr/>
                    <a:lstStyle/>
                    <a:p>
                      <a:pPr algn="ctr" rtl="0" fontAlgn="t"/>
                      <a:r>
                        <a:rPr lang="en-US" sz="1600" b="0" i="0" u="none" strike="noStrike" dirty="0">
                          <a:solidFill>
                            <a:srgbClr val="000000"/>
                          </a:solidFill>
                          <a:effectLst/>
                          <a:latin typeface="Calibri" panose="020F0502020204030204" pitchFamily="34" charset="0"/>
                        </a:rPr>
                        <a:t>9</a:t>
                      </a:r>
                    </a:p>
                  </a:txBody>
                  <a:tcPr marL="9525" marR="9525" marT="9525" marB="0" anchor="ctr"/>
                </a:tc>
                <a:extLst>
                  <a:ext uri="{0D108BD9-81ED-4DB2-BD59-A6C34878D82A}">
                    <a16:rowId xmlns:a16="http://schemas.microsoft.com/office/drawing/2014/main" val="4154416346"/>
                  </a:ext>
                </a:extLst>
              </a:tr>
            </a:tbl>
          </a:graphicData>
        </a:graphic>
      </p:graphicFrame>
    </p:spTree>
    <p:extLst>
      <p:ext uri="{BB962C8B-B14F-4D97-AF65-F5344CB8AC3E}">
        <p14:creationId xmlns:p14="http://schemas.microsoft.com/office/powerpoint/2010/main" val="10347566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12111" y="4884246"/>
            <a:ext cx="5679889" cy="830997"/>
          </a:xfrm>
        </p:spPr>
        <p:txBody>
          <a:bodyPr/>
          <a:lstStyle/>
          <a:p>
            <a:r>
              <a:rPr lang="en-US" dirty="0">
                <a:latin typeface="+mn-lt"/>
              </a:rPr>
              <a:t>Summary of Findings</a:t>
            </a:r>
          </a:p>
        </p:txBody>
      </p:sp>
    </p:spTree>
    <p:extLst>
      <p:ext uri="{BB962C8B-B14F-4D97-AF65-F5344CB8AC3E}">
        <p14:creationId xmlns:p14="http://schemas.microsoft.com/office/powerpoint/2010/main" val="321270006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4000" dirty="0"/>
              <a:t>Improving Grade – by Service</a:t>
            </a:r>
          </a:p>
        </p:txBody>
      </p:sp>
      <p:sp>
        <p:nvSpPr>
          <p:cNvPr id="4" name="Text Placeholder 3"/>
          <p:cNvSpPr>
            <a:spLocks noGrp="1"/>
          </p:cNvSpPr>
          <p:nvPr>
            <p:ph type="body" sz="quarter" idx="15"/>
          </p:nvPr>
        </p:nvSpPr>
        <p:spPr>
          <a:xfrm>
            <a:off x="182878" y="6307931"/>
            <a:ext cx="6836855" cy="461665"/>
          </a:xfrm>
        </p:spPr>
        <p:txBody>
          <a:bodyPr/>
          <a:lstStyle/>
          <a:p>
            <a:r>
              <a:rPr lang="en-US" dirty="0"/>
              <a:t>10. What is one thing Sound Transit could do to improve their services? </a:t>
            </a:r>
          </a:p>
          <a:p>
            <a:r>
              <a:rPr lang="en-US" dirty="0"/>
              <a:t>(One response recorded)</a:t>
            </a:r>
          </a:p>
        </p:txBody>
      </p:sp>
      <p:sp>
        <p:nvSpPr>
          <p:cNvPr id="2" name="Text Placeholder 1"/>
          <p:cNvSpPr>
            <a:spLocks noGrp="1"/>
          </p:cNvSpPr>
          <p:nvPr>
            <p:ph type="body" sz="quarter" idx="13"/>
          </p:nvPr>
        </p:nvSpPr>
        <p:spPr>
          <a:xfrm>
            <a:off x="182880" y="941832"/>
            <a:ext cx="11823192" cy="978729"/>
          </a:xfrm>
        </p:spPr>
        <p:txBody>
          <a:bodyPr/>
          <a:lstStyle/>
          <a:p>
            <a:r>
              <a:rPr lang="en-US" sz="1500" dirty="0"/>
              <a:t>Riders’ improvement suggestions largely center around structural service expansions but specific suggestions vary by service. Riders of both Link services want more routes, likely in anticipation of the upcoming service expansions. Express bus and Sounder riders want increased frequency, and Northline Sounder riders want increased service hours. Timeliness is the most common service performance suggestion, particularly for Express bus riders.</a:t>
            </a:r>
          </a:p>
        </p:txBody>
      </p:sp>
      <p:graphicFrame>
        <p:nvGraphicFramePr>
          <p:cNvPr id="9" name="Table 8">
            <a:extLst>
              <a:ext uri="{FF2B5EF4-FFF2-40B4-BE49-F238E27FC236}">
                <a16:creationId xmlns:a16="http://schemas.microsoft.com/office/drawing/2014/main" id="{E205EB01-0CDB-46DE-97EE-436AD19964E4}"/>
              </a:ext>
            </a:extLst>
          </p:cNvPr>
          <p:cNvGraphicFramePr>
            <a:graphicFrameLocks noGrp="1"/>
          </p:cNvGraphicFramePr>
          <p:nvPr>
            <p:extLst>
              <p:ext uri="{D42A27DB-BD31-4B8C-83A1-F6EECF244321}">
                <p14:modId xmlns:p14="http://schemas.microsoft.com/office/powerpoint/2010/main" val="1390774374"/>
              </p:ext>
            </p:extLst>
          </p:nvPr>
        </p:nvGraphicFramePr>
        <p:xfrm>
          <a:off x="182878" y="2041451"/>
          <a:ext cx="11823194" cy="4272217"/>
        </p:xfrm>
        <a:graphic>
          <a:graphicData uri="http://schemas.openxmlformats.org/drawingml/2006/table">
            <a:tbl>
              <a:tblPr firstRow="1" bandRow="1">
                <a:tableStyleId>{5A111915-BE36-4E01-A7E5-04B1672EAD32}</a:tableStyleId>
              </a:tblPr>
              <a:tblGrid>
                <a:gridCol w="4885632">
                  <a:extLst>
                    <a:ext uri="{9D8B030D-6E8A-4147-A177-3AD203B41FA5}">
                      <a16:colId xmlns:a16="http://schemas.microsoft.com/office/drawing/2014/main" val="20000"/>
                    </a:ext>
                  </a:extLst>
                </a:gridCol>
                <a:gridCol w="1156260">
                  <a:extLst>
                    <a:ext uri="{9D8B030D-6E8A-4147-A177-3AD203B41FA5}">
                      <a16:colId xmlns:a16="http://schemas.microsoft.com/office/drawing/2014/main" val="3305700757"/>
                    </a:ext>
                  </a:extLst>
                </a:gridCol>
                <a:gridCol w="1156260">
                  <a:extLst>
                    <a:ext uri="{9D8B030D-6E8A-4147-A177-3AD203B41FA5}">
                      <a16:colId xmlns:a16="http://schemas.microsoft.com/office/drawing/2014/main" val="20001"/>
                    </a:ext>
                  </a:extLst>
                </a:gridCol>
                <a:gridCol w="1156260">
                  <a:extLst>
                    <a:ext uri="{9D8B030D-6E8A-4147-A177-3AD203B41FA5}">
                      <a16:colId xmlns:a16="http://schemas.microsoft.com/office/drawing/2014/main" val="20002"/>
                    </a:ext>
                  </a:extLst>
                </a:gridCol>
                <a:gridCol w="1336758">
                  <a:extLst>
                    <a:ext uri="{9D8B030D-6E8A-4147-A177-3AD203B41FA5}">
                      <a16:colId xmlns:a16="http://schemas.microsoft.com/office/drawing/2014/main" val="20003"/>
                    </a:ext>
                  </a:extLst>
                </a:gridCol>
                <a:gridCol w="975764">
                  <a:extLst>
                    <a:ext uri="{9D8B030D-6E8A-4147-A177-3AD203B41FA5}">
                      <a16:colId xmlns:a16="http://schemas.microsoft.com/office/drawing/2014/main" val="20004"/>
                    </a:ext>
                  </a:extLst>
                </a:gridCol>
                <a:gridCol w="1156260">
                  <a:extLst>
                    <a:ext uri="{9D8B030D-6E8A-4147-A177-3AD203B41FA5}">
                      <a16:colId xmlns:a16="http://schemas.microsoft.com/office/drawing/2014/main" val="20005"/>
                    </a:ext>
                  </a:extLst>
                </a:gridCol>
              </a:tblGrid>
              <a:tr h="663322">
                <a:tc>
                  <a:txBody>
                    <a:bodyPr/>
                    <a:lstStyle/>
                    <a:p>
                      <a:pPr algn="l" fontAlgn="b"/>
                      <a:endParaRPr lang="en-US" sz="1050" b="0" i="0" u="none" strike="noStrike" dirty="0">
                        <a:solidFill>
                          <a:srgbClr val="000000"/>
                        </a:solidFill>
                        <a:effectLst/>
                        <a:latin typeface="Calibri" panose="020F0502020204030204" pitchFamily="34" charset="0"/>
                      </a:endParaRPr>
                    </a:p>
                  </a:txBody>
                  <a:tcPr marL="9358" marR="9358" marT="9358" marB="0" anchor="ctr"/>
                </a:tc>
                <a:tc>
                  <a:txBody>
                    <a:bodyPr/>
                    <a:lstStyle/>
                    <a:p>
                      <a:pPr algn="ctr" rtl="0" fontAlgn="b"/>
                      <a:r>
                        <a:rPr lang="en-US" sz="1400" u="none" strike="noStrike" dirty="0">
                          <a:effectLst/>
                        </a:rPr>
                        <a:t>Overall</a:t>
                      </a:r>
                    </a:p>
                  </a:txBody>
                  <a:tcPr marL="9358" marR="9358" marT="9358" marB="0" anchor="ctr"/>
                </a:tc>
                <a:tc>
                  <a:txBody>
                    <a:bodyPr/>
                    <a:lstStyle/>
                    <a:p>
                      <a:pPr algn="ctr" rtl="0" fontAlgn="b"/>
                      <a:r>
                        <a:rPr lang="en-US" sz="1400" u="none" strike="noStrike" dirty="0">
                          <a:effectLst/>
                        </a:rPr>
                        <a:t>Express Bus</a:t>
                      </a:r>
                    </a:p>
                    <a:p>
                      <a:pPr algn="ctr" rtl="0" fontAlgn="b"/>
                      <a:r>
                        <a:rPr lang="en-US" sz="1400" u="none" strike="noStrike" dirty="0">
                          <a:effectLst/>
                        </a:rPr>
                        <a:t>(n=573)</a:t>
                      </a:r>
                      <a:endParaRPr lang="en-US" sz="1400" b="1" i="0" u="none" strike="noStrike" dirty="0">
                        <a:solidFill>
                          <a:schemeClr val="bg1"/>
                        </a:solidFill>
                        <a:effectLst/>
                        <a:latin typeface="Calibri" panose="020F0502020204030204" pitchFamily="34" charset="0"/>
                      </a:endParaRPr>
                    </a:p>
                  </a:txBody>
                  <a:tcPr marL="9358" marR="9358" marT="9358" marB="0" anchor="ctr"/>
                </a:tc>
                <a:tc>
                  <a:txBody>
                    <a:bodyPr/>
                    <a:lstStyle/>
                    <a:p>
                      <a:pPr algn="ctr" rtl="0" fontAlgn="b"/>
                      <a:r>
                        <a:rPr lang="en-US" sz="1400" u="none" strike="noStrike" dirty="0">
                          <a:effectLst/>
                        </a:rPr>
                        <a:t>Sounder Seattle-Everett</a:t>
                      </a:r>
                    </a:p>
                    <a:p>
                      <a:pPr algn="ctr" rtl="0" fontAlgn="b"/>
                      <a:r>
                        <a:rPr lang="en-US" sz="1400" u="none" strike="noStrike" dirty="0">
                          <a:effectLst/>
                        </a:rPr>
                        <a:t>(n=78)</a:t>
                      </a:r>
                      <a:endParaRPr lang="en-US" sz="1400" b="1" i="0" u="none" strike="noStrike" dirty="0">
                        <a:solidFill>
                          <a:schemeClr val="bg1"/>
                        </a:solidFill>
                        <a:effectLst/>
                        <a:latin typeface="Calibri" panose="020F0502020204030204" pitchFamily="34" charset="0"/>
                      </a:endParaRPr>
                    </a:p>
                  </a:txBody>
                  <a:tcPr marL="9358" marR="9358" marT="9358" marB="0" anchor="ctr"/>
                </a:tc>
                <a:tc>
                  <a:txBody>
                    <a:bodyPr/>
                    <a:lstStyle/>
                    <a:p>
                      <a:pPr algn="ctr" rtl="0" fontAlgn="b"/>
                      <a:r>
                        <a:rPr lang="en-US" sz="1400" u="none" strike="noStrike" dirty="0">
                          <a:effectLst/>
                        </a:rPr>
                        <a:t>Sounder Seattle-Lakewood</a:t>
                      </a:r>
                    </a:p>
                    <a:p>
                      <a:pPr algn="ctr" rtl="0" fontAlgn="b"/>
                      <a:r>
                        <a:rPr lang="en-US" sz="1400" u="none" strike="noStrike" dirty="0">
                          <a:effectLst/>
                        </a:rPr>
                        <a:t>(n=232)</a:t>
                      </a:r>
                      <a:endParaRPr lang="en-US" sz="1400" b="1" i="0" u="none" strike="noStrike" dirty="0">
                        <a:solidFill>
                          <a:schemeClr val="bg1"/>
                        </a:solidFill>
                        <a:effectLst/>
                        <a:latin typeface="Calibri" panose="020F0502020204030204" pitchFamily="34" charset="0"/>
                      </a:endParaRPr>
                    </a:p>
                  </a:txBody>
                  <a:tcPr marL="9358" marR="9358" marT="9358" marB="0" anchor="ctr"/>
                </a:tc>
                <a:tc>
                  <a:txBody>
                    <a:bodyPr/>
                    <a:lstStyle/>
                    <a:p>
                      <a:pPr algn="ctr" rtl="0" fontAlgn="b"/>
                      <a:r>
                        <a:rPr lang="en-US" sz="1400" u="none" strike="noStrike" dirty="0">
                          <a:effectLst/>
                        </a:rPr>
                        <a:t>Tacoma Link</a:t>
                      </a:r>
                    </a:p>
                    <a:p>
                      <a:pPr algn="ctr" rtl="0" fontAlgn="b"/>
                      <a:r>
                        <a:rPr lang="en-US" sz="1400" u="none" strike="noStrike" dirty="0">
                          <a:effectLst/>
                        </a:rPr>
                        <a:t>(n=105)</a:t>
                      </a:r>
                      <a:endParaRPr lang="en-US" sz="1400" b="1" i="0" u="none" strike="noStrike" dirty="0">
                        <a:solidFill>
                          <a:schemeClr val="bg1"/>
                        </a:solidFill>
                        <a:effectLst/>
                        <a:latin typeface="Calibri" panose="020F0502020204030204" pitchFamily="34" charset="0"/>
                      </a:endParaRPr>
                    </a:p>
                  </a:txBody>
                  <a:tcPr marL="9358" marR="9358" marT="9358" marB="0" anchor="ctr"/>
                </a:tc>
                <a:tc>
                  <a:txBody>
                    <a:bodyPr/>
                    <a:lstStyle/>
                    <a:p>
                      <a:pPr algn="ctr" rtl="0" fontAlgn="b"/>
                      <a:r>
                        <a:rPr lang="en-US" sz="1400" u="none" strike="noStrike" dirty="0">
                          <a:effectLst/>
                        </a:rPr>
                        <a:t>Link</a:t>
                      </a:r>
                    </a:p>
                    <a:p>
                      <a:pPr algn="ctr" rtl="0" fontAlgn="b"/>
                      <a:r>
                        <a:rPr lang="en-US" sz="1400" u="none" strike="noStrike" dirty="0">
                          <a:effectLst/>
                        </a:rPr>
                        <a:t>(n=629)</a:t>
                      </a:r>
                      <a:endParaRPr lang="en-US" sz="1400" b="1" i="0" u="none" strike="noStrike" dirty="0">
                        <a:solidFill>
                          <a:schemeClr val="bg1"/>
                        </a:solidFill>
                        <a:effectLst/>
                        <a:latin typeface="Calibri" panose="020F0502020204030204" pitchFamily="34" charset="0"/>
                      </a:endParaRPr>
                    </a:p>
                  </a:txBody>
                  <a:tcPr marL="9358" marR="9358" marT="9358" marB="0" anchor="ctr"/>
                </a:tc>
                <a:extLst>
                  <a:ext uri="{0D108BD9-81ED-4DB2-BD59-A6C34878D82A}">
                    <a16:rowId xmlns:a16="http://schemas.microsoft.com/office/drawing/2014/main" val="10000"/>
                  </a:ext>
                </a:extLst>
              </a:tr>
              <a:tr h="240593">
                <a:tc>
                  <a:txBody>
                    <a:bodyPr/>
                    <a:lstStyle/>
                    <a:p>
                      <a:pPr marL="182880" algn="l" fontAlgn="t"/>
                      <a:r>
                        <a:rPr lang="en-US" sz="1400" u="none" strike="noStrike" dirty="0">
                          <a:effectLst/>
                        </a:rPr>
                        <a:t>Have more routes/go more places</a:t>
                      </a:r>
                      <a:endParaRPr lang="en-US" sz="1400" b="0" i="0" u="none" strike="noStrike" dirty="0">
                        <a:solidFill>
                          <a:srgbClr val="000000"/>
                        </a:solidFill>
                        <a:effectLst/>
                        <a:latin typeface="+mn-lt"/>
                      </a:endParaRPr>
                    </a:p>
                  </a:txBody>
                  <a:tcPr marL="0" marR="0" marT="0" marB="0" anchor="ctr"/>
                </a:tc>
                <a:tc>
                  <a:txBody>
                    <a:bodyPr/>
                    <a:lstStyle/>
                    <a:p>
                      <a:pPr algn="ctr" fontAlgn="t"/>
                      <a:r>
                        <a:rPr lang="en-US" sz="1400" u="none" strike="noStrike" dirty="0">
                          <a:effectLst/>
                        </a:rPr>
                        <a:t>16%</a:t>
                      </a:r>
                      <a:endParaRPr lang="en-US" sz="1400" b="0" i="0" u="none" strike="noStrike" dirty="0">
                        <a:solidFill>
                          <a:srgbClr val="000000"/>
                        </a:solidFill>
                        <a:effectLst/>
                        <a:latin typeface="+mn-lt"/>
                      </a:endParaRPr>
                    </a:p>
                  </a:txBody>
                  <a:tcPr marL="9358" marR="9358" marT="9358" marB="0" anchor="ct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kumimoji="0" lang="en-US" sz="1400" u="none" strike="noStrike" kern="1200" cap="none" spc="0" normalizeH="0" baseline="0" noProof="0" dirty="0">
                          <a:ln>
                            <a:noFill/>
                          </a:ln>
                          <a:effectLst/>
                          <a:uLnTx/>
                          <a:uFillTx/>
                        </a:rPr>
                        <a:t>10%</a:t>
                      </a:r>
                      <a:endParaRPr kumimoji="0" lang="en-US" sz="1400" b="0" i="0" u="none" strike="noStrike" kern="1200" cap="none" spc="0" normalizeH="0" baseline="0" noProof="0" dirty="0">
                        <a:ln>
                          <a:noFill/>
                        </a:ln>
                        <a:solidFill>
                          <a:srgbClr val="000000"/>
                        </a:solidFill>
                        <a:effectLst/>
                        <a:uLnTx/>
                        <a:uFillTx/>
                        <a:latin typeface="Calibri"/>
                        <a:ea typeface="+mn-ea"/>
                        <a:cs typeface="+mn-cs"/>
                      </a:endParaRPr>
                    </a:p>
                  </a:txBody>
                  <a:tcPr marL="9358" marR="9358" marT="9358" marB="0" anchor="ct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kumimoji="0" lang="en-US" sz="1400" u="none" strike="noStrike" kern="1200" cap="none" spc="0" normalizeH="0" baseline="0" noProof="0" dirty="0">
                          <a:ln>
                            <a:noFill/>
                          </a:ln>
                          <a:effectLst/>
                          <a:uLnTx/>
                          <a:uFillTx/>
                        </a:rPr>
                        <a:t>16%</a:t>
                      </a:r>
                      <a:endParaRPr kumimoji="0" lang="en-US" sz="1400" b="0" i="0" u="none" strike="noStrike" kern="1200" cap="none" spc="0" normalizeH="0" baseline="0" noProof="0" dirty="0">
                        <a:ln>
                          <a:noFill/>
                        </a:ln>
                        <a:solidFill>
                          <a:srgbClr val="000000"/>
                        </a:solidFill>
                        <a:effectLst/>
                        <a:uLnTx/>
                        <a:uFillTx/>
                        <a:latin typeface="Calibri"/>
                        <a:ea typeface="+mn-ea"/>
                        <a:cs typeface="+mn-cs"/>
                      </a:endParaRPr>
                    </a:p>
                  </a:txBody>
                  <a:tcPr marL="9358" marR="9358" marT="9358" marB="0" anchor="ct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kumimoji="0" lang="en-US" sz="1400" u="none" strike="noStrike" kern="1200" cap="none" spc="0" normalizeH="0" baseline="0" noProof="0" dirty="0">
                          <a:ln>
                            <a:noFill/>
                          </a:ln>
                          <a:effectLst/>
                          <a:uLnTx/>
                          <a:uFillTx/>
                        </a:rPr>
                        <a:t>7%</a:t>
                      </a:r>
                      <a:endParaRPr kumimoji="0" lang="en-US" sz="1400" b="0" i="0" u="none" strike="noStrike" kern="1200" cap="none" spc="0" normalizeH="0" baseline="0" noProof="0" dirty="0">
                        <a:ln>
                          <a:noFill/>
                        </a:ln>
                        <a:solidFill>
                          <a:srgbClr val="000000"/>
                        </a:solidFill>
                        <a:effectLst/>
                        <a:uLnTx/>
                        <a:uFillTx/>
                        <a:latin typeface="Calibri"/>
                        <a:ea typeface="+mn-ea"/>
                        <a:cs typeface="+mn-cs"/>
                      </a:endParaRPr>
                    </a:p>
                  </a:txBody>
                  <a:tcPr marL="9358" marR="9358" marT="9358" marB="0" anchor="ct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kumimoji="0" lang="en-US" sz="1400" u="none" strike="noStrike" kern="1200" cap="none" spc="0" normalizeH="0" baseline="0" noProof="0" dirty="0">
                          <a:ln>
                            <a:noFill/>
                          </a:ln>
                          <a:solidFill>
                            <a:srgbClr val="FF0000"/>
                          </a:solidFill>
                          <a:effectLst/>
                          <a:uLnTx/>
                          <a:uFillTx/>
                        </a:rPr>
                        <a:t>21%</a:t>
                      </a:r>
                      <a:endParaRPr kumimoji="0" lang="en-US" sz="1400" b="1" i="0" u="none" strike="noStrike" kern="1200" cap="none" spc="0" normalizeH="0" baseline="0" noProof="0" dirty="0">
                        <a:ln>
                          <a:noFill/>
                        </a:ln>
                        <a:solidFill>
                          <a:srgbClr val="FF0000"/>
                        </a:solidFill>
                        <a:effectLst/>
                        <a:uLnTx/>
                        <a:uFillTx/>
                        <a:latin typeface="Calibri"/>
                        <a:ea typeface="+mn-ea"/>
                        <a:cs typeface="+mn-cs"/>
                      </a:endParaRPr>
                    </a:p>
                  </a:txBody>
                  <a:tcPr marL="9358" marR="9358" marT="9358" marB="0" anchor="ct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kumimoji="0" lang="en-US" sz="1400" u="none" strike="noStrike" kern="1200" cap="none" spc="0" normalizeH="0" baseline="0" noProof="0" dirty="0">
                          <a:ln>
                            <a:noFill/>
                          </a:ln>
                          <a:solidFill>
                            <a:srgbClr val="FF0000"/>
                          </a:solidFill>
                          <a:effectLst/>
                          <a:uLnTx/>
                          <a:uFillTx/>
                        </a:rPr>
                        <a:t>21%</a:t>
                      </a:r>
                      <a:endParaRPr kumimoji="0" lang="en-US" sz="1400" b="1" i="0" u="none" strike="noStrike" kern="1200" cap="none" spc="0" normalizeH="0" baseline="0" noProof="0" dirty="0">
                        <a:ln>
                          <a:noFill/>
                        </a:ln>
                        <a:solidFill>
                          <a:srgbClr val="FF0000"/>
                        </a:solidFill>
                        <a:effectLst/>
                        <a:uLnTx/>
                        <a:uFillTx/>
                        <a:latin typeface="Calibri"/>
                        <a:ea typeface="+mn-ea"/>
                        <a:cs typeface="+mn-cs"/>
                      </a:endParaRPr>
                    </a:p>
                  </a:txBody>
                  <a:tcPr marL="9358" marR="9358" marT="9358" marB="0" anchor="ctr"/>
                </a:tc>
                <a:extLst>
                  <a:ext uri="{0D108BD9-81ED-4DB2-BD59-A6C34878D82A}">
                    <a16:rowId xmlns:a16="http://schemas.microsoft.com/office/drawing/2014/main" val="10001"/>
                  </a:ext>
                </a:extLst>
              </a:tr>
              <a:tr h="240593">
                <a:tc>
                  <a:txBody>
                    <a:bodyPr/>
                    <a:lstStyle/>
                    <a:p>
                      <a:pPr marL="182880" algn="l" fontAlgn="t"/>
                      <a:r>
                        <a:rPr lang="en-US" sz="1400" u="none" strike="noStrike" dirty="0">
                          <a:effectLst/>
                        </a:rPr>
                        <a:t>Get longer buses/train, fix overcrowding</a:t>
                      </a:r>
                      <a:endParaRPr lang="en-US" sz="1400" b="0" i="0" u="none" strike="noStrike" dirty="0">
                        <a:solidFill>
                          <a:srgbClr val="000000"/>
                        </a:solidFill>
                        <a:effectLst/>
                        <a:latin typeface="+mn-lt"/>
                      </a:endParaRPr>
                    </a:p>
                  </a:txBody>
                  <a:tcPr marL="0" marR="0" marT="0" marB="0" anchor="ct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kumimoji="0" lang="en-US" sz="1400" u="none" strike="noStrike" kern="1200" cap="none" spc="0" normalizeH="0" baseline="0" noProof="0" dirty="0">
                          <a:ln>
                            <a:noFill/>
                          </a:ln>
                          <a:effectLst/>
                          <a:uLnTx/>
                          <a:uFillTx/>
                        </a:rPr>
                        <a:t>10%</a:t>
                      </a:r>
                      <a:endParaRPr kumimoji="0" lang="en-US" sz="1400" b="0" i="0" u="none" strike="noStrike" kern="1200" cap="none" spc="0" normalizeH="0" baseline="0" noProof="0" dirty="0">
                        <a:ln>
                          <a:noFill/>
                        </a:ln>
                        <a:solidFill>
                          <a:srgbClr val="000000"/>
                        </a:solidFill>
                        <a:effectLst/>
                        <a:uLnTx/>
                        <a:uFillTx/>
                        <a:latin typeface="Calibri"/>
                        <a:ea typeface="+mn-ea"/>
                        <a:cs typeface="+mn-cs"/>
                      </a:endParaRPr>
                    </a:p>
                  </a:txBody>
                  <a:tcPr marL="9358" marR="9358" marT="9358" marB="0" anchor="ct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kumimoji="0" lang="en-US" sz="1400" u="none" strike="noStrike" kern="1200" cap="none" spc="0" normalizeH="0" baseline="0" noProof="0" dirty="0">
                          <a:ln>
                            <a:noFill/>
                          </a:ln>
                          <a:effectLst/>
                          <a:uLnTx/>
                          <a:uFillTx/>
                        </a:rPr>
                        <a:t>10%</a:t>
                      </a:r>
                      <a:endParaRPr kumimoji="0" lang="en-US" sz="1400" b="0" i="0" u="none" strike="noStrike" kern="1200" cap="none" spc="0" normalizeH="0" baseline="0" noProof="0" dirty="0">
                        <a:ln>
                          <a:noFill/>
                        </a:ln>
                        <a:solidFill>
                          <a:srgbClr val="000000"/>
                        </a:solidFill>
                        <a:effectLst/>
                        <a:uLnTx/>
                        <a:uFillTx/>
                        <a:latin typeface="Calibri"/>
                        <a:ea typeface="+mn-ea"/>
                        <a:cs typeface="+mn-cs"/>
                      </a:endParaRPr>
                    </a:p>
                  </a:txBody>
                  <a:tcPr marL="9358" marR="9358" marT="9358" marB="0" anchor="ct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kumimoji="0" lang="en-US" sz="1400" u="none" strike="noStrike" kern="1200" cap="none" spc="0" normalizeH="0" baseline="0" noProof="0" dirty="0">
                          <a:ln>
                            <a:noFill/>
                          </a:ln>
                          <a:effectLst/>
                          <a:uLnTx/>
                          <a:uFillTx/>
                        </a:rPr>
                        <a:t>11%</a:t>
                      </a:r>
                      <a:endParaRPr kumimoji="0" lang="en-US" sz="1400" b="0" i="0" u="none" strike="noStrike" kern="1200" cap="none" spc="0" normalizeH="0" baseline="0" noProof="0" dirty="0">
                        <a:ln>
                          <a:noFill/>
                        </a:ln>
                        <a:solidFill>
                          <a:srgbClr val="000000"/>
                        </a:solidFill>
                        <a:effectLst/>
                        <a:uLnTx/>
                        <a:uFillTx/>
                        <a:latin typeface="Calibri"/>
                        <a:ea typeface="+mn-ea"/>
                        <a:cs typeface="+mn-cs"/>
                      </a:endParaRPr>
                    </a:p>
                  </a:txBody>
                  <a:tcPr marL="9358" marR="9358" marT="9358" marB="0" anchor="ct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kumimoji="0" lang="en-US" sz="1400" u="none" strike="noStrike" kern="1200" cap="none" spc="0" normalizeH="0" baseline="0" noProof="0" dirty="0">
                          <a:ln>
                            <a:noFill/>
                          </a:ln>
                          <a:effectLst/>
                          <a:uLnTx/>
                          <a:uFillTx/>
                        </a:rPr>
                        <a:t>7%</a:t>
                      </a:r>
                      <a:endParaRPr kumimoji="0" lang="en-US" sz="1400" b="0" i="0" u="none" strike="noStrike" kern="1200" cap="none" spc="0" normalizeH="0" baseline="0" noProof="0" dirty="0">
                        <a:ln>
                          <a:noFill/>
                        </a:ln>
                        <a:solidFill>
                          <a:srgbClr val="000000"/>
                        </a:solidFill>
                        <a:effectLst/>
                        <a:uLnTx/>
                        <a:uFillTx/>
                        <a:latin typeface="Calibri"/>
                        <a:ea typeface="+mn-ea"/>
                        <a:cs typeface="+mn-cs"/>
                      </a:endParaRPr>
                    </a:p>
                  </a:txBody>
                  <a:tcPr marL="9358" marR="9358" marT="9358" marB="0" anchor="ct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kumimoji="0" lang="en-US" sz="1400" u="none" strike="noStrike" kern="1200" cap="none" spc="0" normalizeH="0" baseline="0" noProof="0" dirty="0">
                          <a:ln>
                            <a:noFill/>
                          </a:ln>
                          <a:effectLst/>
                          <a:uLnTx/>
                          <a:uFillTx/>
                        </a:rPr>
                        <a:t>4%</a:t>
                      </a:r>
                      <a:endParaRPr kumimoji="0" lang="en-US" sz="1400" b="0" i="0" u="none" strike="noStrike" kern="1200" cap="none" spc="0" normalizeH="0" baseline="0" noProof="0" dirty="0">
                        <a:ln>
                          <a:noFill/>
                        </a:ln>
                        <a:solidFill>
                          <a:srgbClr val="000000"/>
                        </a:solidFill>
                        <a:effectLst/>
                        <a:uLnTx/>
                        <a:uFillTx/>
                        <a:latin typeface="Calibri"/>
                        <a:ea typeface="+mn-ea"/>
                        <a:cs typeface="+mn-cs"/>
                      </a:endParaRPr>
                    </a:p>
                  </a:txBody>
                  <a:tcPr marL="9358" marR="9358" marT="9358" marB="0" anchor="ct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kumimoji="0" lang="en-US" sz="1400" u="none" strike="noStrike" kern="1200" cap="none" spc="0" normalizeH="0" baseline="0" noProof="0" dirty="0">
                          <a:ln>
                            <a:noFill/>
                          </a:ln>
                          <a:effectLst/>
                          <a:uLnTx/>
                          <a:uFillTx/>
                        </a:rPr>
                        <a:t>11%</a:t>
                      </a:r>
                      <a:endParaRPr kumimoji="0" lang="en-US" sz="1400" b="0" i="0" u="none" strike="noStrike" kern="1200" cap="none" spc="0" normalizeH="0" baseline="0" noProof="0" dirty="0">
                        <a:ln>
                          <a:noFill/>
                        </a:ln>
                        <a:solidFill>
                          <a:srgbClr val="000000"/>
                        </a:solidFill>
                        <a:effectLst/>
                        <a:uLnTx/>
                        <a:uFillTx/>
                        <a:latin typeface="Calibri"/>
                        <a:ea typeface="+mn-ea"/>
                        <a:cs typeface="+mn-cs"/>
                      </a:endParaRPr>
                    </a:p>
                  </a:txBody>
                  <a:tcPr marL="9358" marR="9358" marT="9358" marB="0" anchor="ctr"/>
                </a:tc>
                <a:extLst>
                  <a:ext uri="{0D108BD9-81ED-4DB2-BD59-A6C34878D82A}">
                    <a16:rowId xmlns:a16="http://schemas.microsoft.com/office/drawing/2014/main" val="10002"/>
                  </a:ext>
                </a:extLst>
              </a:tr>
              <a:tr h="240593">
                <a:tc>
                  <a:txBody>
                    <a:bodyPr/>
                    <a:lstStyle/>
                    <a:p>
                      <a:pPr marL="182880" algn="l" fontAlgn="t"/>
                      <a:r>
                        <a:rPr lang="en-US" sz="1400" u="none" strike="noStrike" dirty="0">
                          <a:effectLst/>
                        </a:rPr>
                        <a:t>Less time between service/Run more frequently</a:t>
                      </a:r>
                      <a:endParaRPr lang="en-US" sz="1400" b="0" i="0" u="none" strike="noStrike" dirty="0">
                        <a:solidFill>
                          <a:srgbClr val="000000"/>
                        </a:solidFill>
                        <a:effectLst/>
                        <a:latin typeface="+mn-lt"/>
                      </a:endParaRPr>
                    </a:p>
                  </a:txBody>
                  <a:tcPr marL="0" marR="0" marT="0" marB="0" anchor="ct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kumimoji="0" lang="en-US" sz="1400" u="none" strike="noStrike" kern="1200" cap="none" spc="0" normalizeH="0" baseline="0" noProof="0" dirty="0">
                          <a:ln>
                            <a:noFill/>
                          </a:ln>
                          <a:effectLst/>
                          <a:uLnTx/>
                          <a:uFillTx/>
                        </a:rPr>
                        <a:t>10%</a:t>
                      </a:r>
                      <a:endParaRPr kumimoji="0" lang="en-US" sz="1400" b="0" i="0" u="none" strike="noStrike" kern="1200" cap="none" spc="0" normalizeH="0" baseline="0" noProof="0" dirty="0">
                        <a:ln>
                          <a:noFill/>
                        </a:ln>
                        <a:solidFill>
                          <a:srgbClr val="000000"/>
                        </a:solidFill>
                        <a:effectLst/>
                        <a:uLnTx/>
                        <a:uFillTx/>
                        <a:latin typeface="Calibri"/>
                        <a:ea typeface="+mn-ea"/>
                        <a:cs typeface="+mn-cs"/>
                      </a:endParaRPr>
                    </a:p>
                  </a:txBody>
                  <a:tcPr marL="9358" marR="9358" marT="9358" marB="0" anchor="ct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kumimoji="0" lang="en-US" sz="1400" u="none" strike="noStrike" kern="1200" cap="none" spc="0" normalizeH="0" baseline="0" noProof="0" dirty="0">
                          <a:ln>
                            <a:noFill/>
                          </a:ln>
                          <a:solidFill>
                            <a:srgbClr val="FF0000"/>
                          </a:solidFill>
                          <a:effectLst/>
                          <a:uLnTx/>
                          <a:uFillTx/>
                        </a:rPr>
                        <a:t>15%</a:t>
                      </a:r>
                      <a:endParaRPr kumimoji="0" lang="en-US" sz="1400" b="1" i="0" u="none" strike="noStrike" kern="1200" cap="none" spc="0" normalizeH="0" baseline="0" noProof="0" dirty="0">
                        <a:ln>
                          <a:noFill/>
                        </a:ln>
                        <a:solidFill>
                          <a:srgbClr val="FF0000"/>
                        </a:solidFill>
                        <a:effectLst/>
                        <a:uLnTx/>
                        <a:uFillTx/>
                        <a:latin typeface="Calibri"/>
                        <a:ea typeface="+mn-ea"/>
                        <a:cs typeface="+mn-cs"/>
                      </a:endParaRPr>
                    </a:p>
                  </a:txBody>
                  <a:tcPr marL="9358" marR="9358" marT="9358" marB="0" anchor="ct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kumimoji="0" lang="en-US" sz="1400" u="none" strike="noStrike" kern="1200" cap="none" spc="0" normalizeH="0" baseline="0" noProof="0" dirty="0">
                          <a:ln>
                            <a:noFill/>
                          </a:ln>
                          <a:effectLst/>
                          <a:uLnTx/>
                          <a:uFillTx/>
                        </a:rPr>
                        <a:t>11%</a:t>
                      </a:r>
                      <a:endParaRPr kumimoji="0" lang="en-US" sz="1400" b="0" i="0" u="none" strike="noStrike" kern="1200" cap="none" spc="0" normalizeH="0" baseline="0" noProof="0" dirty="0">
                        <a:ln>
                          <a:noFill/>
                        </a:ln>
                        <a:solidFill>
                          <a:srgbClr val="000000"/>
                        </a:solidFill>
                        <a:effectLst/>
                        <a:uLnTx/>
                        <a:uFillTx/>
                        <a:latin typeface="Calibri"/>
                        <a:ea typeface="+mn-ea"/>
                        <a:cs typeface="+mn-cs"/>
                      </a:endParaRPr>
                    </a:p>
                  </a:txBody>
                  <a:tcPr marL="9358" marR="9358" marT="9358" marB="0" anchor="ct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kumimoji="0" lang="en-US" sz="1400" u="none" strike="noStrike" kern="1200" cap="none" spc="0" normalizeH="0" baseline="0" noProof="0" dirty="0">
                          <a:ln>
                            <a:noFill/>
                          </a:ln>
                          <a:solidFill>
                            <a:srgbClr val="FF0000"/>
                          </a:solidFill>
                          <a:effectLst/>
                          <a:uLnTx/>
                          <a:uFillTx/>
                        </a:rPr>
                        <a:t>20%</a:t>
                      </a:r>
                      <a:endParaRPr kumimoji="0" lang="en-US" sz="1400" b="1" i="0" u="none" strike="noStrike" kern="1200" cap="none" spc="0" normalizeH="0" baseline="0" noProof="0" dirty="0">
                        <a:ln>
                          <a:noFill/>
                        </a:ln>
                        <a:solidFill>
                          <a:srgbClr val="FF0000"/>
                        </a:solidFill>
                        <a:effectLst/>
                        <a:uLnTx/>
                        <a:uFillTx/>
                        <a:latin typeface="Calibri"/>
                        <a:ea typeface="+mn-ea"/>
                        <a:cs typeface="+mn-cs"/>
                      </a:endParaRPr>
                    </a:p>
                  </a:txBody>
                  <a:tcPr marL="9358" marR="9358" marT="9358" marB="0" anchor="ct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kumimoji="0" lang="en-US" sz="1400" u="none" strike="noStrike" kern="1200" cap="none" spc="0" normalizeH="0" baseline="0" noProof="0" dirty="0">
                          <a:ln>
                            <a:noFill/>
                          </a:ln>
                          <a:effectLst/>
                          <a:uLnTx/>
                          <a:uFillTx/>
                        </a:rPr>
                        <a:t>2%</a:t>
                      </a:r>
                      <a:endParaRPr kumimoji="0" lang="en-US" sz="1400" b="0" i="0" u="none" strike="noStrike" kern="1200" cap="none" spc="0" normalizeH="0" baseline="0" noProof="0" dirty="0">
                        <a:ln>
                          <a:noFill/>
                        </a:ln>
                        <a:solidFill>
                          <a:srgbClr val="000000"/>
                        </a:solidFill>
                        <a:effectLst/>
                        <a:uLnTx/>
                        <a:uFillTx/>
                        <a:latin typeface="Calibri"/>
                        <a:ea typeface="+mn-ea"/>
                        <a:cs typeface="+mn-cs"/>
                      </a:endParaRPr>
                    </a:p>
                  </a:txBody>
                  <a:tcPr marL="9358" marR="9358" marT="9358" marB="0" anchor="ct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kumimoji="0" lang="en-US" sz="1400" u="none" strike="noStrike" kern="1200" cap="none" spc="0" normalizeH="0" baseline="0" noProof="0" dirty="0">
                          <a:ln>
                            <a:noFill/>
                          </a:ln>
                          <a:effectLst/>
                          <a:uLnTx/>
                          <a:uFillTx/>
                        </a:rPr>
                        <a:t>4%</a:t>
                      </a:r>
                      <a:endParaRPr kumimoji="0" lang="en-US" sz="1400" b="0" i="0" u="none" strike="noStrike" kern="1200" cap="none" spc="0" normalizeH="0" baseline="0" noProof="0" dirty="0">
                        <a:ln>
                          <a:noFill/>
                        </a:ln>
                        <a:solidFill>
                          <a:srgbClr val="000000"/>
                        </a:solidFill>
                        <a:effectLst/>
                        <a:uLnTx/>
                        <a:uFillTx/>
                        <a:latin typeface="Calibri"/>
                        <a:ea typeface="+mn-ea"/>
                        <a:cs typeface="+mn-cs"/>
                      </a:endParaRPr>
                    </a:p>
                  </a:txBody>
                  <a:tcPr marL="9358" marR="9358" marT="9358" marB="0" anchor="ctr"/>
                </a:tc>
                <a:extLst>
                  <a:ext uri="{0D108BD9-81ED-4DB2-BD59-A6C34878D82A}">
                    <a16:rowId xmlns:a16="http://schemas.microsoft.com/office/drawing/2014/main" val="10003"/>
                  </a:ext>
                </a:extLst>
              </a:tr>
              <a:tr h="240593">
                <a:tc>
                  <a:txBody>
                    <a:bodyPr/>
                    <a:lstStyle/>
                    <a:p>
                      <a:pPr marL="182880" algn="l" fontAlgn="t"/>
                      <a:r>
                        <a:rPr lang="en-US" sz="1400" u="none" strike="noStrike" dirty="0">
                          <a:effectLst/>
                        </a:rPr>
                        <a:t>Run earlier or later</a:t>
                      </a:r>
                      <a:endParaRPr lang="en-US" sz="1400" b="0" i="0" u="none" strike="noStrike" dirty="0">
                        <a:solidFill>
                          <a:srgbClr val="000000"/>
                        </a:solidFill>
                        <a:effectLst/>
                        <a:latin typeface="+mn-lt"/>
                      </a:endParaRPr>
                    </a:p>
                  </a:txBody>
                  <a:tcPr marL="0" marR="0" marT="0" marB="0" anchor="ctr"/>
                </a:tc>
                <a:tc>
                  <a:txBody>
                    <a:bodyPr/>
                    <a:lstStyle/>
                    <a:p>
                      <a:pPr algn="ctr" fontAlgn="t"/>
                      <a:r>
                        <a:rPr lang="en-US" sz="1400" u="none" strike="noStrike" dirty="0">
                          <a:effectLst/>
                        </a:rPr>
                        <a:t>8%</a:t>
                      </a:r>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t"/>
                      <a:r>
                        <a:rPr lang="en-US" sz="1400" u="none" strike="noStrike" dirty="0">
                          <a:effectLst/>
                        </a:rPr>
                        <a:t>8%</a:t>
                      </a:r>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t"/>
                      <a:r>
                        <a:rPr lang="en-US" sz="1400" u="none" strike="noStrike" dirty="0">
                          <a:solidFill>
                            <a:srgbClr val="FF0000"/>
                          </a:solidFill>
                          <a:effectLst/>
                        </a:rPr>
                        <a:t>19%</a:t>
                      </a:r>
                      <a:endParaRPr lang="en-US" sz="1400" b="1" i="0" u="none" strike="noStrike" dirty="0">
                        <a:solidFill>
                          <a:srgbClr val="FF0000"/>
                        </a:solidFill>
                        <a:effectLst/>
                        <a:latin typeface="Calibri" panose="020F0502020204030204" pitchFamily="34" charset="0"/>
                      </a:endParaRPr>
                    </a:p>
                  </a:txBody>
                  <a:tcPr marL="9525" marR="9525" marT="9525" marB="0" anchor="ctr"/>
                </a:tc>
                <a:tc>
                  <a:txBody>
                    <a:bodyPr/>
                    <a:lstStyle/>
                    <a:p>
                      <a:pPr algn="ctr" fontAlgn="t"/>
                      <a:r>
                        <a:rPr lang="en-US" sz="1400" u="none" strike="noStrike">
                          <a:effectLst/>
                        </a:rPr>
                        <a:t>10%</a:t>
                      </a:r>
                      <a:endParaRPr lang="en-US" sz="14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t"/>
                      <a:r>
                        <a:rPr lang="en-US" sz="1400" u="none" strike="noStrike">
                          <a:effectLst/>
                        </a:rPr>
                        <a:t>6%</a:t>
                      </a:r>
                      <a:endParaRPr lang="en-US" sz="14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t"/>
                      <a:r>
                        <a:rPr lang="en-US" sz="1400" u="none" strike="noStrike">
                          <a:effectLst/>
                        </a:rPr>
                        <a:t>8%</a:t>
                      </a:r>
                      <a:endParaRPr lang="en-US" sz="14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0006"/>
                  </a:ext>
                </a:extLst>
              </a:tr>
              <a:tr h="240593">
                <a:tc>
                  <a:txBody>
                    <a:bodyPr/>
                    <a:lstStyle/>
                    <a:p>
                      <a:pPr marL="182880" algn="l" fontAlgn="t"/>
                      <a:r>
                        <a:rPr lang="en-US" sz="1400" u="none" strike="noStrike" dirty="0">
                          <a:effectLst/>
                        </a:rPr>
                        <a:t>More parking</a:t>
                      </a:r>
                      <a:endParaRPr lang="en-US" sz="1400" b="0" i="0" u="none" strike="noStrike" dirty="0">
                        <a:solidFill>
                          <a:srgbClr val="000000"/>
                        </a:solidFill>
                        <a:effectLst/>
                        <a:latin typeface="+mn-lt"/>
                      </a:endParaRPr>
                    </a:p>
                  </a:txBody>
                  <a:tcPr marL="0" marR="0" marT="0" marB="0" anchor="ctr"/>
                </a:tc>
                <a:tc>
                  <a:txBody>
                    <a:bodyPr/>
                    <a:lstStyle/>
                    <a:p>
                      <a:pPr algn="ctr" fontAlgn="t"/>
                      <a:r>
                        <a:rPr lang="en-US" sz="1400" u="none" strike="noStrike" dirty="0">
                          <a:effectLst/>
                        </a:rPr>
                        <a:t>6%</a:t>
                      </a:r>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t"/>
                      <a:r>
                        <a:rPr lang="en-US" sz="1400" u="none" strike="noStrike" dirty="0">
                          <a:effectLst/>
                        </a:rPr>
                        <a:t>6%</a:t>
                      </a:r>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t"/>
                      <a:r>
                        <a:rPr lang="en-US" sz="1400" u="none" strike="noStrike">
                          <a:effectLst/>
                        </a:rPr>
                        <a:t>11%</a:t>
                      </a:r>
                      <a:endParaRPr lang="en-US" sz="14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t"/>
                      <a:r>
                        <a:rPr lang="en-US" sz="1400" u="none" strike="noStrike" dirty="0">
                          <a:effectLst/>
                        </a:rPr>
                        <a:t>10%</a:t>
                      </a:r>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t"/>
                      <a:r>
                        <a:rPr lang="en-US" sz="1400" u="none" strike="noStrike">
                          <a:effectLst/>
                        </a:rPr>
                        <a:t>11%</a:t>
                      </a:r>
                      <a:endParaRPr lang="en-US" sz="14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t"/>
                      <a:r>
                        <a:rPr lang="en-US" sz="1400" u="none" strike="noStrike">
                          <a:effectLst/>
                        </a:rPr>
                        <a:t>6%</a:t>
                      </a:r>
                      <a:endParaRPr lang="en-US" sz="14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0007"/>
                  </a:ext>
                </a:extLst>
              </a:tr>
              <a:tr h="240593">
                <a:tc>
                  <a:txBody>
                    <a:bodyPr/>
                    <a:lstStyle/>
                    <a:p>
                      <a:pPr marL="182880" algn="l" fontAlgn="t"/>
                      <a:r>
                        <a:rPr lang="en-US" sz="1400" u="none" strike="noStrike" dirty="0">
                          <a:effectLst/>
                        </a:rPr>
                        <a:t>Be on time</a:t>
                      </a:r>
                      <a:endParaRPr lang="en-US" sz="1400" b="0" i="0" u="none" strike="noStrike" dirty="0">
                        <a:solidFill>
                          <a:srgbClr val="000000"/>
                        </a:solidFill>
                        <a:effectLst/>
                        <a:latin typeface="+mn-lt"/>
                      </a:endParaRPr>
                    </a:p>
                  </a:txBody>
                  <a:tcPr marL="0" marR="0" marT="0" marB="0" anchor="ctr"/>
                </a:tc>
                <a:tc>
                  <a:txBody>
                    <a:bodyPr/>
                    <a:lstStyle/>
                    <a:p>
                      <a:pPr algn="ctr" fontAlgn="t"/>
                      <a:r>
                        <a:rPr lang="en-US" sz="1400" u="none" strike="noStrike" dirty="0">
                          <a:effectLst/>
                        </a:rPr>
                        <a:t>6%</a:t>
                      </a:r>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t"/>
                      <a:r>
                        <a:rPr lang="en-US" sz="1400" u="none" strike="noStrike" dirty="0">
                          <a:effectLst/>
                        </a:rPr>
                        <a:t>11%</a:t>
                      </a:r>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t"/>
                      <a:r>
                        <a:rPr lang="en-US" sz="1400" u="none" strike="noStrike" dirty="0">
                          <a:effectLst/>
                        </a:rPr>
                        <a:t>3%</a:t>
                      </a:r>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t"/>
                      <a:r>
                        <a:rPr lang="en-US" sz="1400" u="none" strike="noStrike">
                          <a:effectLst/>
                        </a:rPr>
                        <a:t>6%</a:t>
                      </a:r>
                      <a:endParaRPr lang="en-US" sz="14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t"/>
                      <a:r>
                        <a:rPr lang="en-US" sz="1400" u="none" strike="noStrike">
                          <a:effectLst/>
                        </a:rPr>
                        <a:t>4%</a:t>
                      </a:r>
                      <a:endParaRPr lang="en-US" sz="14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t"/>
                      <a:r>
                        <a:rPr lang="en-US" sz="1400" u="none" strike="noStrike">
                          <a:effectLst/>
                        </a:rPr>
                        <a:t>2%</a:t>
                      </a:r>
                      <a:endParaRPr lang="en-US" sz="14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0008"/>
                  </a:ext>
                </a:extLst>
              </a:tr>
              <a:tr h="240593">
                <a:tc>
                  <a:txBody>
                    <a:bodyPr/>
                    <a:lstStyle/>
                    <a:p>
                      <a:pPr marL="182880" algn="l" fontAlgn="t"/>
                      <a:r>
                        <a:rPr lang="en-US" sz="1400" u="none" strike="noStrike" dirty="0">
                          <a:effectLst/>
                        </a:rPr>
                        <a:t>Lower fares</a:t>
                      </a:r>
                      <a:endParaRPr lang="en-US" sz="1400" b="0" i="0" u="none" strike="noStrike" dirty="0">
                        <a:solidFill>
                          <a:srgbClr val="000000"/>
                        </a:solidFill>
                        <a:effectLst/>
                        <a:latin typeface="+mn-lt"/>
                      </a:endParaRPr>
                    </a:p>
                  </a:txBody>
                  <a:tcPr marL="0" marR="0" marT="0" marB="0" anchor="ctr"/>
                </a:tc>
                <a:tc>
                  <a:txBody>
                    <a:bodyPr/>
                    <a:lstStyle/>
                    <a:p>
                      <a:pPr algn="ctr" fontAlgn="t"/>
                      <a:r>
                        <a:rPr lang="en-US" sz="1400" u="none" strike="noStrike" dirty="0">
                          <a:effectLst/>
                        </a:rPr>
                        <a:t>5%</a:t>
                      </a:r>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t"/>
                      <a:r>
                        <a:rPr lang="en-US" sz="1400" u="none" strike="noStrike">
                          <a:effectLst/>
                        </a:rPr>
                        <a:t>6%</a:t>
                      </a:r>
                      <a:endParaRPr lang="en-US" sz="14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t"/>
                      <a:r>
                        <a:rPr lang="en-US" sz="1400" u="none" strike="noStrike" dirty="0">
                          <a:effectLst/>
                        </a:rPr>
                        <a:t>4%</a:t>
                      </a:r>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t"/>
                      <a:r>
                        <a:rPr lang="en-US" sz="1400" u="none" strike="noStrike" dirty="0">
                          <a:effectLst/>
                        </a:rPr>
                        <a:t>0%</a:t>
                      </a:r>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t"/>
                      <a:r>
                        <a:rPr lang="en-US" sz="1400" u="none" strike="noStrike">
                          <a:effectLst/>
                        </a:rPr>
                        <a:t>3%</a:t>
                      </a:r>
                      <a:endParaRPr lang="en-US" sz="14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t"/>
                      <a:r>
                        <a:rPr lang="en-US" sz="1400" u="none" strike="noStrike">
                          <a:effectLst/>
                        </a:rPr>
                        <a:t>4%</a:t>
                      </a:r>
                      <a:endParaRPr lang="en-US" sz="14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0009"/>
                  </a:ext>
                </a:extLst>
              </a:tr>
              <a:tr h="240593">
                <a:tc>
                  <a:txBody>
                    <a:bodyPr/>
                    <a:lstStyle/>
                    <a:p>
                      <a:pPr marL="182880" algn="l" fontAlgn="t"/>
                      <a:r>
                        <a:rPr lang="en-US" sz="1400" u="none" strike="noStrike" dirty="0">
                          <a:effectLst/>
                        </a:rPr>
                        <a:t>Better communication when there are problems</a:t>
                      </a:r>
                      <a:endParaRPr lang="en-US" sz="1400" b="0" i="0" u="none" strike="noStrike" dirty="0">
                        <a:solidFill>
                          <a:srgbClr val="000000"/>
                        </a:solidFill>
                        <a:effectLst/>
                        <a:latin typeface="+mn-lt"/>
                      </a:endParaRPr>
                    </a:p>
                  </a:txBody>
                  <a:tcPr marL="0" marR="0" marT="0" marB="0" anchor="ctr"/>
                </a:tc>
                <a:tc>
                  <a:txBody>
                    <a:bodyPr/>
                    <a:lstStyle/>
                    <a:p>
                      <a:pPr algn="ctr" fontAlgn="t"/>
                      <a:r>
                        <a:rPr lang="en-US" sz="1400" u="none" strike="noStrike" dirty="0">
                          <a:effectLst/>
                        </a:rPr>
                        <a:t>3%</a:t>
                      </a:r>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t"/>
                      <a:r>
                        <a:rPr lang="en-US" sz="1400" u="none" strike="noStrike">
                          <a:effectLst/>
                        </a:rPr>
                        <a:t>5%</a:t>
                      </a:r>
                      <a:endParaRPr lang="en-US" sz="14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t"/>
                      <a:r>
                        <a:rPr lang="en-US" sz="1400" u="none" strike="noStrike">
                          <a:effectLst/>
                        </a:rPr>
                        <a:t>2%</a:t>
                      </a:r>
                      <a:endParaRPr lang="en-US" sz="14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t"/>
                      <a:r>
                        <a:rPr lang="en-US" sz="1400" u="none" strike="noStrike" dirty="0">
                          <a:effectLst/>
                        </a:rPr>
                        <a:t>5%</a:t>
                      </a:r>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t"/>
                      <a:r>
                        <a:rPr lang="en-US" sz="1400" u="none" strike="noStrike">
                          <a:effectLst/>
                        </a:rPr>
                        <a:t>1%</a:t>
                      </a:r>
                      <a:endParaRPr lang="en-US" sz="14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t"/>
                      <a:r>
                        <a:rPr lang="en-US" sz="1400" u="none" strike="noStrike">
                          <a:effectLst/>
                        </a:rPr>
                        <a:t>2%</a:t>
                      </a:r>
                      <a:endParaRPr lang="en-US" sz="14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0010"/>
                  </a:ext>
                </a:extLst>
              </a:tr>
              <a:tr h="240593">
                <a:tc>
                  <a:txBody>
                    <a:bodyPr/>
                    <a:lstStyle/>
                    <a:p>
                      <a:pPr marL="182880" algn="l" fontAlgn="t"/>
                      <a:r>
                        <a:rPr lang="en-US" sz="1400" u="none" strike="noStrike" dirty="0">
                          <a:effectLst/>
                        </a:rPr>
                        <a:t>Get cleaner or new bus/trains</a:t>
                      </a:r>
                      <a:endParaRPr lang="en-US" sz="1400" b="0" i="0" u="none" strike="noStrike" dirty="0">
                        <a:solidFill>
                          <a:srgbClr val="000000"/>
                        </a:solidFill>
                        <a:effectLst/>
                        <a:latin typeface="+mn-lt"/>
                      </a:endParaRPr>
                    </a:p>
                  </a:txBody>
                  <a:tcPr marL="0" marR="0" marT="0" marB="0" anchor="ctr"/>
                </a:tc>
                <a:tc>
                  <a:txBody>
                    <a:bodyPr/>
                    <a:lstStyle/>
                    <a:p>
                      <a:pPr algn="ctr" fontAlgn="t"/>
                      <a:r>
                        <a:rPr lang="en-US" sz="1400" u="none" strike="noStrike" dirty="0">
                          <a:effectLst/>
                        </a:rPr>
                        <a:t>2%</a:t>
                      </a:r>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t"/>
                      <a:r>
                        <a:rPr lang="en-US" sz="1400" u="none" strike="noStrike">
                          <a:effectLst/>
                        </a:rPr>
                        <a:t>3%</a:t>
                      </a:r>
                      <a:endParaRPr lang="en-US" sz="14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t"/>
                      <a:r>
                        <a:rPr lang="en-US" sz="1400" u="none" strike="noStrike">
                          <a:effectLst/>
                        </a:rPr>
                        <a:t>1%</a:t>
                      </a:r>
                      <a:endParaRPr lang="en-US" sz="14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t"/>
                      <a:r>
                        <a:rPr lang="en-US" sz="1400" u="none" strike="noStrike" dirty="0">
                          <a:effectLst/>
                        </a:rPr>
                        <a:t>1%</a:t>
                      </a:r>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t"/>
                      <a:r>
                        <a:rPr lang="en-US" sz="1400" u="none" strike="noStrike">
                          <a:effectLst/>
                        </a:rPr>
                        <a:t>3%</a:t>
                      </a:r>
                      <a:endParaRPr lang="en-US" sz="14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t"/>
                      <a:r>
                        <a:rPr lang="en-US" sz="1400" u="none" strike="noStrike">
                          <a:effectLst/>
                        </a:rPr>
                        <a:t>2%</a:t>
                      </a:r>
                      <a:endParaRPr lang="en-US" sz="14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0011"/>
                  </a:ext>
                </a:extLst>
              </a:tr>
              <a:tr h="240593">
                <a:tc>
                  <a:txBody>
                    <a:bodyPr/>
                    <a:lstStyle/>
                    <a:p>
                      <a:pPr marL="182880" algn="l" fontAlgn="t"/>
                      <a:r>
                        <a:rPr lang="en-US" sz="1400" u="none" strike="noStrike" dirty="0">
                          <a:effectLst/>
                        </a:rPr>
                        <a:t>Improve scheduling</a:t>
                      </a:r>
                      <a:endParaRPr lang="en-US" sz="1400" b="0" i="0" u="none" strike="noStrike" dirty="0">
                        <a:solidFill>
                          <a:srgbClr val="000000"/>
                        </a:solidFill>
                        <a:effectLst/>
                        <a:latin typeface="+mn-lt"/>
                      </a:endParaRPr>
                    </a:p>
                  </a:txBody>
                  <a:tcPr marL="0" marR="0" marT="0" marB="0" anchor="ctr"/>
                </a:tc>
                <a:tc>
                  <a:txBody>
                    <a:bodyPr/>
                    <a:lstStyle/>
                    <a:p>
                      <a:pPr algn="ctr" fontAlgn="t"/>
                      <a:r>
                        <a:rPr lang="en-US" sz="1400" u="none" strike="noStrike" dirty="0">
                          <a:effectLst/>
                        </a:rPr>
                        <a:t>2%</a:t>
                      </a:r>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t"/>
                      <a:r>
                        <a:rPr lang="en-US" sz="1400" u="none" strike="noStrike">
                          <a:effectLst/>
                        </a:rPr>
                        <a:t>3%</a:t>
                      </a:r>
                      <a:endParaRPr lang="en-US" sz="14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t"/>
                      <a:r>
                        <a:rPr lang="en-US" sz="1400" u="none" strike="noStrike">
                          <a:effectLst/>
                        </a:rPr>
                        <a:t>2%</a:t>
                      </a:r>
                      <a:endParaRPr lang="en-US" sz="14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t"/>
                      <a:r>
                        <a:rPr lang="en-US" sz="1400" u="none" strike="noStrike" dirty="0">
                          <a:effectLst/>
                        </a:rPr>
                        <a:t>2%</a:t>
                      </a:r>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t"/>
                      <a:r>
                        <a:rPr lang="en-US" sz="1400" u="none" strike="noStrike" dirty="0">
                          <a:effectLst/>
                        </a:rPr>
                        <a:t>2%</a:t>
                      </a:r>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t"/>
                      <a:r>
                        <a:rPr lang="en-US" sz="1400" u="none" strike="noStrike">
                          <a:effectLst/>
                        </a:rPr>
                        <a:t>1%</a:t>
                      </a:r>
                      <a:endParaRPr lang="en-US" sz="14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650530023"/>
                  </a:ext>
                </a:extLst>
              </a:tr>
              <a:tr h="240593">
                <a:tc>
                  <a:txBody>
                    <a:bodyPr/>
                    <a:lstStyle/>
                    <a:p>
                      <a:pPr marL="182880" algn="l" fontAlgn="t"/>
                      <a:endParaRPr lang="en-US" sz="1400" b="0" i="0" u="none" strike="noStrike" dirty="0">
                        <a:solidFill>
                          <a:srgbClr val="000000"/>
                        </a:solidFill>
                        <a:effectLst/>
                        <a:latin typeface="+mn-lt"/>
                      </a:endParaRPr>
                    </a:p>
                  </a:txBody>
                  <a:tcPr marL="0" marR="0" marT="0" marB="0" anchor="ctr"/>
                </a:tc>
                <a:tc>
                  <a:txBody>
                    <a:bodyPr/>
                    <a:lstStyle/>
                    <a:p>
                      <a:pPr algn="ctr" fontAlgn="t"/>
                      <a:endParaRPr lang="en-US" sz="14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t"/>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t"/>
                      <a:endParaRPr lang="en-US" sz="14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t"/>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t"/>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t"/>
                      <a:endParaRPr lang="en-US" sz="14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370443290"/>
                  </a:ext>
                </a:extLst>
              </a:tr>
              <a:tr h="240593">
                <a:tc>
                  <a:txBody>
                    <a:bodyPr/>
                    <a:lstStyle/>
                    <a:p>
                      <a:pPr marL="182880" algn="l" fontAlgn="t"/>
                      <a:r>
                        <a:rPr lang="en-US" sz="1400" u="none" strike="noStrike" dirty="0">
                          <a:effectLst/>
                        </a:rPr>
                        <a:t>No complaints/No suggestions</a:t>
                      </a:r>
                      <a:endParaRPr lang="en-US" sz="1400" b="0" i="0" u="none" strike="noStrike" dirty="0">
                        <a:solidFill>
                          <a:srgbClr val="000000"/>
                        </a:solidFill>
                        <a:effectLst/>
                        <a:latin typeface="+mn-lt"/>
                      </a:endParaRPr>
                    </a:p>
                  </a:txBody>
                  <a:tcPr marL="0" marR="0" marT="0" marB="0" anchor="ctr"/>
                </a:tc>
                <a:tc>
                  <a:txBody>
                    <a:bodyPr/>
                    <a:lstStyle/>
                    <a:p>
                      <a:pPr algn="ctr" fontAlgn="t"/>
                      <a:r>
                        <a:rPr lang="en-US" sz="1400" u="none" strike="noStrike" dirty="0">
                          <a:effectLst/>
                        </a:rPr>
                        <a:t>18%</a:t>
                      </a:r>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t"/>
                      <a:r>
                        <a:rPr lang="en-US" sz="1400" u="none" strike="noStrike" dirty="0">
                          <a:effectLst/>
                        </a:rPr>
                        <a:t>13%</a:t>
                      </a:r>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t"/>
                      <a:r>
                        <a:rPr lang="en-US" sz="1400" u="none" strike="noStrike" dirty="0">
                          <a:effectLst/>
                        </a:rPr>
                        <a:t>8%</a:t>
                      </a:r>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t"/>
                      <a:r>
                        <a:rPr lang="en-US" sz="1400" u="none" strike="noStrike" dirty="0">
                          <a:effectLst/>
                        </a:rPr>
                        <a:t>12%</a:t>
                      </a:r>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t"/>
                      <a:r>
                        <a:rPr lang="en-US" sz="1400" u="none" strike="noStrike" dirty="0">
                          <a:effectLst/>
                        </a:rPr>
                        <a:t>24%</a:t>
                      </a:r>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t"/>
                      <a:r>
                        <a:rPr lang="en-US" sz="1400" u="none" strike="noStrike" dirty="0">
                          <a:effectLst/>
                        </a:rPr>
                        <a:t>24%</a:t>
                      </a:r>
                      <a:endParaRPr lang="en-US" sz="14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843028388"/>
                  </a:ext>
                </a:extLst>
              </a:tr>
              <a:tr h="240593">
                <a:tc>
                  <a:txBody>
                    <a:bodyPr/>
                    <a:lstStyle/>
                    <a:p>
                      <a:pPr marL="182880" algn="l" fontAlgn="t"/>
                      <a:r>
                        <a:rPr lang="en-US" sz="1400" u="none" strike="noStrike" dirty="0">
                          <a:effectLst/>
                        </a:rPr>
                        <a:t>Other</a:t>
                      </a:r>
                      <a:endParaRPr lang="en-US" sz="1400" b="0" i="0" u="none" strike="noStrike" dirty="0">
                        <a:solidFill>
                          <a:srgbClr val="000000"/>
                        </a:solidFill>
                        <a:effectLst/>
                        <a:latin typeface="+mn-lt"/>
                      </a:endParaRPr>
                    </a:p>
                  </a:txBody>
                  <a:tcPr marL="0" marR="0" marT="0" marB="0" anchor="ctr"/>
                </a:tc>
                <a:tc>
                  <a:txBody>
                    <a:bodyPr/>
                    <a:lstStyle/>
                    <a:p>
                      <a:pPr algn="ctr" fontAlgn="t"/>
                      <a:r>
                        <a:rPr lang="en-US" sz="1400" u="none" strike="noStrike">
                          <a:effectLst/>
                        </a:rPr>
                        <a:t>10%</a:t>
                      </a:r>
                      <a:endParaRPr lang="en-US" sz="14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t"/>
                      <a:r>
                        <a:rPr lang="en-US" sz="1400" u="none" strike="noStrike">
                          <a:effectLst/>
                        </a:rPr>
                        <a:t>7%</a:t>
                      </a:r>
                      <a:endParaRPr lang="en-US" sz="14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t"/>
                      <a:r>
                        <a:rPr lang="en-US" sz="1400" u="none" strike="noStrike">
                          <a:effectLst/>
                        </a:rPr>
                        <a:t>10%</a:t>
                      </a:r>
                      <a:endParaRPr lang="en-US" sz="14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t"/>
                      <a:r>
                        <a:rPr lang="en-US" sz="1400" u="none" strike="noStrike" dirty="0">
                          <a:effectLst/>
                        </a:rPr>
                        <a:t>16%</a:t>
                      </a:r>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t"/>
                      <a:r>
                        <a:rPr lang="en-US" sz="1400" u="none" strike="noStrike" dirty="0">
                          <a:effectLst/>
                        </a:rPr>
                        <a:t>12%</a:t>
                      </a:r>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t"/>
                      <a:r>
                        <a:rPr lang="en-US" sz="1400" u="none" strike="noStrike">
                          <a:effectLst/>
                        </a:rPr>
                        <a:t>11%</a:t>
                      </a:r>
                      <a:endParaRPr lang="en-US" sz="14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0012"/>
                  </a:ext>
                </a:extLst>
              </a:tr>
              <a:tr h="240593">
                <a:tc>
                  <a:txBody>
                    <a:bodyPr/>
                    <a:lstStyle/>
                    <a:p>
                      <a:pPr marL="182880" algn="l" fontAlgn="t"/>
                      <a:r>
                        <a:rPr lang="en-US" sz="1400" u="none" strike="noStrike" dirty="0">
                          <a:effectLst/>
                        </a:rPr>
                        <a:t>Don’t Know</a:t>
                      </a:r>
                      <a:endParaRPr lang="en-US" sz="1400" b="0" i="0" u="none" strike="noStrike" dirty="0">
                        <a:solidFill>
                          <a:srgbClr val="000000"/>
                        </a:solidFill>
                        <a:effectLst/>
                        <a:latin typeface="+mn-lt"/>
                      </a:endParaRPr>
                    </a:p>
                  </a:txBody>
                  <a:tcPr marL="0" marR="0" marT="0" marB="0" anchor="ctr"/>
                </a:tc>
                <a:tc>
                  <a:txBody>
                    <a:bodyPr/>
                    <a:lstStyle/>
                    <a:p>
                      <a:pPr algn="ctr" fontAlgn="t"/>
                      <a:r>
                        <a:rPr lang="en-US" sz="1400" u="none" strike="noStrike">
                          <a:effectLst/>
                        </a:rPr>
                        <a:t>2%</a:t>
                      </a:r>
                      <a:endParaRPr lang="en-US" sz="14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t"/>
                      <a:r>
                        <a:rPr lang="en-US" sz="1400" u="none" strike="noStrike">
                          <a:effectLst/>
                        </a:rPr>
                        <a:t>1%</a:t>
                      </a:r>
                      <a:endParaRPr lang="en-US" sz="14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t"/>
                      <a:r>
                        <a:rPr lang="en-US" sz="1400" u="none" strike="noStrike">
                          <a:effectLst/>
                        </a:rPr>
                        <a:t>1%</a:t>
                      </a:r>
                      <a:endParaRPr lang="en-US" sz="14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t"/>
                      <a:r>
                        <a:rPr lang="en-US" sz="1400" u="none" strike="noStrike">
                          <a:effectLst/>
                        </a:rPr>
                        <a:t>4%</a:t>
                      </a:r>
                      <a:endParaRPr lang="en-US" sz="14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t"/>
                      <a:r>
                        <a:rPr lang="en-US" sz="1400" u="none" strike="noStrike" dirty="0">
                          <a:effectLst/>
                        </a:rPr>
                        <a:t>5%</a:t>
                      </a:r>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t"/>
                      <a:r>
                        <a:rPr lang="en-US" sz="1400" u="none" strike="noStrike" dirty="0">
                          <a:effectLst/>
                        </a:rPr>
                        <a:t>3%</a:t>
                      </a:r>
                      <a:endParaRPr lang="en-US" sz="14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0013"/>
                  </a:ext>
                </a:extLst>
              </a:tr>
              <a:tr h="240593">
                <a:tc>
                  <a:txBody>
                    <a:bodyPr/>
                    <a:lstStyle/>
                    <a:p>
                      <a:pPr marL="182880" algn="l" fontAlgn="t"/>
                      <a:r>
                        <a:rPr lang="en-US" sz="1400" u="none" strike="noStrike" dirty="0">
                          <a:effectLst/>
                        </a:rPr>
                        <a:t>Refused</a:t>
                      </a:r>
                      <a:endParaRPr lang="en-US" sz="1400" b="0" i="0" u="none" strike="noStrike" dirty="0">
                        <a:solidFill>
                          <a:srgbClr val="000000"/>
                        </a:solidFill>
                        <a:effectLst/>
                        <a:latin typeface="+mn-lt"/>
                      </a:endParaRPr>
                    </a:p>
                  </a:txBody>
                  <a:tcPr marL="0" marR="0" marT="0" marB="0" anchor="ctr"/>
                </a:tc>
                <a:tc>
                  <a:txBody>
                    <a:bodyPr/>
                    <a:lstStyle/>
                    <a:p>
                      <a:pPr algn="ctr" fontAlgn="t"/>
                      <a:r>
                        <a:rPr lang="en-US" sz="1400" u="none" strike="noStrike" dirty="0">
                          <a:effectLst/>
                        </a:rPr>
                        <a:t>&lt;1%</a:t>
                      </a:r>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t"/>
                      <a:r>
                        <a:rPr lang="en-US" sz="1400" u="none" strike="noStrike">
                          <a:effectLst/>
                        </a:rPr>
                        <a:t>1%</a:t>
                      </a:r>
                      <a:endParaRPr lang="en-US" sz="14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t"/>
                      <a:r>
                        <a:rPr lang="en-US" sz="1400" u="none" strike="noStrike" dirty="0">
                          <a:effectLst/>
                        </a:rPr>
                        <a:t>-</a:t>
                      </a:r>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t"/>
                      <a:r>
                        <a:rPr lang="en-US" sz="1400" u="none" strike="noStrike" dirty="0">
                          <a:effectLst/>
                        </a:rPr>
                        <a:t>-</a:t>
                      </a:r>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t"/>
                      <a:r>
                        <a:rPr lang="en-US" sz="1400" u="none" strike="noStrike">
                          <a:effectLst/>
                        </a:rPr>
                        <a:t>1%</a:t>
                      </a:r>
                      <a:endParaRPr lang="en-US" sz="14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t"/>
                      <a:r>
                        <a:rPr lang="en-US" sz="1400" u="none" strike="noStrike" dirty="0">
                          <a:effectLst/>
                        </a:rPr>
                        <a:t>-</a:t>
                      </a:r>
                      <a:endParaRPr lang="en-US" sz="14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602491240"/>
                  </a:ext>
                </a:extLst>
              </a:tr>
            </a:tbl>
          </a:graphicData>
        </a:graphic>
      </p:graphicFrame>
    </p:spTree>
    <p:extLst>
      <p:ext uri="{BB962C8B-B14F-4D97-AF65-F5344CB8AC3E}">
        <p14:creationId xmlns:p14="http://schemas.microsoft.com/office/powerpoint/2010/main" val="108152461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5276" y="4514915"/>
            <a:ext cx="6066724" cy="1569660"/>
          </a:xfrm>
        </p:spPr>
        <p:txBody>
          <a:bodyPr/>
          <a:lstStyle/>
          <a:p>
            <a:r>
              <a:rPr lang="en-US" dirty="0"/>
              <a:t>Performance Attribute</a:t>
            </a:r>
            <a:br>
              <a:rPr lang="en-US" dirty="0"/>
            </a:br>
            <a:r>
              <a:rPr lang="en-US" dirty="0"/>
              <a:t>Ratings and Grades</a:t>
            </a:r>
          </a:p>
        </p:txBody>
      </p:sp>
    </p:spTree>
    <p:extLst>
      <p:ext uri="{BB962C8B-B14F-4D97-AF65-F5344CB8AC3E}">
        <p14:creationId xmlns:p14="http://schemas.microsoft.com/office/powerpoint/2010/main" val="242406349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4000" dirty="0"/>
              <a:t>Aggregated Service Attribute “A” Grades</a:t>
            </a:r>
          </a:p>
        </p:txBody>
      </p:sp>
      <p:sp>
        <p:nvSpPr>
          <p:cNvPr id="4" name="Text Placeholder 3"/>
          <p:cNvSpPr>
            <a:spLocks noGrp="1"/>
          </p:cNvSpPr>
          <p:nvPr>
            <p:ph type="body" sz="quarter" idx="15"/>
          </p:nvPr>
        </p:nvSpPr>
        <p:spPr>
          <a:xfrm>
            <a:off x="182878" y="6307931"/>
            <a:ext cx="6836855" cy="461665"/>
          </a:xfrm>
        </p:spPr>
        <p:txBody>
          <a:bodyPr/>
          <a:lstStyle/>
          <a:p>
            <a:r>
              <a:rPr lang="en-US" dirty="0"/>
              <a:t>Q14-26. Using a scale of A through F, where A means excellent, C means average, and F means failing, how would you grade:</a:t>
            </a:r>
            <a:endParaRPr lang="en-US" u="sng" dirty="0">
              <a:solidFill>
                <a:prstClr val="black"/>
              </a:solidFill>
            </a:endParaRPr>
          </a:p>
        </p:txBody>
      </p:sp>
      <p:sp>
        <p:nvSpPr>
          <p:cNvPr id="2" name="Text Placeholder 1"/>
          <p:cNvSpPr>
            <a:spLocks noGrp="1"/>
          </p:cNvSpPr>
          <p:nvPr>
            <p:ph type="body" sz="quarter" idx="13"/>
          </p:nvPr>
        </p:nvSpPr>
        <p:spPr>
          <a:xfrm>
            <a:off x="182880" y="941832"/>
            <a:ext cx="11823192" cy="747897"/>
          </a:xfrm>
        </p:spPr>
        <p:txBody>
          <a:bodyPr/>
          <a:lstStyle/>
          <a:p>
            <a:r>
              <a:rPr lang="en-US" sz="1500" dirty="0"/>
              <a:t>Disruption/delay communications is the lowest-rated attribute across every Sound Transit service. Service frequency is rated lowest among Express bus and Sounder riders. Express bus riders also rate the cleanliness and condition of stops, travel time, and on-time performance lower than those on other ST services.</a:t>
            </a:r>
          </a:p>
        </p:txBody>
      </p:sp>
      <p:pic>
        <p:nvPicPr>
          <p:cNvPr id="11" name="Picture 10">
            <a:extLst>
              <a:ext uri="{FF2B5EF4-FFF2-40B4-BE49-F238E27FC236}">
                <a16:creationId xmlns:a16="http://schemas.microsoft.com/office/drawing/2014/main" id="{17558283-0A08-421B-A404-D41BFF2807B8}"/>
              </a:ext>
            </a:extLst>
          </p:cNvPr>
          <p:cNvPicPr>
            <a:picLocks noChangeAspect="1"/>
          </p:cNvPicPr>
          <p:nvPr/>
        </p:nvPicPr>
        <p:blipFill>
          <a:blip r:embed="rId2"/>
          <a:stretch>
            <a:fillRect/>
          </a:stretch>
        </p:blipFill>
        <p:spPr>
          <a:xfrm>
            <a:off x="182878" y="1755647"/>
            <a:ext cx="11823194" cy="4543553"/>
          </a:xfrm>
          <a:prstGeom prst="rect">
            <a:avLst/>
          </a:prstGeom>
        </p:spPr>
      </p:pic>
    </p:spTree>
    <p:extLst>
      <p:ext uri="{BB962C8B-B14F-4D97-AF65-F5344CB8AC3E}">
        <p14:creationId xmlns:p14="http://schemas.microsoft.com/office/powerpoint/2010/main" val="423523148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79" y="137160"/>
            <a:ext cx="10725912" cy="594360"/>
          </a:xfrm>
        </p:spPr>
        <p:txBody>
          <a:bodyPr>
            <a:noAutofit/>
          </a:bodyPr>
          <a:lstStyle/>
          <a:p>
            <a:r>
              <a:rPr lang="en-US" sz="3600" dirty="0"/>
              <a:t>Aggregated Service Attribute “A” Grades – Overall Riders </a:t>
            </a:r>
          </a:p>
        </p:txBody>
      </p:sp>
      <p:sp>
        <p:nvSpPr>
          <p:cNvPr id="3" name="Text Placeholder 2"/>
          <p:cNvSpPr>
            <a:spLocks noGrp="1"/>
          </p:cNvSpPr>
          <p:nvPr>
            <p:ph type="body" sz="quarter" idx="15"/>
          </p:nvPr>
        </p:nvSpPr>
        <p:spPr>
          <a:xfrm>
            <a:off x="182878" y="6307931"/>
            <a:ext cx="6836855" cy="461665"/>
          </a:xfrm>
        </p:spPr>
        <p:txBody>
          <a:bodyPr/>
          <a:lstStyle/>
          <a:p>
            <a:r>
              <a:rPr lang="en-US" dirty="0"/>
              <a:t>Q14-26. Using a scale of A through F, where A means excellent, C means average, and F means failing, how would you grade:</a:t>
            </a:r>
            <a:endParaRPr lang="en-US" u="sng" dirty="0">
              <a:solidFill>
                <a:prstClr val="black"/>
              </a:solidFill>
            </a:endParaRPr>
          </a:p>
        </p:txBody>
      </p:sp>
      <p:sp>
        <p:nvSpPr>
          <p:cNvPr id="4" name="Text Placeholder 3"/>
          <p:cNvSpPr>
            <a:spLocks noGrp="1"/>
          </p:cNvSpPr>
          <p:nvPr>
            <p:ph type="body" sz="quarter" idx="13"/>
          </p:nvPr>
        </p:nvSpPr>
        <p:spPr>
          <a:xfrm>
            <a:off x="182880" y="939867"/>
            <a:ext cx="11823192" cy="517065"/>
          </a:xfrm>
        </p:spPr>
        <p:txBody>
          <a:bodyPr/>
          <a:lstStyle/>
          <a:p>
            <a:r>
              <a:rPr lang="en-US" sz="1500" dirty="0"/>
              <a:t>A majority of riders are very satisfied with most attributes tested for Sound Transit’s services. Service delay/disruption communication is the lowest performing attribute, overall, and remains a key improvement target throughout the system.</a:t>
            </a:r>
          </a:p>
        </p:txBody>
      </p:sp>
      <p:graphicFrame>
        <p:nvGraphicFramePr>
          <p:cNvPr id="7" name="Chart 6">
            <a:extLst>
              <a:ext uri="{FF2B5EF4-FFF2-40B4-BE49-F238E27FC236}">
                <a16:creationId xmlns:a16="http://schemas.microsoft.com/office/drawing/2014/main" id="{60191272-EBDD-42A4-B67F-031D9FBD945D}"/>
              </a:ext>
            </a:extLst>
          </p:cNvPr>
          <p:cNvGraphicFramePr/>
          <p:nvPr>
            <p:extLst/>
          </p:nvPr>
        </p:nvGraphicFramePr>
        <p:xfrm>
          <a:off x="-533400" y="1856488"/>
          <a:ext cx="10820400" cy="4313403"/>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a:extLst>
              <a:ext uri="{FF2B5EF4-FFF2-40B4-BE49-F238E27FC236}">
                <a16:creationId xmlns:a16="http://schemas.microsoft.com/office/drawing/2014/main" id="{5D05DA5E-9CA5-4E8F-B8C7-FF8AA9C6F008}"/>
              </a:ext>
            </a:extLst>
          </p:cNvPr>
          <p:cNvSpPr txBox="1"/>
          <p:nvPr/>
        </p:nvSpPr>
        <p:spPr>
          <a:xfrm>
            <a:off x="5361935" y="1487156"/>
            <a:ext cx="1513171" cy="369332"/>
          </a:xfrm>
          <a:prstGeom prst="rect">
            <a:avLst/>
          </a:prstGeom>
          <a:noFill/>
        </p:spPr>
        <p:txBody>
          <a:bodyPr wrap="none" rtlCol="0">
            <a:spAutoFit/>
          </a:bodyPr>
          <a:lstStyle/>
          <a:p>
            <a:r>
              <a:rPr lang="en-US" b="1" dirty="0"/>
              <a:t>Overall Riders</a:t>
            </a:r>
          </a:p>
        </p:txBody>
      </p:sp>
      <p:sp>
        <p:nvSpPr>
          <p:cNvPr id="8" name="TextBox 7">
            <a:extLst>
              <a:ext uri="{FF2B5EF4-FFF2-40B4-BE49-F238E27FC236}">
                <a16:creationId xmlns:a16="http://schemas.microsoft.com/office/drawing/2014/main" id="{AD4E63F9-2AB2-4083-85B4-59E6E07FDB51}"/>
              </a:ext>
            </a:extLst>
          </p:cNvPr>
          <p:cNvSpPr txBox="1"/>
          <p:nvPr/>
        </p:nvSpPr>
        <p:spPr>
          <a:xfrm>
            <a:off x="10298873" y="1819414"/>
            <a:ext cx="678391" cy="338554"/>
          </a:xfrm>
          <a:prstGeom prst="rect">
            <a:avLst/>
          </a:prstGeom>
          <a:noFill/>
        </p:spPr>
        <p:txBody>
          <a:bodyPr wrap="none" rtlCol="0">
            <a:spAutoFit/>
          </a:bodyPr>
          <a:lstStyle/>
          <a:p>
            <a:r>
              <a:rPr lang="en-US" sz="1600" b="1" u="sng" dirty="0"/>
              <a:t>Mean</a:t>
            </a:r>
          </a:p>
        </p:txBody>
      </p:sp>
      <p:graphicFrame>
        <p:nvGraphicFramePr>
          <p:cNvPr id="6" name="Table 5">
            <a:extLst>
              <a:ext uri="{FF2B5EF4-FFF2-40B4-BE49-F238E27FC236}">
                <a16:creationId xmlns:a16="http://schemas.microsoft.com/office/drawing/2014/main" id="{1A5C6518-2091-4C30-8D74-ECE17D4C18F0}"/>
              </a:ext>
            </a:extLst>
          </p:cNvPr>
          <p:cNvGraphicFramePr>
            <a:graphicFrameLocks noGrp="1"/>
          </p:cNvGraphicFramePr>
          <p:nvPr>
            <p:extLst/>
          </p:nvPr>
        </p:nvGraphicFramePr>
        <p:xfrm>
          <a:off x="10283382" y="2220685"/>
          <a:ext cx="695642" cy="3949202"/>
        </p:xfrm>
        <a:graphic>
          <a:graphicData uri="http://schemas.openxmlformats.org/drawingml/2006/table">
            <a:tbl>
              <a:tblPr firstRow="1" bandRow="1">
                <a:tableStyleId>{5C22544A-7EE6-4342-B048-85BDC9FD1C3A}</a:tableStyleId>
              </a:tblPr>
              <a:tblGrid>
                <a:gridCol w="695642">
                  <a:extLst>
                    <a:ext uri="{9D8B030D-6E8A-4147-A177-3AD203B41FA5}">
                      <a16:colId xmlns:a16="http://schemas.microsoft.com/office/drawing/2014/main" val="2523341648"/>
                    </a:ext>
                  </a:extLst>
                </a:gridCol>
              </a:tblGrid>
              <a:tr h="415526">
                <a:tc>
                  <a:txBody>
                    <a:bodyPr/>
                    <a:lstStyle/>
                    <a:p>
                      <a:pPr algn="ctr" fontAlgn="ctr"/>
                      <a:r>
                        <a:rPr lang="en-US" sz="1600" b="1" i="0" u="none" strike="noStrike" dirty="0">
                          <a:solidFill>
                            <a:srgbClr val="000000"/>
                          </a:solidFill>
                          <a:effectLst/>
                          <a:latin typeface="Calibri" panose="020F0502020204030204" pitchFamily="34" charset="0"/>
                        </a:rPr>
                        <a:t>3.4</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577038717"/>
                  </a:ext>
                </a:extLst>
              </a:tr>
              <a:tr h="444204">
                <a:tc>
                  <a:txBody>
                    <a:bodyPr/>
                    <a:lstStyle/>
                    <a:p>
                      <a:pPr algn="ctr" fontAlgn="ctr"/>
                      <a:endParaRPr lang="en-US" sz="1600" b="1" i="0" u="none" strike="noStrike" dirty="0">
                        <a:solidFill>
                          <a:srgbClr val="000000"/>
                        </a:solidFill>
                        <a:effectLst/>
                        <a:latin typeface="Calibri" panose="020F0502020204030204" pitchFamily="34" charset="0"/>
                      </a:endParaRP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3136472"/>
                  </a:ext>
                </a:extLst>
              </a:tr>
              <a:tr h="386184">
                <a:tc>
                  <a:txBody>
                    <a:bodyPr/>
                    <a:lstStyle/>
                    <a:p>
                      <a:pPr algn="ctr" fontAlgn="t"/>
                      <a:r>
                        <a:rPr lang="en-US" sz="1600" b="1" i="0" u="none" strike="noStrike" dirty="0">
                          <a:solidFill>
                            <a:srgbClr val="000000"/>
                          </a:solidFill>
                          <a:effectLst/>
                          <a:latin typeface="Calibri" panose="020F0502020204030204" pitchFamily="34" charset="0"/>
                        </a:rPr>
                        <a:t>3.5</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38768857"/>
                  </a:ext>
                </a:extLst>
              </a:tr>
              <a:tr h="386184">
                <a:tc>
                  <a:txBody>
                    <a:bodyPr/>
                    <a:lstStyle/>
                    <a:p>
                      <a:pPr algn="ctr" fontAlgn="t"/>
                      <a:r>
                        <a:rPr lang="en-US" sz="1600" b="1" i="0" u="none" strike="noStrike" dirty="0">
                          <a:solidFill>
                            <a:srgbClr val="000000"/>
                          </a:solidFill>
                          <a:effectLst/>
                          <a:latin typeface="Calibri" panose="020F0502020204030204" pitchFamily="34" charset="0"/>
                        </a:rPr>
                        <a:t>3.5</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3504313"/>
                  </a:ext>
                </a:extLst>
              </a:tr>
              <a:tr h="386184">
                <a:tc>
                  <a:txBody>
                    <a:bodyPr/>
                    <a:lstStyle/>
                    <a:p>
                      <a:pPr algn="ctr" fontAlgn="t"/>
                      <a:r>
                        <a:rPr lang="en-US" sz="1600" b="1" i="0" u="none" strike="noStrike" dirty="0">
                          <a:solidFill>
                            <a:srgbClr val="000000"/>
                          </a:solidFill>
                          <a:effectLst/>
                          <a:latin typeface="Calibri" panose="020F0502020204030204" pitchFamily="34" charset="0"/>
                        </a:rPr>
                        <a:t>3.4</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114764920"/>
                  </a:ext>
                </a:extLst>
              </a:tr>
              <a:tr h="386184">
                <a:tc>
                  <a:txBody>
                    <a:bodyPr/>
                    <a:lstStyle/>
                    <a:p>
                      <a:pPr algn="ctr" fontAlgn="t"/>
                      <a:r>
                        <a:rPr lang="en-US" sz="1600" b="1" i="0" u="none" strike="noStrike" dirty="0">
                          <a:solidFill>
                            <a:srgbClr val="000000"/>
                          </a:solidFill>
                          <a:effectLst/>
                          <a:latin typeface="Calibri" panose="020F0502020204030204" pitchFamily="34" charset="0"/>
                        </a:rPr>
                        <a:t>3.4</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275755281"/>
                  </a:ext>
                </a:extLst>
              </a:tr>
              <a:tr h="386184">
                <a:tc>
                  <a:txBody>
                    <a:bodyPr/>
                    <a:lstStyle/>
                    <a:p>
                      <a:pPr algn="ctr" fontAlgn="t"/>
                      <a:r>
                        <a:rPr lang="en-US" sz="1600" b="1" i="0" u="none" strike="noStrike" dirty="0">
                          <a:solidFill>
                            <a:srgbClr val="000000"/>
                          </a:solidFill>
                          <a:effectLst/>
                          <a:latin typeface="Calibri" panose="020F0502020204030204" pitchFamily="34" charset="0"/>
                        </a:rPr>
                        <a:t>3.4</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553330080"/>
                  </a:ext>
                </a:extLst>
              </a:tr>
              <a:tr h="386184">
                <a:tc>
                  <a:txBody>
                    <a:bodyPr/>
                    <a:lstStyle/>
                    <a:p>
                      <a:pPr algn="ctr" fontAlgn="t"/>
                      <a:r>
                        <a:rPr lang="en-US" sz="1600" b="1" i="0" u="none" strike="noStrike" dirty="0">
                          <a:solidFill>
                            <a:srgbClr val="000000"/>
                          </a:solidFill>
                          <a:effectLst/>
                          <a:latin typeface="Calibri" panose="020F0502020204030204" pitchFamily="34" charset="0"/>
                        </a:rPr>
                        <a:t>3.3</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09324388"/>
                  </a:ext>
                </a:extLst>
              </a:tr>
              <a:tr h="386184">
                <a:tc>
                  <a:txBody>
                    <a:bodyPr/>
                    <a:lstStyle/>
                    <a:p>
                      <a:pPr algn="ctr" fontAlgn="t"/>
                      <a:r>
                        <a:rPr lang="en-US" sz="1600" b="1" i="0" u="none" strike="noStrike" dirty="0">
                          <a:solidFill>
                            <a:srgbClr val="000000"/>
                          </a:solidFill>
                          <a:effectLst/>
                          <a:latin typeface="Calibri" panose="020F0502020204030204" pitchFamily="34" charset="0"/>
                        </a:rPr>
                        <a:t>3.3</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38075076"/>
                  </a:ext>
                </a:extLst>
              </a:tr>
              <a:tr h="386184">
                <a:tc>
                  <a:txBody>
                    <a:bodyPr/>
                    <a:lstStyle/>
                    <a:p>
                      <a:pPr algn="ctr" fontAlgn="t"/>
                      <a:r>
                        <a:rPr lang="en-US" sz="1600" b="1" i="0" u="none" strike="noStrike" dirty="0">
                          <a:solidFill>
                            <a:srgbClr val="000000"/>
                          </a:solidFill>
                          <a:effectLst/>
                          <a:latin typeface="Calibri" panose="020F0502020204030204" pitchFamily="34" charset="0"/>
                        </a:rPr>
                        <a:t>3.0</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68914386"/>
                  </a:ext>
                </a:extLst>
              </a:tr>
            </a:tbl>
          </a:graphicData>
        </a:graphic>
      </p:graphicFrame>
    </p:spTree>
    <p:extLst>
      <p:ext uri="{BB962C8B-B14F-4D97-AF65-F5344CB8AC3E}">
        <p14:creationId xmlns:p14="http://schemas.microsoft.com/office/powerpoint/2010/main" val="231287908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79" y="137160"/>
            <a:ext cx="10725912" cy="594360"/>
          </a:xfrm>
        </p:spPr>
        <p:txBody>
          <a:bodyPr>
            <a:noAutofit/>
          </a:bodyPr>
          <a:lstStyle/>
          <a:p>
            <a:r>
              <a:rPr lang="en-US" sz="3200" dirty="0"/>
              <a:t>Aggregated Service Attribute “A” Grades – Express Bus Riders </a:t>
            </a:r>
          </a:p>
        </p:txBody>
      </p:sp>
      <p:sp>
        <p:nvSpPr>
          <p:cNvPr id="3" name="Text Placeholder 2"/>
          <p:cNvSpPr>
            <a:spLocks noGrp="1"/>
          </p:cNvSpPr>
          <p:nvPr>
            <p:ph type="body" sz="quarter" idx="15"/>
          </p:nvPr>
        </p:nvSpPr>
        <p:spPr>
          <a:xfrm>
            <a:off x="182878" y="6307931"/>
            <a:ext cx="6836855" cy="461665"/>
          </a:xfrm>
        </p:spPr>
        <p:txBody>
          <a:bodyPr/>
          <a:lstStyle/>
          <a:p>
            <a:r>
              <a:rPr lang="en-US" dirty="0"/>
              <a:t>Q14-26. Using a scale of A through F, where A means excellent, C means average, and F means failing, how would you grade:</a:t>
            </a:r>
            <a:endParaRPr lang="en-US" u="sng" dirty="0">
              <a:solidFill>
                <a:prstClr val="black"/>
              </a:solidFill>
            </a:endParaRPr>
          </a:p>
        </p:txBody>
      </p:sp>
      <p:sp>
        <p:nvSpPr>
          <p:cNvPr id="4" name="Text Placeholder 3"/>
          <p:cNvSpPr>
            <a:spLocks noGrp="1"/>
          </p:cNvSpPr>
          <p:nvPr>
            <p:ph type="body" sz="quarter" idx="13"/>
          </p:nvPr>
        </p:nvSpPr>
        <p:spPr>
          <a:xfrm>
            <a:off x="182880" y="939867"/>
            <a:ext cx="11823192" cy="517065"/>
          </a:xfrm>
        </p:spPr>
        <p:txBody>
          <a:bodyPr/>
          <a:lstStyle/>
          <a:p>
            <a:r>
              <a:rPr lang="en-US" sz="1500" dirty="0"/>
              <a:t>ST Express bus riders grade driver courtesy, appearance, and ease of accessing the stop/station among its strongest-rated attributes. There are multiple opportunities for improvement, particularly in service delay/disruption communications and bus frequency.</a:t>
            </a:r>
          </a:p>
        </p:txBody>
      </p:sp>
      <p:graphicFrame>
        <p:nvGraphicFramePr>
          <p:cNvPr id="7" name="Chart 6">
            <a:extLst>
              <a:ext uri="{FF2B5EF4-FFF2-40B4-BE49-F238E27FC236}">
                <a16:creationId xmlns:a16="http://schemas.microsoft.com/office/drawing/2014/main" id="{60191272-EBDD-42A4-B67F-031D9FBD945D}"/>
              </a:ext>
            </a:extLst>
          </p:cNvPr>
          <p:cNvGraphicFramePr/>
          <p:nvPr>
            <p:extLst/>
          </p:nvPr>
        </p:nvGraphicFramePr>
        <p:xfrm>
          <a:off x="-533400" y="1856488"/>
          <a:ext cx="10820400" cy="4313403"/>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a:extLst>
              <a:ext uri="{FF2B5EF4-FFF2-40B4-BE49-F238E27FC236}">
                <a16:creationId xmlns:a16="http://schemas.microsoft.com/office/drawing/2014/main" id="{5D05DA5E-9CA5-4E8F-B8C7-FF8AA9C6F008}"/>
              </a:ext>
            </a:extLst>
          </p:cNvPr>
          <p:cNvSpPr txBox="1"/>
          <p:nvPr/>
        </p:nvSpPr>
        <p:spPr>
          <a:xfrm>
            <a:off x="5443977" y="1487156"/>
            <a:ext cx="2088072" cy="369332"/>
          </a:xfrm>
          <a:prstGeom prst="rect">
            <a:avLst/>
          </a:prstGeom>
          <a:noFill/>
        </p:spPr>
        <p:txBody>
          <a:bodyPr wrap="none" rtlCol="0">
            <a:spAutoFit/>
          </a:bodyPr>
          <a:lstStyle/>
          <a:p>
            <a:r>
              <a:rPr lang="en-US" b="1" dirty="0"/>
              <a:t>Express Bus (n=573)</a:t>
            </a:r>
          </a:p>
        </p:txBody>
      </p:sp>
      <p:sp>
        <p:nvSpPr>
          <p:cNvPr id="8" name="TextBox 7">
            <a:extLst>
              <a:ext uri="{FF2B5EF4-FFF2-40B4-BE49-F238E27FC236}">
                <a16:creationId xmlns:a16="http://schemas.microsoft.com/office/drawing/2014/main" id="{AD4E63F9-2AB2-4083-85B4-59E6E07FDB51}"/>
              </a:ext>
            </a:extLst>
          </p:cNvPr>
          <p:cNvSpPr txBox="1"/>
          <p:nvPr/>
        </p:nvSpPr>
        <p:spPr>
          <a:xfrm>
            <a:off x="10298873" y="1819414"/>
            <a:ext cx="678391" cy="338554"/>
          </a:xfrm>
          <a:prstGeom prst="rect">
            <a:avLst/>
          </a:prstGeom>
          <a:noFill/>
        </p:spPr>
        <p:txBody>
          <a:bodyPr wrap="none" rtlCol="0">
            <a:spAutoFit/>
          </a:bodyPr>
          <a:lstStyle/>
          <a:p>
            <a:r>
              <a:rPr lang="en-US" sz="1600" b="1" u="sng" dirty="0"/>
              <a:t>Mean</a:t>
            </a:r>
          </a:p>
        </p:txBody>
      </p:sp>
      <p:graphicFrame>
        <p:nvGraphicFramePr>
          <p:cNvPr id="6" name="Table 5">
            <a:extLst>
              <a:ext uri="{FF2B5EF4-FFF2-40B4-BE49-F238E27FC236}">
                <a16:creationId xmlns:a16="http://schemas.microsoft.com/office/drawing/2014/main" id="{1A5C6518-2091-4C30-8D74-ECE17D4C18F0}"/>
              </a:ext>
            </a:extLst>
          </p:cNvPr>
          <p:cNvGraphicFramePr>
            <a:graphicFrameLocks noGrp="1"/>
          </p:cNvGraphicFramePr>
          <p:nvPr>
            <p:extLst/>
          </p:nvPr>
        </p:nvGraphicFramePr>
        <p:xfrm>
          <a:off x="10283382" y="2220686"/>
          <a:ext cx="695642" cy="3937526"/>
        </p:xfrm>
        <a:graphic>
          <a:graphicData uri="http://schemas.openxmlformats.org/drawingml/2006/table">
            <a:tbl>
              <a:tblPr firstRow="1" bandRow="1">
                <a:tableStyleId>{5C22544A-7EE6-4342-B048-85BDC9FD1C3A}</a:tableStyleId>
              </a:tblPr>
              <a:tblGrid>
                <a:gridCol w="695642">
                  <a:extLst>
                    <a:ext uri="{9D8B030D-6E8A-4147-A177-3AD203B41FA5}">
                      <a16:colId xmlns:a16="http://schemas.microsoft.com/office/drawing/2014/main" val="2523341648"/>
                    </a:ext>
                  </a:extLst>
                </a:gridCol>
              </a:tblGrid>
              <a:tr h="346525">
                <a:tc>
                  <a:txBody>
                    <a:bodyPr/>
                    <a:lstStyle/>
                    <a:p>
                      <a:pPr algn="ctr" fontAlgn="ctr"/>
                      <a:r>
                        <a:rPr lang="en-US" sz="1600" b="1" i="0" u="none" strike="noStrike" dirty="0">
                          <a:solidFill>
                            <a:srgbClr val="000000"/>
                          </a:solidFill>
                          <a:effectLst/>
                          <a:latin typeface="Calibri" panose="020F0502020204030204" pitchFamily="34" charset="0"/>
                        </a:rPr>
                        <a:t>3.2</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577038717"/>
                  </a:ext>
                </a:extLst>
              </a:tr>
              <a:tr h="370441">
                <a:tc>
                  <a:txBody>
                    <a:bodyPr/>
                    <a:lstStyle/>
                    <a:p>
                      <a:pPr algn="ctr" fontAlgn="ctr"/>
                      <a:endParaRPr lang="en-US" sz="1600" b="1" i="0" u="none" strike="noStrike" dirty="0">
                        <a:solidFill>
                          <a:srgbClr val="000000"/>
                        </a:solidFill>
                        <a:effectLst/>
                        <a:latin typeface="Calibri" panose="020F0502020204030204" pitchFamily="34" charset="0"/>
                      </a:endParaRP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3136472"/>
                  </a:ext>
                </a:extLst>
              </a:tr>
              <a:tr h="322056">
                <a:tc>
                  <a:txBody>
                    <a:bodyPr/>
                    <a:lstStyle/>
                    <a:p>
                      <a:pPr algn="ctr" fontAlgn="t"/>
                      <a:r>
                        <a:rPr lang="en-US" sz="1600" b="1" i="0" u="none" strike="noStrike" dirty="0">
                          <a:solidFill>
                            <a:srgbClr val="000000"/>
                          </a:solidFill>
                          <a:effectLst/>
                          <a:latin typeface="Calibri" panose="020F0502020204030204" pitchFamily="34" charset="0"/>
                        </a:rPr>
                        <a:t>3.5</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38768857"/>
                  </a:ext>
                </a:extLst>
              </a:tr>
              <a:tr h="322056">
                <a:tc>
                  <a:txBody>
                    <a:bodyPr/>
                    <a:lstStyle/>
                    <a:p>
                      <a:pPr algn="ctr" fontAlgn="t"/>
                      <a:r>
                        <a:rPr lang="en-US" sz="1600" b="1" i="0" u="none" strike="noStrike" dirty="0">
                          <a:solidFill>
                            <a:srgbClr val="000000"/>
                          </a:solidFill>
                          <a:effectLst/>
                          <a:latin typeface="Calibri" panose="020F0502020204030204" pitchFamily="34" charset="0"/>
                        </a:rPr>
                        <a:t>3.5</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3504313"/>
                  </a:ext>
                </a:extLst>
              </a:tr>
              <a:tr h="322056">
                <a:tc>
                  <a:txBody>
                    <a:bodyPr/>
                    <a:lstStyle/>
                    <a:p>
                      <a:pPr algn="ctr" fontAlgn="t"/>
                      <a:r>
                        <a:rPr lang="en-US" sz="1600" b="1" i="0" u="none" strike="noStrike" dirty="0">
                          <a:solidFill>
                            <a:srgbClr val="000000"/>
                          </a:solidFill>
                          <a:effectLst/>
                          <a:latin typeface="Calibri" panose="020F0502020204030204" pitchFamily="34" charset="0"/>
                        </a:rPr>
                        <a:t>3.5</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114764920"/>
                  </a:ext>
                </a:extLst>
              </a:tr>
              <a:tr h="322056">
                <a:tc>
                  <a:txBody>
                    <a:bodyPr/>
                    <a:lstStyle/>
                    <a:p>
                      <a:pPr algn="ctr" fontAlgn="t"/>
                      <a:r>
                        <a:rPr lang="en-US" sz="1600" b="1" i="0" u="none" strike="noStrike" dirty="0">
                          <a:solidFill>
                            <a:srgbClr val="000000"/>
                          </a:solidFill>
                          <a:effectLst/>
                          <a:latin typeface="Calibri" panose="020F0502020204030204" pitchFamily="34" charset="0"/>
                        </a:rPr>
                        <a:t>3.2</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275755281"/>
                  </a:ext>
                </a:extLst>
              </a:tr>
              <a:tr h="322056">
                <a:tc>
                  <a:txBody>
                    <a:bodyPr/>
                    <a:lstStyle/>
                    <a:p>
                      <a:pPr algn="ctr" fontAlgn="t"/>
                      <a:r>
                        <a:rPr lang="en-US" sz="1600" b="1" i="0" u="none" strike="noStrike" dirty="0">
                          <a:solidFill>
                            <a:srgbClr val="000000"/>
                          </a:solidFill>
                          <a:effectLst/>
                          <a:latin typeface="Calibri" panose="020F0502020204030204" pitchFamily="34" charset="0"/>
                        </a:rPr>
                        <a:t>3.2</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553330080"/>
                  </a:ext>
                </a:extLst>
              </a:tr>
              <a:tr h="322056">
                <a:tc>
                  <a:txBody>
                    <a:bodyPr/>
                    <a:lstStyle/>
                    <a:p>
                      <a:pPr algn="ctr" fontAlgn="t"/>
                      <a:r>
                        <a:rPr lang="en-US" sz="1600" b="1" i="0" u="none" strike="noStrike" dirty="0">
                          <a:solidFill>
                            <a:srgbClr val="000000"/>
                          </a:solidFill>
                          <a:effectLst/>
                          <a:latin typeface="Calibri" panose="020F0502020204030204" pitchFamily="34" charset="0"/>
                        </a:rPr>
                        <a:t>3.2</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09324388"/>
                  </a:ext>
                </a:extLst>
              </a:tr>
              <a:tr h="322056">
                <a:tc>
                  <a:txBody>
                    <a:bodyPr/>
                    <a:lstStyle/>
                    <a:p>
                      <a:pPr algn="ctr" fontAlgn="t"/>
                      <a:r>
                        <a:rPr lang="en-US" sz="1600" b="1" i="0" u="none" strike="noStrike" dirty="0">
                          <a:solidFill>
                            <a:srgbClr val="000000"/>
                          </a:solidFill>
                          <a:effectLst/>
                          <a:latin typeface="Calibri" panose="020F0502020204030204" pitchFamily="34" charset="0"/>
                        </a:rPr>
                        <a:t>3.1</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38075076"/>
                  </a:ext>
                </a:extLst>
              </a:tr>
              <a:tr h="322056">
                <a:tc>
                  <a:txBody>
                    <a:bodyPr/>
                    <a:lstStyle/>
                    <a:p>
                      <a:pPr algn="ctr" fontAlgn="t"/>
                      <a:r>
                        <a:rPr lang="en-US" sz="1600" b="1" i="0" u="none" strike="noStrike" dirty="0">
                          <a:solidFill>
                            <a:srgbClr val="000000"/>
                          </a:solidFill>
                          <a:effectLst/>
                          <a:latin typeface="Calibri" panose="020F0502020204030204" pitchFamily="34" charset="0"/>
                        </a:rPr>
                        <a:t>3.1</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68914386"/>
                  </a:ext>
                </a:extLst>
              </a:tr>
              <a:tr h="322056">
                <a:tc>
                  <a:txBody>
                    <a:bodyPr/>
                    <a:lstStyle/>
                    <a:p>
                      <a:pPr algn="ctr" fontAlgn="t"/>
                      <a:r>
                        <a:rPr lang="en-US" sz="1600" b="1" i="0" u="none" strike="noStrike" dirty="0">
                          <a:solidFill>
                            <a:srgbClr val="000000"/>
                          </a:solidFill>
                          <a:effectLst/>
                          <a:latin typeface="Calibri" panose="020F0502020204030204" pitchFamily="34" charset="0"/>
                        </a:rPr>
                        <a:t>3.0</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15965938"/>
                  </a:ext>
                </a:extLst>
              </a:tr>
              <a:tr h="322056">
                <a:tc>
                  <a:txBody>
                    <a:bodyPr/>
                    <a:lstStyle/>
                    <a:p>
                      <a:pPr algn="ctr" fontAlgn="t"/>
                      <a:r>
                        <a:rPr lang="en-US" sz="1600" b="1" i="0" u="none" strike="noStrike" dirty="0">
                          <a:solidFill>
                            <a:srgbClr val="000000"/>
                          </a:solidFill>
                          <a:effectLst/>
                          <a:latin typeface="Calibri" panose="020F0502020204030204" pitchFamily="34" charset="0"/>
                        </a:rPr>
                        <a:t>2.8</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28946687"/>
                  </a:ext>
                </a:extLst>
              </a:tr>
            </a:tbl>
          </a:graphicData>
        </a:graphic>
      </p:graphicFrame>
      <p:sp>
        <p:nvSpPr>
          <p:cNvPr id="9" name="TextBox 8">
            <a:extLst>
              <a:ext uri="{FF2B5EF4-FFF2-40B4-BE49-F238E27FC236}">
                <a16:creationId xmlns:a16="http://schemas.microsoft.com/office/drawing/2014/main" id="{854AA27B-9407-47ED-AE0F-A85F34C956C5}"/>
              </a:ext>
            </a:extLst>
          </p:cNvPr>
          <p:cNvSpPr txBox="1"/>
          <p:nvPr/>
        </p:nvSpPr>
        <p:spPr>
          <a:xfrm>
            <a:off x="158624" y="5859328"/>
            <a:ext cx="5458406" cy="307777"/>
          </a:xfrm>
          <a:prstGeom prst="rect">
            <a:avLst/>
          </a:prstGeom>
          <a:solidFill>
            <a:schemeClr val="bg1"/>
          </a:solidFill>
        </p:spPr>
        <p:txBody>
          <a:bodyPr wrap="square" rtlCol="0">
            <a:spAutoFit/>
          </a:bodyPr>
          <a:lstStyle/>
          <a:p>
            <a:r>
              <a:rPr lang="en-US" sz="1350" dirty="0"/>
              <a:t>Sound Transit’s communication about urgent service disruptions and delays</a:t>
            </a:r>
          </a:p>
        </p:txBody>
      </p:sp>
    </p:spTree>
    <p:extLst>
      <p:ext uri="{BB962C8B-B14F-4D97-AF65-F5344CB8AC3E}">
        <p14:creationId xmlns:p14="http://schemas.microsoft.com/office/powerpoint/2010/main" val="101733727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79" y="137160"/>
            <a:ext cx="10725912" cy="594360"/>
          </a:xfrm>
        </p:spPr>
        <p:txBody>
          <a:bodyPr>
            <a:noAutofit/>
          </a:bodyPr>
          <a:lstStyle/>
          <a:p>
            <a:r>
              <a:rPr lang="en-US" sz="3500" dirty="0"/>
              <a:t>Aggregated Service Attribute “A” Grades – Sounder Riders</a:t>
            </a:r>
          </a:p>
        </p:txBody>
      </p:sp>
      <p:sp>
        <p:nvSpPr>
          <p:cNvPr id="3" name="Text Placeholder 2"/>
          <p:cNvSpPr>
            <a:spLocks noGrp="1"/>
          </p:cNvSpPr>
          <p:nvPr>
            <p:ph type="body" sz="quarter" idx="15"/>
          </p:nvPr>
        </p:nvSpPr>
        <p:spPr>
          <a:xfrm>
            <a:off x="182878" y="6307931"/>
            <a:ext cx="6836855" cy="461665"/>
          </a:xfrm>
        </p:spPr>
        <p:txBody>
          <a:bodyPr/>
          <a:lstStyle/>
          <a:p>
            <a:r>
              <a:rPr lang="en-US" dirty="0"/>
              <a:t>Q14-26. Using a scale of A through F, where A means excellent, C means average, and F means failing, how would you grade:</a:t>
            </a:r>
            <a:endParaRPr lang="en-US" u="sng" dirty="0">
              <a:solidFill>
                <a:prstClr val="black"/>
              </a:solidFill>
            </a:endParaRPr>
          </a:p>
        </p:txBody>
      </p:sp>
      <p:sp>
        <p:nvSpPr>
          <p:cNvPr id="4" name="Text Placeholder 3"/>
          <p:cNvSpPr>
            <a:spLocks noGrp="1"/>
          </p:cNvSpPr>
          <p:nvPr>
            <p:ph type="body" sz="quarter" idx="13"/>
          </p:nvPr>
        </p:nvSpPr>
        <p:spPr>
          <a:xfrm>
            <a:off x="182880" y="939867"/>
            <a:ext cx="11823192" cy="517065"/>
          </a:xfrm>
        </p:spPr>
        <p:txBody>
          <a:bodyPr/>
          <a:lstStyle/>
          <a:p>
            <a:r>
              <a:rPr lang="en-US" sz="1500" dirty="0"/>
              <a:t>Sounder riders give the service the lowest marks for delay/disruption communications and frequency of trains but rate ST favorably on just about every other attribute tested.</a:t>
            </a:r>
          </a:p>
        </p:txBody>
      </p:sp>
      <p:graphicFrame>
        <p:nvGraphicFramePr>
          <p:cNvPr id="7" name="Chart 6">
            <a:extLst>
              <a:ext uri="{FF2B5EF4-FFF2-40B4-BE49-F238E27FC236}">
                <a16:creationId xmlns:a16="http://schemas.microsoft.com/office/drawing/2014/main" id="{60191272-EBDD-42A4-B67F-031D9FBD945D}"/>
              </a:ext>
            </a:extLst>
          </p:cNvPr>
          <p:cNvGraphicFramePr/>
          <p:nvPr>
            <p:extLst/>
          </p:nvPr>
        </p:nvGraphicFramePr>
        <p:xfrm>
          <a:off x="-533400" y="1856488"/>
          <a:ext cx="10820400" cy="4313403"/>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a:extLst>
              <a:ext uri="{FF2B5EF4-FFF2-40B4-BE49-F238E27FC236}">
                <a16:creationId xmlns:a16="http://schemas.microsoft.com/office/drawing/2014/main" id="{5D05DA5E-9CA5-4E8F-B8C7-FF8AA9C6F008}"/>
              </a:ext>
            </a:extLst>
          </p:cNvPr>
          <p:cNvSpPr txBox="1"/>
          <p:nvPr/>
        </p:nvSpPr>
        <p:spPr>
          <a:xfrm>
            <a:off x="5443977" y="1487156"/>
            <a:ext cx="1771639" cy="369332"/>
          </a:xfrm>
          <a:prstGeom prst="rect">
            <a:avLst/>
          </a:prstGeom>
          <a:noFill/>
        </p:spPr>
        <p:txBody>
          <a:bodyPr wrap="none" rtlCol="0">
            <a:spAutoFit/>
          </a:bodyPr>
          <a:lstStyle/>
          <a:p>
            <a:r>
              <a:rPr lang="en-US" b="1" dirty="0"/>
              <a:t>Sounder (n=310)</a:t>
            </a:r>
          </a:p>
        </p:txBody>
      </p:sp>
      <p:sp>
        <p:nvSpPr>
          <p:cNvPr id="8" name="TextBox 7">
            <a:extLst>
              <a:ext uri="{FF2B5EF4-FFF2-40B4-BE49-F238E27FC236}">
                <a16:creationId xmlns:a16="http://schemas.microsoft.com/office/drawing/2014/main" id="{AD4E63F9-2AB2-4083-85B4-59E6E07FDB51}"/>
              </a:ext>
            </a:extLst>
          </p:cNvPr>
          <p:cNvSpPr txBox="1"/>
          <p:nvPr/>
        </p:nvSpPr>
        <p:spPr>
          <a:xfrm>
            <a:off x="10298873" y="1819414"/>
            <a:ext cx="678391" cy="338554"/>
          </a:xfrm>
          <a:prstGeom prst="rect">
            <a:avLst/>
          </a:prstGeom>
          <a:noFill/>
        </p:spPr>
        <p:txBody>
          <a:bodyPr wrap="none" rtlCol="0">
            <a:spAutoFit/>
          </a:bodyPr>
          <a:lstStyle/>
          <a:p>
            <a:r>
              <a:rPr lang="en-US" sz="1600" b="1" u="sng" dirty="0"/>
              <a:t>Mean</a:t>
            </a:r>
          </a:p>
        </p:txBody>
      </p:sp>
      <p:graphicFrame>
        <p:nvGraphicFramePr>
          <p:cNvPr id="6" name="Table 5">
            <a:extLst>
              <a:ext uri="{FF2B5EF4-FFF2-40B4-BE49-F238E27FC236}">
                <a16:creationId xmlns:a16="http://schemas.microsoft.com/office/drawing/2014/main" id="{1A5C6518-2091-4C30-8D74-ECE17D4C18F0}"/>
              </a:ext>
            </a:extLst>
          </p:cNvPr>
          <p:cNvGraphicFramePr>
            <a:graphicFrameLocks noGrp="1"/>
          </p:cNvGraphicFramePr>
          <p:nvPr>
            <p:extLst/>
          </p:nvPr>
        </p:nvGraphicFramePr>
        <p:xfrm>
          <a:off x="10283382" y="2220686"/>
          <a:ext cx="695642" cy="3946416"/>
        </p:xfrm>
        <a:graphic>
          <a:graphicData uri="http://schemas.openxmlformats.org/drawingml/2006/table">
            <a:tbl>
              <a:tblPr firstRow="1" bandRow="1">
                <a:tableStyleId>{5C22544A-7EE6-4342-B048-85BDC9FD1C3A}</a:tableStyleId>
              </a:tblPr>
              <a:tblGrid>
                <a:gridCol w="695642">
                  <a:extLst>
                    <a:ext uri="{9D8B030D-6E8A-4147-A177-3AD203B41FA5}">
                      <a16:colId xmlns:a16="http://schemas.microsoft.com/office/drawing/2014/main" val="2523341648"/>
                    </a:ext>
                  </a:extLst>
                </a:gridCol>
              </a:tblGrid>
              <a:tr h="347308">
                <a:tc>
                  <a:txBody>
                    <a:bodyPr/>
                    <a:lstStyle/>
                    <a:p>
                      <a:pPr algn="ctr" fontAlgn="t"/>
                      <a:r>
                        <a:rPr lang="en-US" sz="1600" b="1" i="0" u="none" strike="noStrike" dirty="0">
                          <a:solidFill>
                            <a:srgbClr val="000000"/>
                          </a:solidFill>
                          <a:effectLst/>
                          <a:latin typeface="Calibri" panose="020F0502020204030204" pitchFamily="34" charset="0"/>
                        </a:rPr>
                        <a:t>3.2</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577038717"/>
                  </a:ext>
                </a:extLst>
              </a:tr>
              <a:tr h="371278">
                <a:tc>
                  <a:txBody>
                    <a:bodyPr/>
                    <a:lstStyle/>
                    <a:p>
                      <a:pPr algn="ctr" fontAlgn="ctr"/>
                      <a:endParaRPr lang="en-US" sz="1600" b="1" i="0" u="none" strike="noStrike" dirty="0">
                        <a:solidFill>
                          <a:srgbClr val="000000"/>
                        </a:solidFill>
                        <a:effectLst/>
                        <a:latin typeface="Calibri" panose="020F0502020204030204" pitchFamily="34" charset="0"/>
                      </a:endParaRP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3136472"/>
                  </a:ext>
                </a:extLst>
              </a:tr>
              <a:tr h="322783">
                <a:tc>
                  <a:txBody>
                    <a:bodyPr/>
                    <a:lstStyle/>
                    <a:p>
                      <a:pPr algn="ctr" fontAlgn="t"/>
                      <a:r>
                        <a:rPr lang="en-US" sz="1600" b="1" i="0" u="none" strike="noStrike" dirty="0">
                          <a:solidFill>
                            <a:srgbClr val="000000"/>
                          </a:solidFill>
                          <a:effectLst/>
                          <a:latin typeface="Calibri" panose="020F0502020204030204" pitchFamily="34" charset="0"/>
                        </a:rPr>
                        <a:t>3.8</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66248867"/>
                  </a:ext>
                </a:extLst>
              </a:tr>
              <a:tr h="322783">
                <a:tc>
                  <a:txBody>
                    <a:bodyPr/>
                    <a:lstStyle/>
                    <a:p>
                      <a:pPr algn="ctr" fontAlgn="t"/>
                      <a:r>
                        <a:rPr lang="en-US" sz="1600" b="1" i="0" u="none" strike="noStrike">
                          <a:solidFill>
                            <a:srgbClr val="000000"/>
                          </a:solidFill>
                          <a:effectLst/>
                          <a:latin typeface="Calibri" panose="020F0502020204030204" pitchFamily="34" charset="0"/>
                        </a:rPr>
                        <a:t>3.8</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38768857"/>
                  </a:ext>
                </a:extLst>
              </a:tr>
              <a:tr h="322783">
                <a:tc>
                  <a:txBody>
                    <a:bodyPr/>
                    <a:lstStyle/>
                    <a:p>
                      <a:pPr algn="ctr" fontAlgn="t"/>
                      <a:r>
                        <a:rPr lang="en-US" sz="1600" b="1" i="0" u="none" strike="noStrike">
                          <a:solidFill>
                            <a:srgbClr val="000000"/>
                          </a:solidFill>
                          <a:effectLst/>
                          <a:latin typeface="Calibri" panose="020F0502020204030204" pitchFamily="34" charset="0"/>
                        </a:rPr>
                        <a:t>3.7</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3504313"/>
                  </a:ext>
                </a:extLst>
              </a:tr>
              <a:tr h="322783">
                <a:tc>
                  <a:txBody>
                    <a:bodyPr/>
                    <a:lstStyle/>
                    <a:p>
                      <a:pPr algn="ctr" fontAlgn="t"/>
                      <a:r>
                        <a:rPr lang="en-US" sz="1600" b="1" i="0" u="none" strike="noStrike">
                          <a:solidFill>
                            <a:srgbClr val="000000"/>
                          </a:solidFill>
                          <a:effectLst/>
                          <a:latin typeface="Calibri" panose="020F0502020204030204" pitchFamily="34" charset="0"/>
                        </a:rPr>
                        <a:t>3.5</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114764920"/>
                  </a:ext>
                </a:extLst>
              </a:tr>
              <a:tr h="322783">
                <a:tc>
                  <a:txBody>
                    <a:bodyPr/>
                    <a:lstStyle/>
                    <a:p>
                      <a:pPr algn="ctr" fontAlgn="t"/>
                      <a:r>
                        <a:rPr lang="en-US" sz="1600" b="1" i="0" u="none" strike="noStrike" dirty="0">
                          <a:solidFill>
                            <a:srgbClr val="000000"/>
                          </a:solidFill>
                          <a:effectLst/>
                          <a:latin typeface="Calibri" panose="020F0502020204030204" pitchFamily="34" charset="0"/>
                        </a:rPr>
                        <a:t>3.5</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275755281"/>
                  </a:ext>
                </a:extLst>
              </a:tr>
              <a:tr h="322783">
                <a:tc>
                  <a:txBody>
                    <a:bodyPr/>
                    <a:lstStyle/>
                    <a:p>
                      <a:pPr algn="ctr" fontAlgn="t"/>
                      <a:r>
                        <a:rPr lang="en-US" sz="1600" b="1" i="0" u="none" strike="noStrike" dirty="0">
                          <a:solidFill>
                            <a:srgbClr val="000000"/>
                          </a:solidFill>
                          <a:effectLst/>
                          <a:latin typeface="Calibri" panose="020F0502020204030204" pitchFamily="34" charset="0"/>
                        </a:rPr>
                        <a:t>3.5</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553330080"/>
                  </a:ext>
                </a:extLst>
              </a:tr>
              <a:tr h="322783">
                <a:tc>
                  <a:txBody>
                    <a:bodyPr/>
                    <a:lstStyle/>
                    <a:p>
                      <a:pPr algn="ctr" fontAlgn="t"/>
                      <a:r>
                        <a:rPr lang="en-US" sz="1600" b="1" i="0" u="none" strike="noStrike" dirty="0">
                          <a:solidFill>
                            <a:srgbClr val="000000"/>
                          </a:solidFill>
                          <a:effectLst/>
                          <a:latin typeface="Calibri" panose="020F0502020204030204" pitchFamily="34" charset="0"/>
                        </a:rPr>
                        <a:t>3.4</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09324388"/>
                  </a:ext>
                </a:extLst>
              </a:tr>
              <a:tr h="322783">
                <a:tc>
                  <a:txBody>
                    <a:bodyPr/>
                    <a:lstStyle/>
                    <a:p>
                      <a:pPr algn="ctr" fontAlgn="t"/>
                      <a:r>
                        <a:rPr lang="en-US" sz="1600" b="1" i="0" u="none" strike="noStrike" dirty="0">
                          <a:solidFill>
                            <a:srgbClr val="000000"/>
                          </a:solidFill>
                          <a:effectLst/>
                          <a:latin typeface="Calibri" panose="020F0502020204030204" pitchFamily="34" charset="0"/>
                        </a:rPr>
                        <a:t>3.2</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38075076"/>
                  </a:ext>
                </a:extLst>
              </a:tr>
              <a:tr h="322783">
                <a:tc>
                  <a:txBody>
                    <a:bodyPr/>
                    <a:lstStyle/>
                    <a:p>
                      <a:pPr algn="ctr" fontAlgn="t"/>
                      <a:r>
                        <a:rPr lang="en-US" sz="1600" b="1" i="0" u="none" strike="noStrike" dirty="0">
                          <a:solidFill>
                            <a:srgbClr val="000000"/>
                          </a:solidFill>
                          <a:effectLst/>
                          <a:latin typeface="Calibri" panose="020F0502020204030204" pitchFamily="34" charset="0"/>
                        </a:rPr>
                        <a:t>2.8</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68914386"/>
                  </a:ext>
                </a:extLst>
              </a:tr>
              <a:tr h="322783">
                <a:tc>
                  <a:txBody>
                    <a:bodyPr/>
                    <a:lstStyle/>
                    <a:p>
                      <a:pPr algn="ctr" fontAlgn="t"/>
                      <a:r>
                        <a:rPr lang="en-US" sz="1600" b="1" i="0" u="none" strike="noStrike" dirty="0">
                          <a:solidFill>
                            <a:srgbClr val="000000"/>
                          </a:solidFill>
                          <a:effectLst/>
                          <a:latin typeface="Calibri" panose="020F0502020204030204" pitchFamily="34" charset="0"/>
                        </a:rPr>
                        <a:t>2.6</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15965938"/>
                  </a:ext>
                </a:extLst>
              </a:tr>
            </a:tbl>
          </a:graphicData>
        </a:graphic>
      </p:graphicFrame>
      <p:sp>
        <p:nvSpPr>
          <p:cNvPr id="9" name="TextBox 8">
            <a:extLst>
              <a:ext uri="{FF2B5EF4-FFF2-40B4-BE49-F238E27FC236}">
                <a16:creationId xmlns:a16="http://schemas.microsoft.com/office/drawing/2014/main" id="{854AA27B-9407-47ED-AE0F-A85F34C956C5}"/>
              </a:ext>
            </a:extLst>
          </p:cNvPr>
          <p:cNvSpPr txBox="1"/>
          <p:nvPr/>
        </p:nvSpPr>
        <p:spPr>
          <a:xfrm>
            <a:off x="158624" y="5859328"/>
            <a:ext cx="5458406" cy="307777"/>
          </a:xfrm>
          <a:prstGeom prst="rect">
            <a:avLst/>
          </a:prstGeom>
          <a:solidFill>
            <a:schemeClr val="bg1"/>
          </a:solidFill>
        </p:spPr>
        <p:txBody>
          <a:bodyPr wrap="square" rtlCol="0">
            <a:spAutoFit/>
          </a:bodyPr>
          <a:lstStyle/>
          <a:p>
            <a:r>
              <a:rPr lang="en-US" sz="1350" dirty="0"/>
              <a:t>Sound Transit’s communication about urgent service disruptions and delays</a:t>
            </a:r>
          </a:p>
        </p:txBody>
      </p:sp>
    </p:spTree>
    <p:extLst>
      <p:ext uri="{BB962C8B-B14F-4D97-AF65-F5344CB8AC3E}">
        <p14:creationId xmlns:p14="http://schemas.microsoft.com/office/powerpoint/2010/main" val="194426394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79" y="137160"/>
            <a:ext cx="10725912" cy="594360"/>
          </a:xfrm>
        </p:spPr>
        <p:txBody>
          <a:bodyPr>
            <a:noAutofit/>
          </a:bodyPr>
          <a:lstStyle/>
          <a:p>
            <a:r>
              <a:rPr lang="en-US" sz="3600" dirty="0"/>
              <a:t>Aggregated Service Attribute “A” Grades – Link Riders</a:t>
            </a:r>
          </a:p>
        </p:txBody>
      </p:sp>
      <p:sp>
        <p:nvSpPr>
          <p:cNvPr id="3" name="Text Placeholder 2"/>
          <p:cNvSpPr>
            <a:spLocks noGrp="1"/>
          </p:cNvSpPr>
          <p:nvPr>
            <p:ph type="body" sz="quarter" idx="15"/>
          </p:nvPr>
        </p:nvSpPr>
        <p:spPr>
          <a:xfrm>
            <a:off x="182878" y="6307931"/>
            <a:ext cx="6836855" cy="461665"/>
          </a:xfrm>
        </p:spPr>
        <p:txBody>
          <a:bodyPr/>
          <a:lstStyle/>
          <a:p>
            <a:r>
              <a:rPr lang="en-US" dirty="0"/>
              <a:t>Q14-26. Using a scale of A through F, where A means excellent, C means average, and F means failing, how would you grade:</a:t>
            </a:r>
            <a:endParaRPr lang="en-US" u="sng" dirty="0">
              <a:solidFill>
                <a:prstClr val="black"/>
              </a:solidFill>
            </a:endParaRPr>
          </a:p>
        </p:txBody>
      </p:sp>
      <p:sp>
        <p:nvSpPr>
          <p:cNvPr id="4" name="Text Placeholder 3"/>
          <p:cNvSpPr>
            <a:spLocks noGrp="1"/>
          </p:cNvSpPr>
          <p:nvPr>
            <p:ph type="body" sz="quarter" idx="13"/>
          </p:nvPr>
        </p:nvSpPr>
        <p:spPr>
          <a:xfrm>
            <a:off x="182880" y="939867"/>
            <a:ext cx="11823192" cy="286232"/>
          </a:xfrm>
        </p:spPr>
        <p:txBody>
          <a:bodyPr/>
          <a:lstStyle/>
          <a:p>
            <a:r>
              <a:rPr lang="en-US" sz="1500" dirty="0"/>
              <a:t>Link receives a majority of A grades for all attributes except for service disruption/delay communications.</a:t>
            </a:r>
          </a:p>
        </p:txBody>
      </p:sp>
      <p:graphicFrame>
        <p:nvGraphicFramePr>
          <p:cNvPr id="7" name="Chart 6">
            <a:extLst>
              <a:ext uri="{FF2B5EF4-FFF2-40B4-BE49-F238E27FC236}">
                <a16:creationId xmlns:a16="http://schemas.microsoft.com/office/drawing/2014/main" id="{60191272-EBDD-42A4-B67F-031D9FBD945D}"/>
              </a:ext>
            </a:extLst>
          </p:cNvPr>
          <p:cNvGraphicFramePr/>
          <p:nvPr>
            <p:extLst/>
          </p:nvPr>
        </p:nvGraphicFramePr>
        <p:xfrm>
          <a:off x="-533400" y="1856488"/>
          <a:ext cx="10820400" cy="4313403"/>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a:extLst>
              <a:ext uri="{FF2B5EF4-FFF2-40B4-BE49-F238E27FC236}">
                <a16:creationId xmlns:a16="http://schemas.microsoft.com/office/drawing/2014/main" id="{5D05DA5E-9CA5-4E8F-B8C7-FF8AA9C6F008}"/>
              </a:ext>
            </a:extLst>
          </p:cNvPr>
          <p:cNvSpPr txBox="1"/>
          <p:nvPr/>
        </p:nvSpPr>
        <p:spPr>
          <a:xfrm>
            <a:off x="5443977" y="1487156"/>
            <a:ext cx="1359668" cy="369332"/>
          </a:xfrm>
          <a:prstGeom prst="rect">
            <a:avLst/>
          </a:prstGeom>
          <a:noFill/>
        </p:spPr>
        <p:txBody>
          <a:bodyPr wrap="none" rtlCol="0">
            <a:spAutoFit/>
          </a:bodyPr>
          <a:lstStyle/>
          <a:p>
            <a:r>
              <a:rPr lang="en-US" b="1" dirty="0"/>
              <a:t>Link (n=629)</a:t>
            </a:r>
          </a:p>
        </p:txBody>
      </p:sp>
      <p:sp>
        <p:nvSpPr>
          <p:cNvPr id="8" name="TextBox 7">
            <a:extLst>
              <a:ext uri="{FF2B5EF4-FFF2-40B4-BE49-F238E27FC236}">
                <a16:creationId xmlns:a16="http://schemas.microsoft.com/office/drawing/2014/main" id="{AD4E63F9-2AB2-4083-85B4-59E6E07FDB51}"/>
              </a:ext>
            </a:extLst>
          </p:cNvPr>
          <p:cNvSpPr txBox="1"/>
          <p:nvPr/>
        </p:nvSpPr>
        <p:spPr>
          <a:xfrm>
            <a:off x="10298873" y="1819414"/>
            <a:ext cx="678391" cy="338554"/>
          </a:xfrm>
          <a:prstGeom prst="rect">
            <a:avLst/>
          </a:prstGeom>
          <a:noFill/>
        </p:spPr>
        <p:txBody>
          <a:bodyPr wrap="none" rtlCol="0">
            <a:spAutoFit/>
          </a:bodyPr>
          <a:lstStyle/>
          <a:p>
            <a:r>
              <a:rPr lang="en-US" sz="1600" b="1" u="sng" dirty="0"/>
              <a:t>Mean</a:t>
            </a:r>
          </a:p>
        </p:txBody>
      </p:sp>
      <p:graphicFrame>
        <p:nvGraphicFramePr>
          <p:cNvPr id="6" name="Table 5">
            <a:extLst>
              <a:ext uri="{FF2B5EF4-FFF2-40B4-BE49-F238E27FC236}">
                <a16:creationId xmlns:a16="http://schemas.microsoft.com/office/drawing/2014/main" id="{1A5C6518-2091-4C30-8D74-ECE17D4C18F0}"/>
              </a:ext>
            </a:extLst>
          </p:cNvPr>
          <p:cNvGraphicFramePr>
            <a:graphicFrameLocks noGrp="1"/>
          </p:cNvGraphicFramePr>
          <p:nvPr>
            <p:extLst/>
          </p:nvPr>
        </p:nvGraphicFramePr>
        <p:xfrm>
          <a:off x="10283382" y="2220686"/>
          <a:ext cx="695642" cy="3946415"/>
        </p:xfrm>
        <a:graphic>
          <a:graphicData uri="http://schemas.openxmlformats.org/drawingml/2006/table">
            <a:tbl>
              <a:tblPr firstRow="1" bandRow="1">
                <a:tableStyleId>{5C22544A-7EE6-4342-B048-85BDC9FD1C3A}</a:tableStyleId>
              </a:tblPr>
              <a:tblGrid>
                <a:gridCol w="695642">
                  <a:extLst>
                    <a:ext uri="{9D8B030D-6E8A-4147-A177-3AD203B41FA5}">
                      <a16:colId xmlns:a16="http://schemas.microsoft.com/office/drawing/2014/main" val="2523341648"/>
                    </a:ext>
                  </a:extLst>
                </a:gridCol>
              </a:tblGrid>
              <a:tr h="347307">
                <a:tc>
                  <a:txBody>
                    <a:bodyPr/>
                    <a:lstStyle/>
                    <a:p>
                      <a:pPr algn="ctr" fontAlgn="t"/>
                      <a:r>
                        <a:rPr lang="en-US" sz="1600" b="1" i="0" u="none" strike="noStrike">
                          <a:solidFill>
                            <a:srgbClr val="000000"/>
                          </a:solidFill>
                          <a:effectLst/>
                          <a:latin typeface="Calibri" panose="020F0502020204030204" pitchFamily="34" charset="0"/>
                        </a:rPr>
                        <a:t>3.5</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577038717"/>
                  </a:ext>
                </a:extLst>
              </a:tr>
              <a:tr h="371278">
                <a:tc>
                  <a:txBody>
                    <a:bodyPr/>
                    <a:lstStyle/>
                    <a:p>
                      <a:pPr algn="ctr" fontAlgn="ctr"/>
                      <a:endParaRPr lang="en-US" sz="1600" b="1" i="0" u="none" strike="noStrike">
                        <a:solidFill>
                          <a:srgbClr val="000000"/>
                        </a:solidFill>
                        <a:effectLst/>
                        <a:latin typeface="Calibri" panose="020F0502020204030204" pitchFamily="34" charset="0"/>
                      </a:endParaRP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3136472"/>
                  </a:ext>
                </a:extLst>
              </a:tr>
              <a:tr h="322783">
                <a:tc>
                  <a:txBody>
                    <a:bodyPr/>
                    <a:lstStyle/>
                    <a:p>
                      <a:pPr algn="ctr" fontAlgn="t"/>
                      <a:r>
                        <a:rPr lang="en-US" sz="1600" b="1" i="0" u="none" strike="noStrike">
                          <a:solidFill>
                            <a:srgbClr val="000000"/>
                          </a:solidFill>
                          <a:effectLst/>
                          <a:latin typeface="Calibri" panose="020F0502020204030204" pitchFamily="34" charset="0"/>
                        </a:rPr>
                        <a:t>3.8</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38768857"/>
                  </a:ext>
                </a:extLst>
              </a:tr>
              <a:tr h="322783">
                <a:tc>
                  <a:txBody>
                    <a:bodyPr/>
                    <a:lstStyle/>
                    <a:p>
                      <a:pPr algn="ctr" fontAlgn="t"/>
                      <a:r>
                        <a:rPr lang="en-US" sz="1600" b="1" i="0" u="none" strike="noStrike">
                          <a:solidFill>
                            <a:srgbClr val="000000"/>
                          </a:solidFill>
                          <a:effectLst/>
                          <a:latin typeface="Calibri" panose="020F0502020204030204" pitchFamily="34" charset="0"/>
                        </a:rPr>
                        <a:t>3.7</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3504313"/>
                  </a:ext>
                </a:extLst>
              </a:tr>
              <a:tr h="322783">
                <a:tc>
                  <a:txBody>
                    <a:bodyPr/>
                    <a:lstStyle/>
                    <a:p>
                      <a:pPr algn="ctr" fontAlgn="t"/>
                      <a:r>
                        <a:rPr lang="en-US" sz="1600" b="1" i="0" u="none" strike="noStrike">
                          <a:solidFill>
                            <a:srgbClr val="000000"/>
                          </a:solidFill>
                          <a:effectLst/>
                          <a:latin typeface="Calibri" panose="020F0502020204030204" pitchFamily="34" charset="0"/>
                        </a:rPr>
                        <a:t>3.7</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114764920"/>
                  </a:ext>
                </a:extLst>
              </a:tr>
              <a:tr h="322783">
                <a:tc>
                  <a:txBody>
                    <a:bodyPr/>
                    <a:lstStyle/>
                    <a:p>
                      <a:pPr algn="ctr" fontAlgn="t"/>
                      <a:r>
                        <a:rPr lang="en-US" sz="1600" b="1" i="0" u="none" strike="noStrike">
                          <a:solidFill>
                            <a:srgbClr val="000000"/>
                          </a:solidFill>
                          <a:effectLst/>
                          <a:latin typeface="Calibri" panose="020F0502020204030204" pitchFamily="34" charset="0"/>
                        </a:rPr>
                        <a:t>3.6</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275755281"/>
                  </a:ext>
                </a:extLst>
              </a:tr>
              <a:tr h="322783">
                <a:tc>
                  <a:txBody>
                    <a:bodyPr/>
                    <a:lstStyle/>
                    <a:p>
                      <a:pPr algn="ctr" fontAlgn="t"/>
                      <a:r>
                        <a:rPr lang="en-US" sz="1600" b="1" i="0" u="none" strike="noStrike">
                          <a:solidFill>
                            <a:srgbClr val="000000"/>
                          </a:solidFill>
                          <a:effectLst/>
                          <a:latin typeface="Calibri" panose="020F0502020204030204" pitchFamily="34" charset="0"/>
                        </a:rPr>
                        <a:t>3.5</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553330080"/>
                  </a:ext>
                </a:extLst>
              </a:tr>
              <a:tr h="322783">
                <a:tc>
                  <a:txBody>
                    <a:bodyPr/>
                    <a:lstStyle/>
                    <a:p>
                      <a:pPr algn="ctr" fontAlgn="t"/>
                      <a:r>
                        <a:rPr lang="en-US" sz="1600" b="1" i="0" u="none" strike="noStrike">
                          <a:solidFill>
                            <a:srgbClr val="000000"/>
                          </a:solidFill>
                          <a:effectLst/>
                          <a:latin typeface="Calibri" panose="020F0502020204030204" pitchFamily="34" charset="0"/>
                        </a:rPr>
                        <a:t>3.5</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09324388"/>
                  </a:ext>
                </a:extLst>
              </a:tr>
              <a:tr h="322783">
                <a:tc>
                  <a:txBody>
                    <a:bodyPr/>
                    <a:lstStyle/>
                    <a:p>
                      <a:pPr algn="ctr" fontAlgn="t"/>
                      <a:r>
                        <a:rPr lang="en-US" sz="1600" b="1" i="0" u="none" strike="noStrike">
                          <a:solidFill>
                            <a:srgbClr val="000000"/>
                          </a:solidFill>
                          <a:effectLst/>
                          <a:latin typeface="Calibri" panose="020F0502020204030204" pitchFamily="34" charset="0"/>
                        </a:rPr>
                        <a:t>3.5</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38075076"/>
                  </a:ext>
                </a:extLst>
              </a:tr>
              <a:tr h="322783">
                <a:tc>
                  <a:txBody>
                    <a:bodyPr/>
                    <a:lstStyle/>
                    <a:p>
                      <a:pPr algn="ctr" fontAlgn="t"/>
                      <a:r>
                        <a:rPr lang="en-US" sz="1600" b="1" i="0" u="none" strike="noStrike">
                          <a:solidFill>
                            <a:srgbClr val="000000"/>
                          </a:solidFill>
                          <a:effectLst/>
                          <a:latin typeface="Calibri" panose="020F0502020204030204" pitchFamily="34" charset="0"/>
                        </a:rPr>
                        <a:t>3.5</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68914386"/>
                  </a:ext>
                </a:extLst>
              </a:tr>
              <a:tr h="322783">
                <a:tc>
                  <a:txBody>
                    <a:bodyPr/>
                    <a:lstStyle/>
                    <a:p>
                      <a:pPr algn="ctr" fontAlgn="t"/>
                      <a:r>
                        <a:rPr lang="en-US" sz="1600" b="1" i="0" u="none" strike="noStrike">
                          <a:solidFill>
                            <a:srgbClr val="000000"/>
                          </a:solidFill>
                          <a:effectLst/>
                          <a:latin typeface="Calibri" panose="020F0502020204030204" pitchFamily="34" charset="0"/>
                        </a:rPr>
                        <a:t>3.4</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15965938"/>
                  </a:ext>
                </a:extLst>
              </a:tr>
              <a:tr h="322783">
                <a:tc>
                  <a:txBody>
                    <a:bodyPr/>
                    <a:lstStyle/>
                    <a:p>
                      <a:pPr algn="ctr" fontAlgn="t"/>
                      <a:r>
                        <a:rPr lang="en-US" sz="1600" b="1" i="0" u="none" strike="noStrike" dirty="0">
                          <a:solidFill>
                            <a:srgbClr val="000000"/>
                          </a:solidFill>
                          <a:effectLst/>
                          <a:latin typeface="Calibri" panose="020F0502020204030204" pitchFamily="34" charset="0"/>
                        </a:rPr>
                        <a:t>3.2</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353068497"/>
                  </a:ext>
                </a:extLst>
              </a:tr>
            </a:tbl>
          </a:graphicData>
        </a:graphic>
      </p:graphicFrame>
      <p:sp>
        <p:nvSpPr>
          <p:cNvPr id="9" name="TextBox 8">
            <a:extLst>
              <a:ext uri="{FF2B5EF4-FFF2-40B4-BE49-F238E27FC236}">
                <a16:creationId xmlns:a16="http://schemas.microsoft.com/office/drawing/2014/main" id="{854AA27B-9407-47ED-AE0F-A85F34C956C5}"/>
              </a:ext>
            </a:extLst>
          </p:cNvPr>
          <p:cNvSpPr txBox="1"/>
          <p:nvPr/>
        </p:nvSpPr>
        <p:spPr>
          <a:xfrm>
            <a:off x="158624" y="5859328"/>
            <a:ext cx="5458406" cy="307777"/>
          </a:xfrm>
          <a:prstGeom prst="rect">
            <a:avLst/>
          </a:prstGeom>
          <a:solidFill>
            <a:schemeClr val="bg1"/>
          </a:solidFill>
        </p:spPr>
        <p:txBody>
          <a:bodyPr wrap="square" rtlCol="0">
            <a:spAutoFit/>
          </a:bodyPr>
          <a:lstStyle/>
          <a:p>
            <a:r>
              <a:rPr lang="en-US" sz="1350" dirty="0"/>
              <a:t>Sound Transit’s communication about urgent service disruptions and delays</a:t>
            </a:r>
          </a:p>
        </p:txBody>
      </p:sp>
    </p:spTree>
    <p:extLst>
      <p:ext uri="{BB962C8B-B14F-4D97-AF65-F5344CB8AC3E}">
        <p14:creationId xmlns:p14="http://schemas.microsoft.com/office/powerpoint/2010/main" val="69261184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79" y="137160"/>
            <a:ext cx="10725912" cy="594360"/>
          </a:xfrm>
        </p:spPr>
        <p:txBody>
          <a:bodyPr>
            <a:noAutofit/>
          </a:bodyPr>
          <a:lstStyle/>
          <a:p>
            <a:r>
              <a:rPr lang="en-US" sz="3200" dirty="0"/>
              <a:t>Aggregated Service Attribute “A” Grades – Tacoma Link Riders</a:t>
            </a:r>
          </a:p>
        </p:txBody>
      </p:sp>
      <p:sp>
        <p:nvSpPr>
          <p:cNvPr id="3" name="Text Placeholder 2"/>
          <p:cNvSpPr>
            <a:spLocks noGrp="1"/>
          </p:cNvSpPr>
          <p:nvPr>
            <p:ph type="body" sz="quarter" idx="15"/>
          </p:nvPr>
        </p:nvSpPr>
        <p:spPr>
          <a:xfrm>
            <a:off x="182878" y="6307931"/>
            <a:ext cx="6836855" cy="461665"/>
          </a:xfrm>
        </p:spPr>
        <p:txBody>
          <a:bodyPr/>
          <a:lstStyle/>
          <a:p>
            <a:r>
              <a:rPr lang="en-US" dirty="0"/>
              <a:t>Q14-26. Using a scale of A through F, where A means excellent, C means average, and F means failing, how would you grade:</a:t>
            </a:r>
            <a:endParaRPr lang="en-US" u="sng" dirty="0">
              <a:solidFill>
                <a:prstClr val="black"/>
              </a:solidFill>
            </a:endParaRPr>
          </a:p>
        </p:txBody>
      </p:sp>
      <p:sp>
        <p:nvSpPr>
          <p:cNvPr id="4" name="Text Placeholder 3"/>
          <p:cNvSpPr>
            <a:spLocks noGrp="1"/>
          </p:cNvSpPr>
          <p:nvPr>
            <p:ph type="body" sz="quarter" idx="13"/>
          </p:nvPr>
        </p:nvSpPr>
        <p:spPr>
          <a:xfrm>
            <a:off x="182880" y="939867"/>
            <a:ext cx="11823192" cy="517065"/>
          </a:xfrm>
        </p:spPr>
        <p:txBody>
          <a:bodyPr/>
          <a:lstStyle/>
          <a:p>
            <a:r>
              <a:rPr lang="en-US" sz="1500" dirty="0"/>
              <a:t>A majority of riders give Tacoma link an A grade for all attributes except the average cleanliness of train stops and urgent service disruption/delay communications.</a:t>
            </a:r>
          </a:p>
        </p:txBody>
      </p:sp>
      <p:graphicFrame>
        <p:nvGraphicFramePr>
          <p:cNvPr id="7" name="Chart 6">
            <a:extLst>
              <a:ext uri="{FF2B5EF4-FFF2-40B4-BE49-F238E27FC236}">
                <a16:creationId xmlns:a16="http://schemas.microsoft.com/office/drawing/2014/main" id="{60191272-EBDD-42A4-B67F-031D9FBD945D}"/>
              </a:ext>
            </a:extLst>
          </p:cNvPr>
          <p:cNvGraphicFramePr/>
          <p:nvPr>
            <p:extLst/>
          </p:nvPr>
        </p:nvGraphicFramePr>
        <p:xfrm>
          <a:off x="-533400" y="1856488"/>
          <a:ext cx="10820400" cy="4313403"/>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a:extLst>
              <a:ext uri="{FF2B5EF4-FFF2-40B4-BE49-F238E27FC236}">
                <a16:creationId xmlns:a16="http://schemas.microsoft.com/office/drawing/2014/main" id="{5D05DA5E-9CA5-4E8F-B8C7-FF8AA9C6F008}"/>
              </a:ext>
            </a:extLst>
          </p:cNvPr>
          <p:cNvSpPr txBox="1"/>
          <p:nvPr/>
        </p:nvSpPr>
        <p:spPr>
          <a:xfrm>
            <a:off x="5443977" y="1487156"/>
            <a:ext cx="2142574" cy="369332"/>
          </a:xfrm>
          <a:prstGeom prst="rect">
            <a:avLst/>
          </a:prstGeom>
          <a:noFill/>
        </p:spPr>
        <p:txBody>
          <a:bodyPr wrap="none" rtlCol="0">
            <a:spAutoFit/>
          </a:bodyPr>
          <a:lstStyle/>
          <a:p>
            <a:r>
              <a:rPr lang="en-US" b="1" dirty="0"/>
              <a:t>Tacoma Link (n=105)</a:t>
            </a:r>
          </a:p>
        </p:txBody>
      </p:sp>
      <p:sp>
        <p:nvSpPr>
          <p:cNvPr id="8" name="TextBox 7">
            <a:extLst>
              <a:ext uri="{FF2B5EF4-FFF2-40B4-BE49-F238E27FC236}">
                <a16:creationId xmlns:a16="http://schemas.microsoft.com/office/drawing/2014/main" id="{AD4E63F9-2AB2-4083-85B4-59E6E07FDB51}"/>
              </a:ext>
            </a:extLst>
          </p:cNvPr>
          <p:cNvSpPr txBox="1"/>
          <p:nvPr/>
        </p:nvSpPr>
        <p:spPr>
          <a:xfrm>
            <a:off x="10298873" y="1819414"/>
            <a:ext cx="678391" cy="338554"/>
          </a:xfrm>
          <a:prstGeom prst="rect">
            <a:avLst/>
          </a:prstGeom>
          <a:noFill/>
        </p:spPr>
        <p:txBody>
          <a:bodyPr wrap="none" rtlCol="0">
            <a:spAutoFit/>
          </a:bodyPr>
          <a:lstStyle/>
          <a:p>
            <a:r>
              <a:rPr lang="en-US" sz="1600" b="1" u="sng" dirty="0"/>
              <a:t>Mean</a:t>
            </a:r>
          </a:p>
        </p:txBody>
      </p:sp>
      <p:graphicFrame>
        <p:nvGraphicFramePr>
          <p:cNvPr id="6" name="Table 5">
            <a:extLst>
              <a:ext uri="{FF2B5EF4-FFF2-40B4-BE49-F238E27FC236}">
                <a16:creationId xmlns:a16="http://schemas.microsoft.com/office/drawing/2014/main" id="{1A5C6518-2091-4C30-8D74-ECE17D4C18F0}"/>
              </a:ext>
            </a:extLst>
          </p:cNvPr>
          <p:cNvGraphicFramePr>
            <a:graphicFrameLocks noGrp="1"/>
          </p:cNvGraphicFramePr>
          <p:nvPr>
            <p:extLst/>
          </p:nvPr>
        </p:nvGraphicFramePr>
        <p:xfrm>
          <a:off x="10283382" y="2220685"/>
          <a:ext cx="695642" cy="3946417"/>
        </p:xfrm>
        <a:graphic>
          <a:graphicData uri="http://schemas.openxmlformats.org/drawingml/2006/table">
            <a:tbl>
              <a:tblPr firstRow="1" bandRow="1">
                <a:tableStyleId>{5C22544A-7EE6-4342-B048-85BDC9FD1C3A}</a:tableStyleId>
              </a:tblPr>
              <a:tblGrid>
                <a:gridCol w="695642">
                  <a:extLst>
                    <a:ext uri="{9D8B030D-6E8A-4147-A177-3AD203B41FA5}">
                      <a16:colId xmlns:a16="http://schemas.microsoft.com/office/drawing/2014/main" val="2523341648"/>
                    </a:ext>
                  </a:extLst>
                </a:gridCol>
              </a:tblGrid>
              <a:tr h="347308">
                <a:tc>
                  <a:txBody>
                    <a:bodyPr/>
                    <a:lstStyle/>
                    <a:p>
                      <a:pPr algn="ctr" fontAlgn="t"/>
                      <a:r>
                        <a:rPr lang="en-US" sz="1600" b="1" i="0" u="none" strike="noStrike">
                          <a:solidFill>
                            <a:srgbClr val="000000"/>
                          </a:solidFill>
                          <a:effectLst/>
                          <a:latin typeface="Calibri" panose="020F0502020204030204" pitchFamily="34" charset="0"/>
                        </a:rPr>
                        <a:t>3.4</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577038717"/>
                  </a:ext>
                </a:extLst>
              </a:tr>
              <a:tr h="371279">
                <a:tc>
                  <a:txBody>
                    <a:bodyPr/>
                    <a:lstStyle/>
                    <a:p>
                      <a:pPr algn="ctr" fontAlgn="ctr"/>
                      <a:endParaRPr lang="en-US" sz="1600" b="1" i="0" u="none" strike="noStrike">
                        <a:solidFill>
                          <a:srgbClr val="000000"/>
                        </a:solidFill>
                        <a:effectLst/>
                        <a:latin typeface="Calibri" panose="020F0502020204030204" pitchFamily="34" charset="0"/>
                      </a:endParaRP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3136472"/>
                  </a:ext>
                </a:extLst>
              </a:tr>
              <a:tr h="322783">
                <a:tc>
                  <a:txBody>
                    <a:bodyPr/>
                    <a:lstStyle/>
                    <a:p>
                      <a:pPr algn="ctr" fontAlgn="t"/>
                      <a:r>
                        <a:rPr lang="en-US" sz="1600" b="1" i="0" u="none" strike="noStrike">
                          <a:solidFill>
                            <a:srgbClr val="000000"/>
                          </a:solidFill>
                          <a:effectLst/>
                          <a:latin typeface="Calibri" panose="020F0502020204030204" pitchFamily="34" charset="0"/>
                        </a:rPr>
                        <a:t>3.8</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38768857"/>
                  </a:ext>
                </a:extLst>
              </a:tr>
              <a:tr h="322783">
                <a:tc>
                  <a:txBody>
                    <a:bodyPr/>
                    <a:lstStyle/>
                    <a:p>
                      <a:pPr algn="ctr" fontAlgn="t"/>
                      <a:r>
                        <a:rPr lang="en-US" sz="1600" b="1" i="0" u="none" strike="noStrike">
                          <a:solidFill>
                            <a:srgbClr val="000000"/>
                          </a:solidFill>
                          <a:effectLst/>
                          <a:latin typeface="Calibri" panose="020F0502020204030204" pitchFamily="34" charset="0"/>
                        </a:rPr>
                        <a:t>3.8</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3504313"/>
                  </a:ext>
                </a:extLst>
              </a:tr>
              <a:tr h="322783">
                <a:tc>
                  <a:txBody>
                    <a:bodyPr/>
                    <a:lstStyle/>
                    <a:p>
                      <a:pPr algn="ctr" fontAlgn="t"/>
                      <a:r>
                        <a:rPr lang="en-US" sz="1600" b="1" i="0" u="none" strike="noStrike">
                          <a:solidFill>
                            <a:srgbClr val="000000"/>
                          </a:solidFill>
                          <a:effectLst/>
                          <a:latin typeface="Calibri" panose="020F0502020204030204" pitchFamily="34" charset="0"/>
                        </a:rPr>
                        <a:t>3.7</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114764920"/>
                  </a:ext>
                </a:extLst>
              </a:tr>
              <a:tr h="322783">
                <a:tc>
                  <a:txBody>
                    <a:bodyPr/>
                    <a:lstStyle/>
                    <a:p>
                      <a:pPr algn="ctr" fontAlgn="t"/>
                      <a:r>
                        <a:rPr lang="en-US" sz="1600" b="1" i="0" u="none" strike="noStrike">
                          <a:solidFill>
                            <a:srgbClr val="000000"/>
                          </a:solidFill>
                          <a:effectLst/>
                          <a:latin typeface="Calibri" panose="020F0502020204030204" pitchFamily="34" charset="0"/>
                        </a:rPr>
                        <a:t>3.6</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275755281"/>
                  </a:ext>
                </a:extLst>
              </a:tr>
              <a:tr h="322783">
                <a:tc>
                  <a:txBody>
                    <a:bodyPr/>
                    <a:lstStyle/>
                    <a:p>
                      <a:pPr algn="ctr" fontAlgn="t"/>
                      <a:r>
                        <a:rPr lang="en-US" sz="1600" b="1" i="0" u="none" strike="noStrike">
                          <a:solidFill>
                            <a:srgbClr val="000000"/>
                          </a:solidFill>
                          <a:effectLst/>
                          <a:latin typeface="Calibri" panose="020F0502020204030204" pitchFamily="34" charset="0"/>
                        </a:rPr>
                        <a:t>3.5</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553330080"/>
                  </a:ext>
                </a:extLst>
              </a:tr>
              <a:tr h="322783">
                <a:tc>
                  <a:txBody>
                    <a:bodyPr/>
                    <a:lstStyle/>
                    <a:p>
                      <a:pPr algn="ctr" fontAlgn="t"/>
                      <a:r>
                        <a:rPr lang="en-US" sz="1600" b="1" i="0" u="none" strike="noStrike">
                          <a:solidFill>
                            <a:srgbClr val="000000"/>
                          </a:solidFill>
                          <a:effectLst/>
                          <a:latin typeface="Calibri" panose="020F0502020204030204" pitchFamily="34" charset="0"/>
                        </a:rPr>
                        <a:t>3.5</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09324388"/>
                  </a:ext>
                </a:extLst>
              </a:tr>
              <a:tr h="322783">
                <a:tc>
                  <a:txBody>
                    <a:bodyPr/>
                    <a:lstStyle/>
                    <a:p>
                      <a:pPr algn="ctr" fontAlgn="t"/>
                      <a:r>
                        <a:rPr lang="en-US" sz="1600" b="1" i="0" u="none" strike="noStrike">
                          <a:solidFill>
                            <a:srgbClr val="000000"/>
                          </a:solidFill>
                          <a:effectLst/>
                          <a:latin typeface="Calibri" panose="020F0502020204030204" pitchFamily="34" charset="0"/>
                        </a:rPr>
                        <a:t>3.5</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38075076"/>
                  </a:ext>
                </a:extLst>
              </a:tr>
              <a:tr h="322783">
                <a:tc>
                  <a:txBody>
                    <a:bodyPr/>
                    <a:lstStyle/>
                    <a:p>
                      <a:pPr algn="ctr" fontAlgn="t"/>
                      <a:r>
                        <a:rPr lang="en-US" sz="1600" b="1" i="0" u="none" strike="noStrike">
                          <a:solidFill>
                            <a:srgbClr val="000000"/>
                          </a:solidFill>
                          <a:effectLst/>
                          <a:latin typeface="Calibri" panose="020F0502020204030204" pitchFamily="34" charset="0"/>
                        </a:rPr>
                        <a:t>3.4</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68914386"/>
                  </a:ext>
                </a:extLst>
              </a:tr>
              <a:tr h="322783">
                <a:tc>
                  <a:txBody>
                    <a:bodyPr/>
                    <a:lstStyle/>
                    <a:p>
                      <a:pPr algn="ctr" fontAlgn="t"/>
                      <a:r>
                        <a:rPr lang="en-US" sz="1600" b="1" i="0" u="none" strike="noStrike">
                          <a:solidFill>
                            <a:srgbClr val="000000"/>
                          </a:solidFill>
                          <a:effectLst/>
                          <a:latin typeface="Calibri" panose="020F0502020204030204" pitchFamily="34" charset="0"/>
                        </a:rPr>
                        <a:t>3.2</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15965938"/>
                  </a:ext>
                </a:extLst>
              </a:tr>
              <a:tr h="322783">
                <a:tc>
                  <a:txBody>
                    <a:bodyPr/>
                    <a:lstStyle/>
                    <a:p>
                      <a:pPr algn="ctr" fontAlgn="t"/>
                      <a:r>
                        <a:rPr lang="en-US" sz="1600" b="1" i="0" u="none" strike="noStrike" dirty="0">
                          <a:solidFill>
                            <a:srgbClr val="000000"/>
                          </a:solidFill>
                          <a:effectLst/>
                          <a:latin typeface="Calibri" panose="020F0502020204030204" pitchFamily="34" charset="0"/>
                        </a:rPr>
                        <a:t>3.1</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38146572"/>
                  </a:ext>
                </a:extLst>
              </a:tr>
            </a:tbl>
          </a:graphicData>
        </a:graphic>
      </p:graphicFrame>
      <p:sp>
        <p:nvSpPr>
          <p:cNvPr id="9" name="TextBox 8">
            <a:extLst>
              <a:ext uri="{FF2B5EF4-FFF2-40B4-BE49-F238E27FC236}">
                <a16:creationId xmlns:a16="http://schemas.microsoft.com/office/drawing/2014/main" id="{854AA27B-9407-47ED-AE0F-A85F34C956C5}"/>
              </a:ext>
            </a:extLst>
          </p:cNvPr>
          <p:cNvSpPr txBox="1"/>
          <p:nvPr/>
        </p:nvSpPr>
        <p:spPr>
          <a:xfrm>
            <a:off x="158624" y="5859328"/>
            <a:ext cx="5458406" cy="307777"/>
          </a:xfrm>
          <a:prstGeom prst="rect">
            <a:avLst/>
          </a:prstGeom>
          <a:solidFill>
            <a:schemeClr val="bg1"/>
          </a:solidFill>
        </p:spPr>
        <p:txBody>
          <a:bodyPr wrap="square" rtlCol="0">
            <a:spAutoFit/>
          </a:bodyPr>
          <a:lstStyle/>
          <a:p>
            <a:r>
              <a:rPr lang="en-US" sz="1350" dirty="0"/>
              <a:t>Sound Transit’s communication about urgent service disruptions and delays</a:t>
            </a:r>
          </a:p>
        </p:txBody>
      </p:sp>
    </p:spTree>
    <p:extLst>
      <p:ext uri="{BB962C8B-B14F-4D97-AF65-F5344CB8AC3E}">
        <p14:creationId xmlns:p14="http://schemas.microsoft.com/office/powerpoint/2010/main" val="355991185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5276" y="4145583"/>
            <a:ext cx="6066724" cy="2308324"/>
          </a:xfrm>
        </p:spPr>
        <p:txBody>
          <a:bodyPr/>
          <a:lstStyle/>
          <a:p>
            <a:r>
              <a:rPr lang="en-US" dirty="0"/>
              <a:t>Performance Attribute</a:t>
            </a:r>
            <a:br>
              <a:rPr lang="en-US" dirty="0"/>
            </a:br>
            <a:r>
              <a:rPr lang="en-US" dirty="0"/>
              <a:t>Ratings and Grades:</a:t>
            </a:r>
            <a:br>
              <a:rPr lang="en-US" dirty="0"/>
            </a:br>
            <a:r>
              <a:rPr lang="en-US" dirty="0"/>
              <a:t>Time Performance</a:t>
            </a:r>
          </a:p>
        </p:txBody>
      </p:sp>
    </p:spTree>
    <p:extLst>
      <p:ext uri="{BB962C8B-B14F-4D97-AF65-F5344CB8AC3E}">
        <p14:creationId xmlns:p14="http://schemas.microsoft.com/office/powerpoint/2010/main" val="64754265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79" y="137160"/>
            <a:ext cx="10725912" cy="594360"/>
          </a:xfrm>
        </p:spPr>
        <p:txBody>
          <a:bodyPr>
            <a:noAutofit/>
          </a:bodyPr>
          <a:lstStyle/>
          <a:p>
            <a:r>
              <a:rPr lang="en-US" sz="4000" dirty="0"/>
              <a:t>Time Satisfaction – Overall Riders Year-to-Year</a:t>
            </a:r>
          </a:p>
        </p:txBody>
      </p:sp>
      <p:sp>
        <p:nvSpPr>
          <p:cNvPr id="3" name="Text Placeholder 2"/>
          <p:cNvSpPr>
            <a:spLocks noGrp="1"/>
          </p:cNvSpPr>
          <p:nvPr>
            <p:ph type="body" sz="quarter" idx="15"/>
          </p:nvPr>
        </p:nvSpPr>
        <p:spPr>
          <a:xfrm>
            <a:off x="182878" y="6307931"/>
            <a:ext cx="6836855" cy="461665"/>
          </a:xfrm>
        </p:spPr>
        <p:txBody>
          <a:bodyPr/>
          <a:lstStyle/>
          <a:p>
            <a:r>
              <a:rPr lang="en-US" dirty="0"/>
              <a:t>22. The total travel time it takes to get to your destination</a:t>
            </a:r>
          </a:p>
          <a:p>
            <a:r>
              <a:rPr lang="en-US" dirty="0"/>
              <a:t>23. The on-time performance of this (bus/Sounder/Link)</a:t>
            </a:r>
            <a:endParaRPr lang="en-US" u="sng" dirty="0">
              <a:solidFill>
                <a:prstClr val="black"/>
              </a:solidFill>
            </a:endParaRPr>
          </a:p>
        </p:txBody>
      </p:sp>
      <p:sp>
        <p:nvSpPr>
          <p:cNvPr id="4" name="Text Placeholder 3"/>
          <p:cNvSpPr>
            <a:spLocks noGrp="1"/>
          </p:cNvSpPr>
          <p:nvPr>
            <p:ph type="body" sz="quarter" idx="13"/>
          </p:nvPr>
        </p:nvSpPr>
        <p:spPr>
          <a:xfrm>
            <a:off x="182880" y="941832"/>
            <a:ext cx="11823192" cy="517065"/>
          </a:xfrm>
        </p:spPr>
        <p:txBody>
          <a:bodyPr/>
          <a:lstStyle/>
          <a:p>
            <a:r>
              <a:rPr lang="en-US" sz="1500" dirty="0"/>
              <a:t>Following a sharp drop in 2016, overall rider ratings for both travel time and satisfaction have at least partially rebounded. Although it is rated less negatively than last year, A grades for travel time satisfaction are still lower than in 2015 while on-time performance is consistent with pre-2016 levels.</a:t>
            </a:r>
          </a:p>
        </p:txBody>
      </p:sp>
      <p:sp>
        <p:nvSpPr>
          <p:cNvPr id="5" name="TextBox 4">
            <a:extLst>
              <a:ext uri="{FF2B5EF4-FFF2-40B4-BE49-F238E27FC236}">
                <a16:creationId xmlns:a16="http://schemas.microsoft.com/office/drawing/2014/main" id="{5D05DA5E-9CA5-4E8F-B8C7-FF8AA9C6F008}"/>
              </a:ext>
            </a:extLst>
          </p:cNvPr>
          <p:cNvSpPr txBox="1"/>
          <p:nvPr/>
        </p:nvSpPr>
        <p:spPr>
          <a:xfrm>
            <a:off x="2135511" y="1634201"/>
            <a:ext cx="2192075" cy="338554"/>
          </a:xfrm>
          <a:prstGeom prst="rect">
            <a:avLst/>
          </a:prstGeom>
          <a:noFill/>
        </p:spPr>
        <p:txBody>
          <a:bodyPr wrap="none" rtlCol="0">
            <a:spAutoFit/>
          </a:bodyPr>
          <a:lstStyle/>
          <a:p>
            <a:r>
              <a:rPr lang="en-US" sz="1600" b="1" dirty="0"/>
              <a:t>Travel Time Satisfaction</a:t>
            </a:r>
          </a:p>
        </p:txBody>
      </p:sp>
      <p:sp>
        <p:nvSpPr>
          <p:cNvPr id="8" name="TextBox 7">
            <a:extLst>
              <a:ext uri="{FF2B5EF4-FFF2-40B4-BE49-F238E27FC236}">
                <a16:creationId xmlns:a16="http://schemas.microsoft.com/office/drawing/2014/main" id="{AD4E63F9-2AB2-4083-85B4-59E6E07FDB51}"/>
              </a:ext>
            </a:extLst>
          </p:cNvPr>
          <p:cNvSpPr txBox="1"/>
          <p:nvPr/>
        </p:nvSpPr>
        <p:spPr>
          <a:xfrm>
            <a:off x="8416396" y="1614866"/>
            <a:ext cx="1952201" cy="338554"/>
          </a:xfrm>
          <a:prstGeom prst="rect">
            <a:avLst/>
          </a:prstGeom>
          <a:noFill/>
        </p:spPr>
        <p:txBody>
          <a:bodyPr wrap="none" rtlCol="0">
            <a:spAutoFit/>
          </a:bodyPr>
          <a:lstStyle/>
          <a:p>
            <a:r>
              <a:rPr lang="en-US" sz="1600" b="1" dirty="0"/>
              <a:t>On-Time Satisfaction</a:t>
            </a:r>
          </a:p>
        </p:txBody>
      </p:sp>
      <p:graphicFrame>
        <p:nvGraphicFramePr>
          <p:cNvPr id="9" name="Chart Placeholder 8">
            <a:extLst>
              <a:ext uri="{FF2B5EF4-FFF2-40B4-BE49-F238E27FC236}">
                <a16:creationId xmlns:a16="http://schemas.microsoft.com/office/drawing/2014/main" id="{423DE46F-DC1A-40F7-B662-4C3C23C3F50C}"/>
              </a:ext>
            </a:extLst>
          </p:cNvPr>
          <p:cNvGraphicFramePr>
            <a:graphicFrameLocks/>
          </p:cNvGraphicFramePr>
          <p:nvPr>
            <p:extLst>
              <p:ext uri="{D42A27DB-BD31-4B8C-83A1-F6EECF244321}">
                <p14:modId xmlns:p14="http://schemas.microsoft.com/office/powerpoint/2010/main" val="1538112787"/>
              </p:ext>
            </p:extLst>
          </p:nvPr>
        </p:nvGraphicFramePr>
        <p:xfrm>
          <a:off x="6236021" y="2071396"/>
          <a:ext cx="5980862" cy="411966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Chart Placeholder 8">
            <a:extLst>
              <a:ext uri="{FF2B5EF4-FFF2-40B4-BE49-F238E27FC236}">
                <a16:creationId xmlns:a16="http://schemas.microsoft.com/office/drawing/2014/main" id="{69F1FFCB-1B4B-4FE5-9BA4-C6C20B9DAE25}"/>
              </a:ext>
            </a:extLst>
          </p:cNvPr>
          <p:cNvGraphicFramePr>
            <a:graphicFrameLocks/>
          </p:cNvGraphicFramePr>
          <p:nvPr>
            <p:extLst>
              <p:ext uri="{D42A27DB-BD31-4B8C-83A1-F6EECF244321}">
                <p14:modId xmlns:p14="http://schemas.microsoft.com/office/powerpoint/2010/main" val="2469674056"/>
              </p:ext>
            </p:extLst>
          </p:nvPr>
        </p:nvGraphicFramePr>
        <p:xfrm>
          <a:off x="270590" y="2031189"/>
          <a:ext cx="5682342" cy="4159873"/>
        </p:xfrm>
        <a:graphic>
          <a:graphicData uri="http://schemas.openxmlformats.org/drawingml/2006/chart">
            <c:chart xmlns:c="http://schemas.openxmlformats.org/drawingml/2006/chart" xmlns:r="http://schemas.openxmlformats.org/officeDocument/2006/relationships" r:id="rId4"/>
          </a:graphicData>
        </a:graphic>
      </p:graphicFrame>
      <p:cxnSp>
        <p:nvCxnSpPr>
          <p:cNvPr id="7" name="Straight Connector 6">
            <a:extLst>
              <a:ext uri="{FF2B5EF4-FFF2-40B4-BE49-F238E27FC236}">
                <a16:creationId xmlns:a16="http://schemas.microsoft.com/office/drawing/2014/main" id="{6015FE14-3362-4DE3-9971-7F6CAAA3F06B}"/>
              </a:ext>
            </a:extLst>
          </p:cNvPr>
          <p:cNvCxnSpPr>
            <a:cxnSpLocks/>
          </p:cNvCxnSpPr>
          <p:nvPr/>
        </p:nvCxnSpPr>
        <p:spPr>
          <a:xfrm>
            <a:off x="6094476" y="1669209"/>
            <a:ext cx="0" cy="4521853"/>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9655788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p:cNvSpPr>
            <a:spLocks noGrp="1"/>
          </p:cNvSpPr>
          <p:nvPr>
            <p:ph sz="quarter" idx="1"/>
          </p:nvPr>
        </p:nvSpPr>
        <p:spPr>
          <a:xfrm>
            <a:off x="182879" y="937268"/>
            <a:ext cx="11831642" cy="5756139"/>
          </a:xfrm>
        </p:spPr>
        <p:txBody>
          <a:bodyPr/>
          <a:lstStyle/>
          <a:p>
            <a:r>
              <a:rPr lang="en-US" sz="1800" b="1" dirty="0"/>
              <a:t>ST’s overall agency grade remains very strong. A near-majority of riders give Sound Transit an A grade, with another two-in-five rating the agency a B. Less than a tenth rate the agency lower than a B.</a:t>
            </a:r>
          </a:p>
          <a:p>
            <a:pPr lvl="1"/>
            <a:r>
              <a:rPr lang="en-US" sz="1600" dirty="0"/>
              <a:t>Link light rail enjoys the highest ratings, systemwide. ST Express bus and </a:t>
            </a:r>
            <a:r>
              <a:rPr lang="en-US" sz="1600" dirty="0" err="1"/>
              <a:t>Southline</a:t>
            </a:r>
            <a:r>
              <a:rPr lang="en-US" sz="1600" dirty="0"/>
              <a:t> Sounder received lower grades than other services. Neutral and negative C or lower ratings are highest among Express bus riders.</a:t>
            </a:r>
          </a:p>
          <a:p>
            <a:pPr lvl="1"/>
            <a:r>
              <a:rPr lang="en-US" sz="1600" dirty="0"/>
              <a:t>Sound Transit’s total positive A and B grades have held consistent over the last several years. 2016 saw a slight drop in positive intensity with some grade shifts from A to B but positive sentiment has rebounded in 2017, with a near majority (48%) giving ST an A grade.</a:t>
            </a:r>
          </a:p>
          <a:p>
            <a:r>
              <a:rPr lang="en-US" sz="1800" b="1" dirty="0"/>
              <a:t>Among each service, Sound Transit grades have at least partially rebounded among Express bus and Link riders following ratings drops in 2016. Agency ratings among Link and Northline Sounder riders are the highest since 2012 but have dropped among </a:t>
            </a:r>
            <a:r>
              <a:rPr lang="en-US" sz="1800" b="1" dirty="0" err="1"/>
              <a:t>Southline</a:t>
            </a:r>
            <a:r>
              <a:rPr lang="en-US" sz="1800" b="1" dirty="0"/>
              <a:t> Sounder and Tacoma Link riders.</a:t>
            </a:r>
          </a:p>
          <a:p>
            <a:pPr lvl="1"/>
            <a:r>
              <a:rPr lang="en-US" sz="1600" dirty="0"/>
              <a:t>For Express bus riders, the C or lower grades remain slightly elevated from pre-2016 levels. A grades have returned to their 2012-2014 levels following a sharp drop last year.</a:t>
            </a:r>
          </a:p>
          <a:p>
            <a:pPr lvl="1"/>
            <a:r>
              <a:rPr lang="en-US" sz="1600" dirty="0"/>
              <a:t>Total positive ST grades (A and B) remain highly positive for Link, with a strong majority (59%) of its riders giving the agency an A rating. Negative C or lower grades have remained flat over the last few years.</a:t>
            </a:r>
          </a:p>
          <a:p>
            <a:pPr lvl="1"/>
            <a:r>
              <a:rPr lang="en-US" sz="1600" dirty="0"/>
              <a:t>After steadily declining between 2012 and 2014, agency grades among Sounder riders have stabilized over the last few years. Half of Sounder riders now give Sound Transit a B grade, with just over a third giving the agency an A grade.</a:t>
            </a:r>
          </a:p>
          <a:p>
            <a:pPr lvl="1"/>
            <a:r>
              <a:rPr lang="en-US" sz="1600" dirty="0"/>
              <a:t>Overall grades have been slightly higher among Sounder Northline than </a:t>
            </a:r>
            <a:r>
              <a:rPr lang="en-US" sz="1600" dirty="0" err="1"/>
              <a:t>Southline</a:t>
            </a:r>
            <a:r>
              <a:rPr lang="en-US" sz="1600" dirty="0"/>
              <a:t> riders in the last few years. After an uptick in C or lower grades in 2016, this negative sentiment has fallen in 2017.</a:t>
            </a:r>
          </a:p>
          <a:p>
            <a:r>
              <a:rPr lang="en-US" sz="1800" b="1" dirty="0"/>
              <a:t>Compared to other agencies, Sound Transit continues to enjoy some of the highest overall rider satisfaction ratings. ST’s ratings are on-par with Portland’s </a:t>
            </a:r>
            <a:r>
              <a:rPr lang="en-US" sz="1800" b="1" dirty="0" err="1"/>
              <a:t>TriMet</a:t>
            </a:r>
            <a:r>
              <a:rPr lang="en-US" sz="1800" b="1" dirty="0"/>
              <a:t>.</a:t>
            </a:r>
          </a:p>
          <a:p>
            <a:endParaRPr lang="en-US" sz="2000" dirty="0"/>
          </a:p>
          <a:p>
            <a:endParaRPr lang="en-US" sz="2000" dirty="0"/>
          </a:p>
        </p:txBody>
      </p:sp>
      <p:sp>
        <p:nvSpPr>
          <p:cNvPr id="12" name="Title 11"/>
          <p:cNvSpPr>
            <a:spLocks noGrp="1"/>
          </p:cNvSpPr>
          <p:nvPr>
            <p:ph type="title"/>
          </p:nvPr>
        </p:nvSpPr>
        <p:spPr/>
        <p:txBody>
          <a:bodyPr>
            <a:noAutofit/>
          </a:bodyPr>
          <a:lstStyle/>
          <a:p>
            <a:pPr lvl="0"/>
            <a:r>
              <a:rPr lang="en-US" sz="4000" dirty="0"/>
              <a:t>Summary of Findings – Overall ST Grade</a:t>
            </a:r>
          </a:p>
        </p:txBody>
      </p:sp>
    </p:spTree>
    <p:extLst>
      <p:ext uri="{BB962C8B-B14F-4D97-AF65-F5344CB8AC3E}">
        <p14:creationId xmlns:p14="http://schemas.microsoft.com/office/powerpoint/2010/main" val="213672096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17DF8F-2A05-4289-8D73-09E9A3935DE7}"/>
              </a:ext>
            </a:extLst>
          </p:cNvPr>
          <p:cNvSpPr>
            <a:spLocks noGrp="1"/>
          </p:cNvSpPr>
          <p:nvPr>
            <p:ph type="title"/>
          </p:nvPr>
        </p:nvSpPr>
        <p:spPr/>
        <p:txBody>
          <a:bodyPr/>
          <a:lstStyle/>
          <a:p>
            <a:r>
              <a:rPr lang="en-US" sz="4000" dirty="0"/>
              <a:t>Travel Time Satisfaction by Service, Year-to-Year</a:t>
            </a:r>
          </a:p>
        </p:txBody>
      </p:sp>
      <p:sp>
        <p:nvSpPr>
          <p:cNvPr id="3" name="Text Placeholder 2">
            <a:extLst>
              <a:ext uri="{FF2B5EF4-FFF2-40B4-BE49-F238E27FC236}">
                <a16:creationId xmlns:a16="http://schemas.microsoft.com/office/drawing/2014/main" id="{8DCAD27A-998C-41B8-8621-08B0551604BC}"/>
              </a:ext>
            </a:extLst>
          </p:cNvPr>
          <p:cNvSpPr>
            <a:spLocks noGrp="1"/>
          </p:cNvSpPr>
          <p:nvPr>
            <p:ph type="body" sz="quarter" idx="15"/>
          </p:nvPr>
        </p:nvSpPr>
        <p:spPr>
          <a:xfrm>
            <a:off x="182878" y="6492597"/>
            <a:ext cx="6836855" cy="276999"/>
          </a:xfrm>
        </p:spPr>
        <p:txBody>
          <a:bodyPr/>
          <a:lstStyle/>
          <a:p>
            <a:r>
              <a:rPr lang="en-US" dirty="0"/>
              <a:t>22. The total travel time it takes to get to your destination</a:t>
            </a:r>
          </a:p>
        </p:txBody>
      </p:sp>
      <p:sp>
        <p:nvSpPr>
          <p:cNvPr id="4" name="Text Placeholder 3">
            <a:extLst>
              <a:ext uri="{FF2B5EF4-FFF2-40B4-BE49-F238E27FC236}">
                <a16:creationId xmlns:a16="http://schemas.microsoft.com/office/drawing/2014/main" id="{59AC397E-A5CE-4EA0-AF3C-61EBDCB68EC1}"/>
              </a:ext>
            </a:extLst>
          </p:cNvPr>
          <p:cNvSpPr>
            <a:spLocks noGrp="1"/>
          </p:cNvSpPr>
          <p:nvPr>
            <p:ph type="body" sz="quarter" idx="13"/>
          </p:nvPr>
        </p:nvSpPr>
        <p:spPr>
          <a:xfrm>
            <a:off x="182880" y="941832"/>
            <a:ext cx="11823192" cy="504754"/>
          </a:xfrm>
        </p:spPr>
        <p:txBody>
          <a:bodyPr/>
          <a:lstStyle/>
          <a:p>
            <a:r>
              <a:rPr lang="en-US" sz="1460" dirty="0"/>
              <a:t>Although travel time satisfaction ratings are lowest for Express bus riders, their positive A and B grades have at least partially recovered following a large drop in 2016. Among Sounder riders, travel time A grades have steadily dropped since 2014. These ratings have stayed more consistent for Link riders.</a:t>
            </a:r>
          </a:p>
        </p:txBody>
      </p:sp>
      <p:graphicFrame>
        <p:nvGraphicFramePr>
          <p:cNvPr id="8" name="Chart 7">
            <a:extLst>
              <a:ext uri="{FF2B5EF4-FFF2-40B4-BE49-F238E27FC236}">
                <a16:creationId xmlns:a16="http://schemas.microsoft.com/office/drawing/2014/main" id="{DCA97C1B-CBF2-4DCE-B6E8-3EC3B97D8B59}"/>
              </a:ext>
            </a:extLst>
          </p:cNvPr>
          <p:cNvGraphicFramePr/>
          <p:nvPr>
            <p:extLst>
              <p:ext uri="{D42A27DB-BD31-4B8C-83A1-F6EECF244321}">
                <p14:modId xmlns:p14="http://schemas.microsoft.com/office/powerpoint/2010/main" val="2398672379"/>
              </p:ext>
            </p:extLst>
          </p:nvPr>
        </p:nvGraphicFramePr>
        <p:xfrm>
          <a:off x="452582" y="1964602"/>
          <a:ext cx="11553486" cy="4002089"/>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angle 4">
            <a:extLst>
              <a:ext uri="{FF2B5EF4-FFF2-40B4-BE49-F238E27FC236}">
                <a16:creationId xmlns:a16="http://schemas.microsoft.com/office/drawing/2014/main" id="{16FBE03A-814A-4DDF-AA68-C57F0247B309}"/>
              </a:ext>
            </a:extLst>
          </p:cNvPr>
          <p:cNvSpPr/>
          <p:nvPr/>
        </p:nvSpPr>
        <p:spPr>
          <a:xfrm>
            <a:off x="3937709" y="1699491"/>
            <a:ext cx="92364" cy="88335"/>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486D7419-2002-4B08-A91E-3B07198813B9}"/>
              </a:ext>
            </a:extLst>
          </p:cNvPr>
          <p:cNvSpPr/>
          <p:nvPr/>
        </p:nvSpPr>
        <p:spPr>
          <a:xfrm>
            <a:off x="5896291" y="1699491"/>
            <a:ext cx="92364" cy="88335"/>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2"/>
              </a:solidFill>
            </a:endParaRPr>
          </a:p>
        </p:txBody>
      </p:sp>
      <p:sp>
        <p:nvSpPr>
          <p:cNvPr id="10" name="Rectangle 9">
            <a:extLst>
              <a:ext uri="{FF2B5EF4-FFF2-40B4-BE49-F238E27FC236}">
                <a16:creationId xmlns:a16="http://schemas.microsoft.com/office/drawing/2014/main" id="{559F7FE8-D5E3-4184-96F1-15142688749E}"/>
              </a:ext>
            </a:extLst>
          </p:cNvPr>
          <p:cNvSpPr/>
          <p:nvPr/>
        </p:nvSpPr>
        <p:spPr>
          <a:xfrm>
            <a:off x="7854873" y="1701185"/>
            <a:ext cx="92364" cy="88335"/>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2"/>
              </a:solidFill>
            </a:endParaRPr>
          </a:p>
        </p:txBody>
      </p:sp>
      <p:sp>
        <p:nvSpPr>
          <p:cNvPr id="11" name="TextBox 10">
            <a:extLst>
              <a:ext uri="{FF2B5EF4-FFF2-40B4-BE49-F238E27FC236}">
                <a16:creationId xmlns:a16="http://schemas.microsoft.com/office/drawing/2014/main" id="{4D25AD1B-CB49-4461-A80A-3C71FC732FEF}"/>
              </a:ext>
            </a:extLst>
          </p:cNvPr>
          <p:cNvSpPr txBox="1"/>
          <p:nvPr/>
        </p:nvSpPr>
        <p:spPr>
          <a:xfrm>
            <a:off x="4155541" y="1589769"/>
            <a:ext cx="293670" cy="307777"/>
          </a:xfrm>
          <a:prstGeom prst="rect">
            <a:avLst/>
          </a:prstGeom>
          <a:noFill/>
        </p:spPr>
        <p:txBody>
          <a:bodyPr wrap="none" rtlCol="0">
            <a:spAutoFit/>
          </a:bodyPr>
          <a:lstStyle/>
          <a:p>
            <a:r>
              <a:rPr lang="en-US" sz="1400" b="1" dirty="0">
                <a:solidFill>
                  <a:schemeClr val="accent1"/>
                </a:solidFill>
              </a:rPr>
              <a:t>A</a:t>
            </a:r>
          </a:p>
        </p:txBody>
      </p:sp>
      <p:sp>
        <p:nvSpPr>
          <p:cNvPr id="12" name="TextBox 11">
            <a:extLst>
              <a:ext uri="{FF2B5EF4-FFF2-40B4-BE49-F238E27FC236}">
                <a16:creationId xmlns:a16="http://schemas.microsoft.com/office/drawing/2014/main" id="{01324047-71A5-49DC-8093-54FB23423A7B}"/>
              </a:ext>
            </a:extLst>
          </p:cNvPr>
          <p:cNvSpPr txBox="1"/>
          <p:nvPr/>
        </p:nvSpPr>
        <p:spPr>
          <a:xfrm>
            <a:off x="6108693" y="1589768"/>
            <a:ext cx="285656" cy="307777"/>
          </a:xfrm>
          <a:prstGeom prst="rect">
            <a:avLst/>
          </a:prstGeom>
          <a:noFill/>
        </p:spPr>
        <p:txBody>
          <a:bodyPr wrap="none" rtlCol="0">
            <a:spAutoFit/>
          </a:bodyPr>
          <a:lstStyle/>
          <a:p>
            <a:r>
              <a:rPr lang="en-US" sz="1400" b="1" dirty="0">
                <a:solidFill>
                  <a:schemeClr val="accent2"/>
                </a:solidFill>
              </a:rPr>
              <a:t>B</a:t>
            </a:r>
            <a:endParaRPr lang="en-US" b="1" dirty="0">
              <a:solidFill>
                <a:schemeClr val="accent2"/>
              </a:solidFill>
            </a:endParaRPr>
          </a:p>
        </p:txBody>
      </p:sp>
      <p:sp>
        <p:nvSpPr>
          <p:cNvPr id="13" name="TextBox 12">
            <a:extLst>
              <a:ext uri="{FF2B5EF4-FFF2-40B4-BE49-F238E27FC236}">
                <a16:creationId xmlns:a16="http://schemas.microsoft.com/office/drawing/2014/main" id="{C90D95F1-C125-4AA3-982F-56CEF6791E84}"/>
              </a:ext>
            </a:extLst>
          </p:cNvPr>
          <p:cNvSpPr txBox="1"/>
          <p:nvPr/>
        </p:nvSpPr>
        <p:spPr>
          <a:xfrm>
            <a:off x="8053831" y="1589767"/>
            <a:ext cx="945965" cy="307777"/>
          </a:xfrm>
          <a:prstGeom prst="rect">
            <a:avLst/>
          </a:prstGeom>
          <a:noFill/>
        </p:spPr>
        <p:txBody>
          <a:bodyPr wrap="none" rtlCol="0">
            <a:spAutoFit/>
          </a:bodyPr>
          <a:lstStyle/>
          <a:p>
            <a:r>
              <a:rPr lang="en-US" sz="1400" b="1" dirty="0">
                <a:solidFill>
                  <a:schemeClr val="accent5"/>
                </a:solidFill>
              </a:rPr>
              <a:t>C or lower</a:t>
            </a:r>
            <a:endParaRPr lang="en-US" b="1" dirty="0">
              <a:solidFill>
                <a:schemeClr val="accent5"/>
              </a:solidFill>
            </a:endParaRPr>
          </a:p>
        </p:txBody>
      </p:sp>
      <p:graphicFrame>
        <p:nvGraphicFramePr>
          <p:cNvPr id="14" name="Table 13">
            <a:extLst>
              <a:ext uri="{FF2B5EF4-FFF2-40B4-BE49-F238E27FC236}">
                <a16:creationId xmlns:a16="http://schemas.microsoft.com/office/drawing/2014/main" id="{EA7BE10A-39F5-4B40-8015-ED2BA2A4F317}"/>
              </a:ext>
            </a:extLst>
          </p:cNvPr>
          <p:cNvGraphicFramePr>
            <a:graphicFrameLocks noGrp="1"/>
          </p:cNvGraphicFramePr>
          <p:nvPr>
            <p:extLst>
              <p:ext uri="{D42A27DB-BD31-4B8C-83A1-F6EECF244321}">
                <p14:modId xmlns:p14="http://schemas.microsoft.com/office/powerpoint/2010/main" val="4237380184"/>
              </p:ext>
            </p:extLst>
          </p:nvPr>
        </p:nvGraphicFramePr>
        <p:xfrm>
          <a:off x="151103" y="6033747"/>
          <a:ext cx="11886750" cy="365760"/>
        </p:xfrm>
        <a:graphic>
          <a:graphicData uri="http://schemas.openxmlformats.org/drawingml/2006/table">
            <a:tbl>
              <a:tblPr firstRow="1" bandRow="1">
                <a:tableStyleId>{5C22544A-7EE6-4342-B048-85BDC9FD1C3A}</a:tableStyleId>
              </a:tblPr>
              <a:tblGrid>
                <a:gridCol w="352897">
                  <a:extLst>
                    <a:ext uri="{9D8B030D-6E8A-4147-A177-3AD203B41FA5}">
                      <a16:colId xmlns:a16="http://schemas.microsoft.com/office/drawing/2014/main" val="299776739"/>
                    </a:ext>
                  </a:extLst>
                </a:gridCol>
                <a:gridCol w="482401">
                  <a:extLst>
                    <a:ext uri="{9D8B030D-6E8A-4147-A177-3AD203B41FA5}">
                      <a16:colId xmlns:a16="http://schemas.microsoft.com/office/drawing/2014/main" val="4202245489"/>
                    </a:ext>
                  </a:extLst>
                </a:gridCol>
                <a:gridCol w="417600">
                  <a:extLst>
                    <a:ext uri="{9D8B030D-6E8A-4147-A177-3AD203B41FA5}">
                      <a16:colId xmlns:a16="http://schemas.microsoft.com/office/drawing/2014/main" val="393130814"/>
                    </a:ext>
                  </a:extLst>
                </a:gridCol>
                <a:gridCol w="468000">
                  <a:extLst>
                    <a:ext uri="{9D8B030D-6E8A-4147-A177-3AD203B41FA5}">
                      <a16:colId xmlns:a16="http://schemas.microsoft.com/office/drawing/2014/main" val="2147383095"/>
                    </a:ext>
                  </a:extLst>
                </a:gridCol>
                <a:gridCol w="504000">
                  <a:extLst>
                    <a:ext uri="{9D8B030D-6E8A-4147-A177-3AD203B41FA5}">
                      <a16:colId xmlns:a16="http://schemas.microsoft.com/office/drawing/2014/main" val="2053049427"/>
                    </a:ext>
                  </a:extLst>
                </a:gridCol>
                <a:gridCol w="554400">
                  <a:extLst>
                    <a:ext uri="{9D8B030D-6E8A-4147-A177-3AD203B41FA5}">
                      <a16:colId xmlns:a16="http://schemas.microsoft.com/office/drawing/2014/main" val="1634375728"/>
                    </a:ext>
                  </a:extLst>
                </a:gridCol>
                <a:gridCol w="475201">
                  <a:extLst>
                    <a:ext uri="{9D8B030D-6E8A-4147-A177-3AD203B41FA5}">
                      <a16:colId xmlns:a16="http://schemas.microsoft.com/office/drawing/2014/main" val="2865615037"/>
                    </a:ext>
                  </a:extLst>
                </a:gridCol>
                <a:gridCol w="468000">
                  <a:extLst>
                    <a:ext uri="{9D8B030D-6E8A-4147-A177-3AD203B41FA5}">
                      <a16:colId xmlns:a16="http://schemas.microsoft.com/office/drawing/2014/main" val="2337186013"/>
                    </a:ext>
                  </a:extLst>
                </a:gridCol>
                <a:gridCol w="439200">
                  <a:extLst>
                    <a:ext uri="{9D8B030D-6E8A-4147-A177-3AD203B41FA5}">
                      <a16:colId xmlns:a16="http://schemas.microsoft.com/office/drawing/2014/main" val="2959143243"/>
                    </a:ext>
                  </a:extLst>
                </a:gridCol>
                <a:gridCol w="468000">
                  <a:extLst>
                    <a:ext uri="{9D8B030D-6E8A-4147-A177-3AD203B41FA5}">
                      <a16:colId xmlns:a16="http://schemas.microsoft.com/office/drawing/2014/main" val="858482431"/>
                    </a:ext>
                  </a:extLst>
                </a:gridCol>
                <a:gridCol w="518400">
                  <a:extLst>
                    <a:ext uri="{9D8B030D-6E8A-4147-A177-3AD203B41FA5}">
                      <a16:colId xmlns:a16="http://schemas.microsoft.com/office/drawing/2014/main" val="1427464731"/>
                    </a:ext>
                  </a:extLst>
                </a:gridCol>
                <a:gridCol w="482401">
                  <a:extLst>
                    <a:ext uri="{9D8B030D-6E8A-4147-A177-3AD203B41FA5}">
                      <a16:colId xmlns:a16="http://schemas.microsoft.com/office/drawing/2014/main" val="1586974556"/>
                    </a:ext>
                  </a:extLst>
                </a:gridCol>
                <a:gridCol w="475199">
                  <a:extLst>
                    <a:ext uri="{9D8B030D-6E8A-4147-A177-3AD203B41FA5}">
                      <a16:colId xmlns:a16="http://schemas.microsoft.com/office/drawing/2014/main" val="1147199228"/>
                    </a:ext>
                  </a:extLst>
                </a:gridCol>
                <a:gridCol w="446400">
                  <a:extLst>
                    <a:ext uri="{9D8B030D-6E8A-4147-A177-3AD203B41FA5}">
                      <a16:colId xmlns:a16="http://schemas.microsoft.com/office/drawing/2014/main" val="115352883"/>
                    </a:ext>
                  </a:extLst>
                </a:gridCol>
                <a:gridCol w="489601">
                  <a:extLst>
                    <a:ext uri="{9D8B030D-6E8A-4147-A177-3AD203B41FA5}">
                      <a16:colId xmlns:a16="http://schemas.microsoft.com/office/drawing/2014/main" val="4195229233"/>
                    </a:ext>
                  </a:extLst>
                </a:gridCol>
                <a:gridCol w="525600">
                  <a:extLst>
                    <a:ext uri="{9D8B030D-6E8A-4147-A177-3AD203B41FA5}">
                      <a16:colId xmlns:a16="http://schemas.microsoft.com/office/drawing/2014/main" val="1250678847"/>
                    </a:ext>
                  </a:extLst>
                </a:gridCol>
                <a:gridCol w="518400">
                  <a:extLst>
                    <a:ext uri="{9D8B030D-6E8A-4147-A177-3AD203B41FA5}">
                      <a16:colId xmlns:a16="http://schemas.microsoft.com/office/drawing/2014/main" val="333898275"/>
                    </a:ext>
                  </a:extLst>
                </a:gridCol>
                <a:gridCol w="460801">
                  <a:extLst>
                    <a:ext uri="{9D8B030D-6E8A-4147-A177-3AD203B41FA5}">
                      <a16:colId xmlns:a16="http://schemas.microsoft.com/office/drawing/2014/main" val="675135883"/>
                    </a:ext>
                  </a:extLst>
                </a:gridCol>
                <a:gridCol w="461701">
                  <a:extLst>
                    <a:ext uri="{9D8B030D-6E8A-4147-A177-3AD203B41FA5}">
                      <a16:colId xmlns:a16="http://schemas.microsoft.com/office/drawing/2014/main" val="2626412418"/>
                    </a:ext>
                  </a:extLst>
                </a:gridCol>
                <a:gridCol w="431099">
                  <a:extLst>
                    <a:ext uri="{9D8B030D-6E8A-4147-A177-3AD203B41FA5}">
                      <a16:colId xmlns:a16="http://schemas.microsoft.com/office/drawing/2014/main" val="3576380018"/>
                    </a:ext>
                  </a:extLst>
                </a:gridCol>
                <a:gridCol w="532800">
                  <a:extLst>
                    <a:ext uri="{9D8B030D-6E8A-4147-A177-3AD203B41FA5}">
                      <a16:colId xmlns:a16="http://schemas.microsoft.com/office/drawing/2014/main" val="81935103"/>
                    </a:ext>
                  </a:extLst>
                </a:gridCol>
                <a:gridCol w="511200">
                  <a:extLst>
                    <a:ext uri="{9D8B030D-6E8A-4147-A177-3AD203B41FA5}">
                      <a16:colId xmlns:a16="http://schemas.microsoft.com/office/drawing/2014/main" val="1920072169"/>
                    </a:ext>
                  </a:extLst>
                </a:gridCol>
                <a:gridCol w="417600">
                  <a:extLst>
                    <a:ext uri="{9D8B030D-6E8A-4147-A177-3AD203B41FA5}">
                      <a16:colId xmlns:a16="http://schemas.microsoft.com/office/drawing/2014/main" val="967284139"/>
                    </a:ext>
                  </a:extLst>
                </a:gridCol>
                <a:gridCol w="446400">
                  <a:extLst>
                    <a:ext uri="{9D8B030D-6E8A-4147-A177-3AD203B41FA5}">
                      <a16:colId xmlns:a16="http://schemas.microsoft.com/office/drawing/2014/main" val="2797388391"/>
                    </a:ext>
                  </a:extLst>
                </a:gridCol>
                <a:gridCol w="539449">
                  <a:extLst>
                    <a:ext uri="{9D8B030D-6E8A-4147-A177-3AD203B41FA5}">
                      <a16:colId xmlns:a16="http://schemas.microsoft.com/office/drawing/2014/main" val="1851822405"/>
                    </a:ext>
                  </a:extLst>
                </a:gridCol>
              </a:tblGrid>
              <a:tr h="273586">
                <a:tc>
                  <a:txBody>
                    <a:bodyPr/>
                    <a:lstStyle/>
                    <a:p>
                      <a:endParaRPr lang="en-US" dirty="0">
                        <a:solidFill>
                          <a:schemeClr val="tx1"/>
                        </a:solidFill>
                      </a:endParaRPr>
                    </a:p>
                  </a:txBody>
                  <a:tcPr>
                    <a:noFill/>
                  </a:tcPr>
                </a:tc>
                <a:tc>
                  <a:txBody>
                    <a:bodyPr/>
                    <a:lstStyle/>
                    <a:p>
                      <a:r>
                        <a:rPr lang="en-US" sz="1400" dirty="0">
                          <a:solidFill>
                            <a:schemeClr val="tx1"/>
                          </a:solidFill>
                        </a:rPr>
                        <a:t>3.5</a:t>
                      </a:r>
                    </a:p>
                  </a:txBody>
                  <a:tcPr>
                    <a:noFill/>
                  </a:tcPr>
                </a:tc>
                <a:tc>
                  <a:txBody>
                    <a:bodyPr/>
                    <a:lstStyle/>
                    <a:p>
                      <a:r>
                        <a:rPr lang="en-US" sz="1400" dirty="0">
                          <a:solidFill>
                            <a:schemeClr val="tx1"/>
                          </a:solidFill>
                        </a:rPr>
                        <a:t>3.5</a:t>
                      </a:r>
                    </a:p>
                  </a:txBody>
                  <a:tcPr>
                    <a:noFill/>
                  </a:tcPr>
                </a:tc>
                <a:tc>
                  <a:txBody>
                    <a:bodyPr/>
                    <a:lstStyle/>
                    <a:p>
                      <a:r>
                        <a:rPr lang="en-US" sz="1400" dirty="0">
                          <a:solidFill>
                            <a:schemeClr val="tx1"/>
                          </a:solidFill>
                        </a:rPr>
                        <a:t>3.3</a:t>
                      </a:r>
                    </a:p>
                  </a:txBody>
                  <a:tcPr>
                    <a:noFill/>
                  </a:tcPr>
                </a:tc>
                <a:tc>
                  <a:txBody>
                    <a:bodyPr/>
                    <a:lstStyle/>
                    <a:p>
                      <a:r>
                        <a:rPr lang="en-US" sz="1400" dirty="0">
                          <a:solidFill>
                            <a:schemeClr val="tx1"/>
                          </a:solidFill>
                        </a:rPr>
                        <a:t>3.4</a:t>
                      </a:r>
                    </a:p>
                  </a:txBody>
                  <a:tcPr>
                    <a:noFill/>
                  </a:tcPr>
                </a:tc>
                <a:tc>
                  <a:txBody>
                    <a:bodyPr/>
                    <a:lstStyle/>
                    <a:p>
                      <a:endParaRPr lang="en-US" sz="1400" dirty="0">
                        <a:solidFill>
                          <a:schemeClr val="tx1"/>
                        </a:solidFill>
                      </a:endParaRPr>
                    </a:p>
                  </a:txBody>
                  <a:tcPr>
                    <a:noFill/>
                  </a:tcPr>
                </a:tc>
                <a:tc>
                  <a:txBody>
                    <a:bodyPr/>
                    <a:lstStyle/>
                    <a:p>
                      <a:r>
                        <a:rPr lang="en-US" sz="1400" dirty="0">
                          <a:solidFill>
                            <a:schemeClr val="tx1"/>
                          </a:solidFill>
                        </a:rPr>
                        <a:t>3.8</a:t>
                      </a:r>
                    </a:p>
                  </a:txBody>
                  <a:tcPr>
                    <a:noFill/>
                  </a:tcPr>
                </a:tc>
                <a:tc>
                  <a:txBody>
                    <a:bodyPr/>
                    <a:lstStyle/>
                    <a:p>
                      <a:r>
                        <a:rPr lang="en-US" sz="1400" dirty="0">
                          <a:solidFill>
                            <a:schemeClr val="tx1"/>
                          </a:solidFill>
                        </a:rPr>
                        <a:t>3.7</a:t>
                      </a:r>
                    </a:p>
                  </a:txBody>
                  <a:tcPr>
                    <a:noFill/>
                  </a:tcPr>
                </a:tc>
                <a:tc>
                  <a:txBody>
                    <a:bodyPr/>
                    <a:lstStyle/>
                    <a:p>
                      <a:r>
                        <a:rPr lang="en-US" sz="1400" dirty="0">
                          <a:solidFill>
                            <a:schemeClr val="tx1"/>
                          </a:solidFill>
                        </a:rPr>
                        <a:t>3.8</a:t>
                      </a:r>
                    </a:p>
                  </a:txBody>
                  <a:tcPr>
                    <a:noFill/>
                  </a:tcPr>
                </a:tc>
                <a:tc>
                  <a:txBody>
                    <a:bodyPr/>
                    <a:lstStyle/>
                    <a:p>
                      <a:r>
                        <a:rPr lang="en-US" sz="1400" dirty="0">
                          <a:solidFill>
                            <a:schemeClr val="tx1"/>
                          </a:solidFill>
                        </a:rPr>
                        <a:t>3.6</a:t>
                      </a:r>
                    </a:p>
                  </a:txBody>
                  <a:tcPr>
                    <a:noFill/>
                  </a:tcPr>
                </a:tc>
                <a:tc>
                  <a:txBody>
                    <a:bodyPr/>
                    <a:lstStyle/>
                    <a:p>
                      <a:endParaRPr lang="en-US" sz="1400" dirty="0">
                        <a:solidFill>
                          <a:schemeClr val="tx1"/>
                        </a:solidFill>
                      </a:endParaRPr>
                    </a:p>
                  </a:txBody>
                  <a:tcPr>
                    <a:noFill/>
                  </a:tcPr>
                </a:tc>
                <a:tc>
                  <a:txBody>
                    <a:bodyPr/>
                    <a:lstStyle/>
                    <a:p>
                      <a:r>
                        <a:rPr lang="en-US" sz="1400" dirty="0">
                          <a:solidFill>
                            <a:schemeClr val="tx1"/>
                          </a:solidFill>
                        </a:rPr>
                        <a:t>3.5</a:t>
                      </a:r>
                    </a:p>
                  </a:txBody>
                  <a:tcPr>
                    <a:noFill/>
                  </a:tcPr>
                </a:tc>
                <a:tc>
                  <a:txBody>
                    <a:bodyPr/>
                    <a:lstStyle/>
                    <a:p>
                      <a:r>
                        <a:rPr lang="en-US" sz="1400" dirty="0">
                          <a:solidFill>
                            <a:schemeClr val="tx1"/>
                          </a:solidFill>
                        </a:rPr>
                        <a:t>3.7</a:t>
                      </a:r>
                    </a:p>
                  </a:txBody>
                  <a:tcPr>
                    <a:noFill/>
                  </a:tcPr>
                </a:tc>
                <a:tc>
                  <a:txBody>
                    <a:bodyPr/>
                    <a:lstStyle/>
                    <a:p>
                      <a:r>
                        <a:rPr lang="en-US" sz="1400" dirty="0">
                          <a:solidFill>
                            <a:schemeClr val="tx1"/>
                          </a:solidFill>
                        </a:rPr>
                        <a:t>3.5</a:t>
                      </a:r>
                    </a:p>
                  </a:txBody>
                  <a:tcPr>
                    <a:noFill/>
                  </a:tcPr>
                </a:tc>
                <a:tc>
                  <a:txBody>
                    <a:bodyPr/>
                    <a:lstStyle/>
                    <a:p>
                      <a:r>
                        <a:rPr lang="en-US" sz="1400" dirty="0">
                          <a:solidFill>
                            <a:schemeClr val="tx1"/>
                          </a:solidFill>
                        </a:rPr>
                        <a:t>3.5</a:t>
                      </a:r>
                    </a:p>
                  </a:txBody>
                  <a:tcPr>
                    <a:noFill/>
                  </a:tcPr>
                </a:tc>
                <a:tc>
                  <a:txBody>
                    <a:bodyPr/>
                    <a:lstStyle/>
                    <a:p>
                      <a:endParaRPr lang="en-US" sz="1400" dirty="0">
                        <a:solidFill>
                          <a:schemeClr val="tx1"/>
                        </a:solidFill>
                      </a:endParaRPr>
                    </a:p>
                  </a:txBody>
                  <a:tcPr>
                    <a:noFill/>
                  </a:tcPr>
                </a:tc>
                <a:tc>
                  <a:txBody>
                    <a:bodyPr/>
                    <a:lstStyle/>
                    <a:p>
                      <a:r>
                        <a:rPr lang="en-US" sz="1400" dirty="0">
                          <a:solidFill>
                            <a:schemeClr val="tx1"/>
                          </a:solidFill>
                        </a:rPr>
                        <a:t>3.7</a:t>
                      </a:r>
                    </a:p>
                  </a:txBody>
                  <a:tcPr>
                    <a:noFill/>
                  </a:tcPr>
                </a:tc>
                <a:tc>
                  <a:txBody>
                    <a:bodyPr/>
                    <a:lstStyle/>
                    <a:p>
                      <a:r>
                        <a:rPr lang="en-US" sz="1400" dirty="0">
                          <a:solidFill>
                            <a:schemeClr val="tx1"/>
                          </a:solidFill>
                        </a:rPr>
                        <a:t>3.6</a:t>
                      </a:r>
                    </a:p>
                  </a:txBody>
                  <a:tcPr>
                    <a:noFill/>
                  </a:tcPr>
                </a:tc>
                <a:tc>
                  <a:txBody>
                    <a:bodyPr/>
                    <a:lstStyle/>
                    <a:p>
                      <a:r>
                        <a:rPr lang="en-US" sz="1400" dirty="0">
                          <a:solidFill>
                            <a:schemeClr val="tx1"/>
                          </a:solidFill>
                        </a:rPr>
                        <a:t>3.4</a:t>
                      </a:r>
                    </a:p>
                  </a:txBody>
                  <a:tcPr>
                    <a:noFill/>
                  </a:tcPr>
                </a:tc>
                <a:tc>
                  <a:txBody>
                    <a:bodyPr/>
                    <a:lstStyle/>
                    <a:p>
                      <a:r>
                        <a:rPr lang="en-US" sz="1400" dirty="0">
                          <a:solidFill>
                            <a:schemeClr val="tx1"/>
                          </a:solidFill>
                        </a:rPr>
                        <a:t>3.4</a:t>
                      </a:r>
                    </a:p>
                  </a:txBody>
                  <a:tcPr>
                    <a:noFill/>
                  </a:tcPr>
                </a:tc>
                <a:tc>
                  <a:txBody>
                    <a:bodyPr/>
                    <a:lstStyle/>
                    <a:p>
                      <a:endParaRPr lang="en-US" sz="1400" dirty="0">
                        <a:solidFill>
                          <a:schemeClr val="tx1"/>
                        </a:solidFill>
                      </a:endParaRPr>
                    </a:p>
                  </a:txBody>
                  <a:tcPr>
                    <a:noFill/>
                  </a:tcPr>
                </a:tc>
                <a:tc>
                  <a:txBody>
                    <a:bodyPr/>
                    <a:lstStyle/>
                    <a:p>
                      <a:r>
                        <a:rPr lang="en-US" sz="1400" dirty="0">
                          <a:solidFill>
                            <a:schemeClr val="tx1"/>
                          </a:solidFill>
                        </a:rPr>
                        <a:t>3.4</a:t>
                      </a:r>
                    </a:p>
                  </a:txBody>
                  <a:tcPr>
                    <a:noFill/>
                  </a:tcPr>
                </a:tc>
                <a:tc>
                  <a:txBody>
                    <a:bodyPr/>
                    <a:lstStyle/>
                    <a:p>
                      <a:r>
                        <a:rPr lang="en-US" sz="1400" dirty="0">
                          <a:solidFill>
                            <a:schemeClr val="tx1"/>
                          </a:solidFill>
                        </a:rPr>
                        <a:t>3.4</a:t>
                      </a:r>
                    </a:p>
                  </a:txBody>
                  <a:tcPr>
                    <a:noFill/>
                  </a:tcPr>
                </a:tc>
                <a:tc>
                  <a:txBody>
                    <a:bodyPr/>
                    <a:lstStyle/>
                    <a:p>
                      <a:r>
                        <a:rPr lang="en-US" sz="1400" dirty="0">
                          <a:solidFill>
                            <a:schemeClr val="tx1"/>
                          </a:solidFill>
                        </a:rPr>
                        <a:t>3.0</a:t>
                      </a:r>
                    </a:p>
                  </a:txBody>
                  <a:tcPr>
                    <a:noFill/>
                  </a:tcPr>
                </a:tc>
                <a:tc>
                  <a:txBody>
                    <a:bodyPr/>
                    <a:lstStyle/>
                    <a:p>
                      <a:r>
                        <a:rPr lang="en-US" sz="1400" dirty="0">
                          <a:solidFill>
                            <a:schemeClr val="tx1"/>
                          </a:solidFill>
                        </a:rPr>
                        <a:t>3.2</a:t>
                      </a:r>
                    </a:p>
                  </a:txBody>
                  <a:tcPr>
                    <a:noFill/>
                  </a:tcPr>
                </a:tc>
                <a:extLst>
                  <a:ext uri="{0D108BD9-81ED-4DB2-BD59-A6C34878D82A}">
                    <a16:rowId xmlns:a16="http://schemas.microsoft.com/office/drawing/2014/main" val="287787992"/>
                  </a:ext>
                </a:extLst>
              </a:tr>
            </a:tbl>
          </a:graphicData>
        </a:graphic>
      </p:graphicFrame>
      <p:sp>
        <p:nvSpPr>
          <p:cNvPr id="15" name="TextBox 14">
            <a:extLst>
              <a:ext uri="{FF2B5EF4-FFF2-40B4-BE49-F238E27FC236}">
                <a16:creationId xmlns:a16="http://schemas.microsoft.com/office/drawing/2014/main" id="{C166DA3F-5AF0-4FE9-90A6-AE6933F939F8}"/>
              </a:ext>
            </a:extLst>
          </p:cNvPr>
          <p:cNvSpPr txBox="1"/>
          <p:nvPr/>
        </p:nvSpPr>
        <p:spPr>
          <a:xfrm>
            <a:off x="119798" y="5752004"/>
            <a:ext cx="665567" cy="307777"/>
          </a:xfrm>
          <a:prstGeom prst="rect">
            <a:avLst/>
          </a:prstGeom>
          <a:noFill/>
        </p:spPr>
        <p:txBody>
          <a:bodyPr wrap="none" rtlCol="0">
            <a:spAutoFit/>
          </a:bodyPr>
          <a:lstStyle/>
          <a:p>
            <a:r>
              <a:rPr lang="en-US" sz="1400" b="1" dirty="0"/>
              <a:t>Mean:</a:t>
            </a:r>
          </a:p>
        </p:txBody>
      </p:sp>
    </p:spTree>
    <p:extLst>
      <p:ext uri="{BB962C8B-B14F-4D97-AF65-F5344CB8AC3E}">
        <p14:creationId xmlns:p14="http://schemas.microsoft.com/office/powerpoint/2010/main" val="416445673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17DF8F-2A05-4289-8D73-09E9A3935DE7}"/>
              </a:ext>
            </a:extLst>
          </p:cNvPr>
          <p:cNvSpPr>
            <a:spLocks noGrp="1"/>
          </p:cNvSpPr>
          <p:nvPr>
            <p:ph type="title"/>
          </p:nvPr>
        </p:nvSpPr>
        <p:spPr/>
        <p:txBody>
          <a:bodyPr/>
          <a:lstStyle/>
          <a:p>
            <a:r>
              <a:rPr lang="en-US" sz="4000" dirty="0"/>
              <a:t>On-Time Performance by Service, Year-to-Year</a:t>
            </a:r>
          </a:p>
        </p:txBody>
      </p:sp>
      <p:sp>
        <p:nvSpPr>
          <p:cNvPr id="3" name="Text Placeholder 2">
            <a:extLst>
              <a:ext uri="{FF2B5EF4-FFF2-40B4-BE49-F238E27FC236}">
                <a16:creationId xmlns:a16="http://schemas.microsoft.com/office/drawing/2014/main" id="{8DCAD27A-998C-41B8-8621-08B0551604BC}"/>
              </a:ext>
            </a:extLst>
          </p:cNvPr>
          <p:cNvSpPr>
            <a:spLocks noGrp="1"/>
          </p:cNvSpPr>
          <p:nvPr>
            <p:ph type="body" sz="quarter" idx="15"/>
          </p:nvPr>
        </p:nvSpPr>
        <p:spPr>
          <a:xfrm>
            <a:off x="182878" y="6492597"/>
            <a:ext cx="6836855" cy="276999"/>
          </a:xfrm>
        </p:spPr>
        <p:txBody>
          <a:bodyPr/>
          <a:lstStyle/>
          <a:p>
            <a:r>
              <a:rPr lang="en-US" dirty="0"/>
              <a:t>22. The total travel time it takes to get to your destination</a:t>
            </a:r>
          </a:p>
        </p:txBody>
      </p:sp>
      <p:sp>
        <p:nvSpPr>
          <p:cNvPr id="4" name="Text Placeholder 3">
            <a:extLst>
              <a:ext uri="{FF2B5EF4-FFF2-40B4-BE49-F238E27FC236}">
                <a16:creationId xmlns:a16="http://schemas.microsoft.com/office/drawing/2014/main" id="{59AC397E-A5CE-4EA0-AF3C-61EBDCB68EC1}"/>
              </a:ext>
            </a:extLst>
          </p:cNvPr>
          <p:cNvSpPr>
            <a:spLocks noGrp="1"/>
          </p:cNvSpPr>
          <p:nvPr>
            <p:ph type="body" sz="quarter" idx="13"/>
          </p:nvPr>
        </p:nvSpPr>
        <p:spPr>
          <a:xfrm>
            <a:off x="182880" y="941832"/>
            <a:ext cx="11823192" cy="486287"/>
          </a:xfrm>
        </p:spPr>
        <p:txBody>
          <a:bodyPr/>
          <a:lstStyle/>
          <a:p>
            <a:r>
              <a:rPr lang="en-US" sz="1400" dirty="0"/>
              <a:t>On-time performance A grades for Link, Sounder, and Express bus have partially rebounded from ratings drops in 2016 but still remain lower than a couple of years ago. </a:t>
            </a:r>
          </a:p>
        </p:txBody>
      </p:sp>
      <p:graphicFrame>
        <p:nvGraphicFramePr>
          <p:cNvPr id="8" name="Chart 7">
            <a:extLst>
              <a:ext uri="{FF2B5EF4-FFF2-40B4-BE49-F238E27FC236}">
                <a16:creationId xmlns:a16="http://schemas.microsoft.com/office/drawing/2014/main" id="{DCA97C1B-CBF2-4DCE-B6E8-3EC3B97D8B59}"/>
              </a:ext>
            </a:extLst>
          </p:cNvPr>
          <p:cNvGraphicFramePr/>
          <p:nvPr>
            <p:extLst/>
          </p:nvPr>
        </p:nvGraphicFramePr>
        <p:xfrm>
          <a:off x="452582" y="1695226"/>
          <a:ext cx="11553486" cy="4271465"/>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angle 4">
            <a:extLst>
              <a:ext uri="{FF2B5EF4-FFF2-40B4-BE49-F238E27FC236}">
                <a16:creationId xmlns:a16="http://schemas.microsoft.com/office/drawing/2014/main" id="{16FBE03A-814A-4DDF-AA68-C57F0247B309}"/>
              </a:ext>
            </a:extLst>
          </p:cNvPr>
          <p:cNvSpPr/>
          <p:nvPr/>
        </p:nvSpPr>
        <p:spPr>
          <a:xfrm>
            <a:off x="3937709" y="1484217"/>
            <a:ext cx="92364" cy="88335"/>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486D7419-2002-4B08-A91E-3B07198813B9}"/>
              </a:ext>
            </a:extLst>
          </p:cNvPr>
          <p:cNvSpPr/>
          <p:nvPr/>
        </p:nvSpPr>
        <p:spPr>
          <a:xfrm>
            <a:off x="5896291" y="1484217"/>
            <a:ext cx="92364" cy="88335"/>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2"/>
              </a:solidFill>
            </a:endParaRPr>
          </a:p>
        </p:txBody>
      </p:sp>
      <p:sp>
        <p:nvSpPr>
          <p:cNvPr id="10" name="Rectangle 9">
            <a:extLst>
              <a:ext uri="{FF2B5EF4-FFF2-40B4-BE49-F238E27FC236}">
                <a16:creationId xmlns:a16="http://schemas.microsoft.com/office/drawing/2014/main" id="{559F7FE8-D5E3-4184-96F1-15142688749E}"/>
              </a:ext>
            </a:extLst>
          </p:cNvPr>
          <p:cNvSpPr/>
          <p:nvPr/>
        </p:nvSpPr>
        <p:spPr>
          <a:xfrm>
            <a:off x="7854873" y="1485911"/>
            <a:ext cx="92364" cy="88335"/>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2"/>
              </a:solidFill>
            </a:endParaRPr>
          </a:p>
        </p:txBody>
      </p:sp>
      <p:sp>
        <p:nvSpPr>
          <p:cNvPr id="11" name="TextBox 10">
            <a:extLst>
              <a:ext uri="{FF2B5EF4-FFF2-40B4-BE49-F238E27FC236}">
                <a16:creationId xmlns:a16="http://schemas.microsoft.com/office/drawing/2014/main" id="{4D25AD1B-CB49-4461-A80A-3C71FC732FEF}"/>
              </a:ext>
            </a:extLst>
          </p:cNvPr>
          <p:cNvSpPr txBox="1"/>
          <p:nvPr/>
        </p:nvSpPr>
        <p:spPr>
          <a:xfrm>
            <a:off x="4155541" y="1374495"/>
            <a:ext cx="293670" cy="307777"/>
          </a:xfrm>
          <a:prstGeom prst="rect">
            <a:avLst/>
          </a:prstGeom>
          <a:noFill/>
        </p:spPr>
        <p:txBody>
          <a:bodyPr wrap="none" rtlCol="0">
            <a:spAutoFit/>
          </a:bodyPr>
          <a:lstStyle/>
          <a:p>
            <a:r>
              <a:rPr lang="en-US" sz="1400" b="1" dirty="0">
                <a:solidFill>
                  <a:schemeClr val="accent1"/>
                </a:solidFill>
              </a:rPr>
              <a:t>A</a:t>
            </a:r>
          </a:p>
        </p:txBody>
      </p:sp>
      <p:sp>
        <p:nvSpPr>
          <p:cNvPr id="12" name="TextBox 11">
            <a:extLst>
              <a:ext uri="{FF2B5EF4-FFF2-40B4-BE49-F238E27FC236}">
                <a16:creationId xmlns:a16="http://schemas.microsoft.com/office/drawing/2014/main" id="{01324047-71A5-49DC-8093-54FB23423A7B}"/>
              </a:ext>
            </a:extLst>
          </p:cNvPr>
          <p:cNvSpPr txBox="1"/>
          <p:nvPr/>
        </p:nvSpPr>
        <p:spPr>
          <a:xfrm>
            <a:off x="6108693" y="1374494"/>
            <a:ext cx="285656" cy="307777"/>
          </a:xfrm>
          <a:prstGeom prst="rect">
            <a:avLst/>
          </a:prstGeom>
          <a:noFill/>
        </p:spPr>
        <p:txBody>
          <a:bodyPr wrap="none" rtlCol="0">
            <a:spAutoFit/>
          </a:bodyPr>
          <a:lstStyle/>
          <a:p>
            <a:r>
              <a:rPr lang="en-US" sz="1400" b="1" dirty="0">
                <a:solidFill>
                  <a:schemeClr val="accent2"/>
                </a:solidFill>
              </a:rPr>
              <a:t>B</a:t>
            </a:r>
            <a:endParaRPr lang="en-US" b="1" dirty="0">
              <a:solidFill>
                <a:schemeClr val="accent2"/>
              </a:solidFill>
            </a:endParaRPr>
          </a:p>
        </p:txBody>
      </p:sp>
      <p:sp>
        <p:nvSpPr>
          <p:cNvPr id="13" name="TextBox 12">
            <a:extLst>
              <a:ext uri="{FF2B5EF4-FFF2-40B4-BE49-F238E27FC236}">
                <a16:creationId xmlns:a16="http://schemas.microsoft.com/office/drawing/2014/main" id="{C90D95F1-C125-4AA3-982F-56CEF6791E84}"/>
              </a:ext>
            </a:extLst>
          </p:cNvPr>
          <p:cNvSpPr txBox="1"/>
          <p:nvPr/>
        </p:nvSpPr>
        <p:spPr>
          <a:xfrm>
            <a:off x="8053831" y="1374493"/>
            <a:ext cx="945965" cy="307777"/>
          </a:xfrm>
          <a:prstGeom prst="rect">
            <a:avLst/>
          </a:prstGeom>
          <a:noFill/>
        </p:spPr>
        <p:txBody>
          <a:bodyPr wrap="none" rtlCol="0">
            <a:spAutoFit/>
          </a:bodyPr>
          <a:lstStyle/>
          <a:p>
            <a:r>
              <a:rPr lang="en-US" sz="1400" b="1" dirty="0">
                <a:solidFill>
                  <a:schemeClr val="accent5"/>
                </a:solidFill>
              </a:rPr>
              <a:t>C or lower</a:t>
            </a:r>
            <a:endParaRPr lang="en-US" b="1" dirty="0">
              <a:solidFill>
                <a:schemeClr val="accent5"/>
              </a:solidFill>
            </a:endParaRPr>
          </a:p>
        </p:txBody>
      </p:sp>
      <p:graphicFrame>
        <p:nvGraphicFramePr>
          <p:cNvPr id="14" name="Table 13">
            <a:extLst>
              <a:ext uri="{FF2B5EF4-FFF2-40B4-BE49-F238E27FC236}">
                <a16:creationId xmlns:a16="http://schemas.microsoft.com/office/drawing/2014/main" id="{EA7BE10A-39F5-4B40-8015-ED2BA2A4F317}"/>
              </a:ext>
            </a:extLst>
          </p:cNvPr>
          <p:cNvGraphicFramePr>
            <a:graphicFrameLocks noGrp="1"/>
          </p:cNvGraphicFramePr>
          <p:nvPr>
            <p:extLst/>
          </p:nvPr>
        </p:nvGraphicFramePr>
        <p:xfrm>
          <a:off x="151103" y="6033747"/>
          <a:ext cx="11886750" cy="365760"/>
        </p:xfrm>
        <a:graphic>
          <a:graphicData uri="http://schemas.openxmlformats.org/drawingml/2006/table">
            <a:tbl>
              <a:tblPr firstRow="1" bandRow="1">
                <a:tableStyleId>{5C22544A-7EE6-4342-B048-85BDC9FD1C3A}</a:tableStyleId>
              </a:tblPr>
              <a:tblGrid>
                <a:gridCol w="345697">
                  <a:extLst>
                    <a:ext uri="{9D8B030D-6E8A-4147-A177-3AD203B41FA5}">
                      <a16:colId xmlns:a16="http://schemas.microsoft.com/office/drawing/2014/main" val="299776739"/>
                    </a:ext>
                  </a:extLst>
                </a:gridCol>
                <a:gridCol w="453601">
                  <a:extLst>
                    <a:ext uri="{9D8B030D-6E8A-4147-A177-3AD203B41FA5}">
                      <a16:colId xmlns:a16="http://schemas.microsoft.com/office/drawing/2014/main" val="2644597180"/>
                    </a:ext>
                  </a:extLst>
                </a:gridCol>
                <a:gridCol w="468000">
                  <a:extLst>
                    <a:ext uri="{9D8B030D-6E8A-4147-A177-3AD203B41FA5}">
                      <a16:colId xmlns:a16="http://schemas.microsoft.com/office/drawing/2014/main" val="393130814"/>
                    </a:ext>
                  </a:extLst>
                </a:gridCol>
                <a:gridCol w="453600">
                  <a:extLst>
                    <a:ext uri="{9D8B030D-6E8A-4147-A177-3AD203B41FA5}">
                      <a16:colId xmlns:a16="http://schemas.microsoft.com/office/drawing/2014/main" val="2147383095"/>
                    </a:ext>
                  </a:extLst>
                </a:gridCol>
                <a:gridCol w="518400">
                  <a:extLst>
                    <a:ext uri="{9D8B030D-6E8A-4147-A177-3AD203B41FA5}">
                      <a16:colId xmlns:a16="http://schemas.microsoft.com/office/drawing/2014/main" val="2053049427"/>
                    </a:ext>
                  </a:extLst>
                </a:gridCol>
                <a:gridCol w="507600">
                  <a:extLst>
                    <a:ext uri="{9D8B030D-6E8A-4147-A177-3AD203B41FA5}">
                      <a16:colId xmlns:a16="http://schemas.microsoft.com/office/drawing/2014/main" val="1634375728"/>
                    </a:ext>
                  </a:extLst>
                </a:gridCol>
                <a:gridCol w="507600">
                  <a:extLst>
                    <a:ext uri="{9D8B030D-6E8A-4147-A177-3AD203B41FA5}">
                      <a16:colId xmlns:a16="http://schemas.microsoft.com/office/drawing/2014/main" val="358889592"/>
                    </a:ext>
                  </a:extLst>
                </a:gridCol>
                <a:gridCol w="468000">
                  <a:extLst>
                    <a:ext uri="{9D8B030D-6E8A-4147-A177-3AD203B41FA5}">
                      <a16:colId xmlns:a16="http://schemas.microsoft.com/office/drawing/2014/main" val="2337186013"/>
                    </a:ext>
                  </a:extLst>
                </a:gridCol>
                <a:gridCol w="489600">
                  <a:extLst>
                    <a:ext uri="{9D8B030D-6E8A-4147-A177-3AD203B41FA5}">
                      <a16:colId xmlns:a16="http://schemas.microsoft.com/office/drawing/2014/main" val="2959143243"/>
                    </a:ext>
                  </a:extLst>
                </a:gridCol>
                <a:gridCol w="432000">
                  <a:extLst>
                    <a:ext uri="{9D8B030D-6E8A-4147-A177-3AD203B41FA5}">
                      <a16:colId xmlns:a16="http://schemas.microsoft.com/office/drawing/2014/main" val="858482431"/>
                    </a:ext>
                  </a:extLst>
                </a:gridCol>
                <a:gridCol w="503999">
                  <a:extLst>
                    <a:ext uri="{9D8B030D-6E8A-4147-A177-3AD203B41FA5}">
                      <a16:colId xmlns:a16="http://schemas.microsoft.com/office/drawing/2014/main" val="1427464731"/>
                    </a:ext>
                  </a:extLst>
                </a:gridCol>
                <a:gridCol w="446400">
                  <a:extLst>
                    <a:ext uri="{9D8B030D-6E8A-4147-A177-3AD203B41FA5}">
                      <a16:colId xmlns:a16="http://schemas.microsoft.com/office/drawing/2014/main" val="1580714770"/>
                    </a:ext>
                  </a:extLst>
                </a:gridCol>
                <a:gridCol w="475201">
                  <a:extLst>
                    <a:ext uri="{9D8B030D-6E8A-4147-A177-3AD203B41FA5}">
                      <a16:colId xmlns:a16="http://schemas.microsoft.com/office/drawing/2014/main" val="1147199228"/>
                    </a:ext>
                  </a:extLst>
                </a:gridCol>
                <a:gridCol w="460800">
                  <a:extLst>
                    <a:ext uri="{9D8B030D-6E8A-4147-A177-3AD203B41FA5}">
                      <a16:colId xmlns:a16="http://schemas.microsoft.com/office/drawing/2014/main" val="115352883"/>
                    </a:ext>
                  </a:extLst>
                </a:gridCol>
                <a:gridCol w="504000">
                  <a:extLst>
                    <a:ext uri="{9D8B030D-6E8A-4147-A177-3AD203B41FA5}">
                      <a16:colId xmlns:a16="http://schemas.microsoft.com/office/drawing/2014/main" val="4195229233"/>
                    </a:ext>
                  </a:extLst>
                </a:gridCol>
                <a:gridCol w="525599">
                  <a:extLst>
                    <a:ext uri="{9D8B030D-6E8A-4147-A177-3AD203B41FA5}">
                      <a16:colId xmlns:a16="http://schemas.microsoft.com/office/drawing/2014/main" val="1250678847"/>
                    </a:ext>
                  </a:extLst>
                </a:gridCol>
                <a:gridCol w="504001">
                  <a:extLst>
                    <a:ext uri="{9D8B030D-6E8A-4147-A177-3AD203B41FA5}">
                      <a16:colId xmlns:a16="http://schemas.microsoft.com/office/drawing/2014/main" val="1564932187"/>
                    </a:ext>
                  </a:extLst>
                </a:gridCol>
                <a:gridCol w="460800">
                  <a:extLst>
                    <a:ext uri="{9D8B030D-6E8A-4147-A177-3AD203B41FA5}">
                      <a16:colId xmlns:a16="http://schemas.microsoft.com/office/drawing/2014/main" val="675135883"/>
                    </a:ext>
                  </a:extLst>
                </a:gridCol>
                <a:gridCol w="453600">
                  <a:extLst>
                    <a:ext uri="{9D8B030D-6E8A-4147-A177-3AD203B41FA5}">
                      <a16:colId xmlns:a16="http://schemas.microsoft.com/office/drawing/2014/main" val="2626412418"/>
                    </a:ext>
                  </a:extLst>
                </a:gridCol>
                <a:gridCol w="459718">
                  <a:extLst>
                    <a:ext uri="{9D8B030D-6E8A-4147-A177-3AD203B41FA5}">
                      <a16:colId xmlns:a16="http://schemas.microsoft.com/office/drawing/2014/main" val="3576380018"/>
                    </a:ext>
                  </a:extLst>
                </a:gridCol>
                <a:gridCol w="562681">
                  <a:extLst>
                    <a:ext uri="{9D8B030D-6E8A-4147-A177-3AD203B41FA5}">
                      <a16:colId xmlns:a16="http://schemas.microsoft.com/office/drawing/2014/main" val="81935103"/>
                    </a:ext>
                  </a:extLst>
                </a:gridCol>
                <a:gridCol w="453601">
                  <a:extLst>
                    <a:ext uri="{9D8B030D-6E8A-4147-A177-3AD203B41FA5}">
                      <a16:colId xmlns:a16="http://schemas.microsoft.com/office/drawing/2014/main" val="4017536731"/>
                    </a:ext>
                  </a:extLst>
                </a:gridCol>
                <a:gridCol w="475200">
                  <a:extLst>
                    <a:ext uri="{9D8B030D-6E8A-4147-A177-3AD203B41FA5}">
                      <a16:colId xmlns:a16="http://schemas.microsoft.com/office/drawing/2014/main" val="967284139"/>
                    </a:ext>
                  </a:extLst>
                </a:gridCol>
                <a:gridCol w="432000">
                  <a:extLst>
                    <a:ext uri="{9D8B030D-6E8A-4147-A177-3AD203B41FA5}">
                      <a16:colId xmlns:a16="http://schemas.microsoft.com/office/drawing/2014/main" val="2797388391"/>
                    </a:ext>
                  </a:extLst>
                </a:gridCol>
                <a:gridCol w="525052">
                  <a:extLst>
                    <a:ext uri="{9D8B030D-6E8A-4147-A177-3AD203B41FA5}">
                      <a16:colId xmlns:a16="http://schemas.microsoft.com/office/drawing/2014/main" val="1851822405"/>
                    </a:ext>
                  </a:extLst>
                </a:gridCol>
              </a:tblGrid>
              <a:tr h="273586">
                <a:tc>
                  <a:txBody>
                    <a:bodyPr/>
                    <a:lstStyle/>
                    <a:p>
                      <a:endParaRPr lang="en-US" dirty="0">
                        <a:solidFill>
                          <a:schemeClr val="tx1"/>
                        </a:solidFill>
                      </a:endParaRPr>
                    </a:p>
                  </a:txBody>
                  <a:tcPr>
                    <a:noFill/>
                  </a:tcPr>
                </a:tc>
                <a:tc>
                  <a:txBody>
                    <a:bodyPr/>
                    <a:lstStyle/>
                    <a:p>
                      <a:r>
                        <a:rPr lang="en-US" sz="1400" dirty="0">
                          <a:solidFill>
                            <a:schemeClr val="tx1"/>
                          </a:solidFill>
                        </a:rPr>
                        <a:t>3.4</a:t>
                      </a:r>
                    </a:p>
                  </a:txBody>
                  <a:tcPr>
                    <a:noFill/>
                  </a:tcPr>
                </a:tc>
                <a:tc>
                  <a:txBody>
                    <a:bodyPr/>
                    <a:lstStyle/>
                    <a:p>
                      <a:r>
                        <a:rPr lang="en-US" sz="1400" dirty="0">
                          <a:solidFill>
                            <a:schemeClr val="tx1"/>
                          </a:solidFill>
                        </a:rPr>
                        <a:t>3.5</a:t>
                      </a:r>
                    </a:p>
                  </a:txBody>
                  <a:tcPr>
                    <a:noFill/>
                  </a:tcPr>
                </a:tc>
                <a:tc>
                  <a:txBody>
                    <a:bodyPr/>
                    <a:lstStyle/>
                    <a:p>
                      <a:r>
                        <a:rPr lang="en-US" sz="1400" dirty="0">
                          <a:solidFill>
                            <a:schemeClr val="tx1"/>
                          </a:solidFill>
                        </a:rPr>
                        <a:t>3.3</a:t>
                      </a:r>
                    </a:p>
                  </a:txBody>
                  <a:tcPr>
                    <a:noFill/>
                  </a:tcPr>
                </a:tc>
                <a:tc>
                  <a:txBody>
                    <a:bodyPr/>
                    <a:lstStyle/>
                    <a:p>
                      <a:r>
                        <a:rPr lang="en-US" sz="1400" dirty="0">
                          <a:solidFill>
                            <a:schemeClr val="tx1"/>
                          </a:solidFill>
                        </a:rPr>
                        <a:t>3.4</a:t>
                      </a:r>
                    </a:p>
                  </a:txBody>
                  <a:tcPr>
                    <a:noFill/>
                  </a:tcPr>
                </a:tc>
                <a:tc>
                  <a:txBody>
                    <a:bodyPr/>
                    <a:lstStyle/>
                    <a:p>
                      <a:endParaRPr lang="en-US" sz="1400" dirty="0">
                        <a:solidFill>
                          <a:schemeClr val="tx1"/>
                        </a:solidFill>
                      </a:endParaRPr>
                    </a:p>
                  </a:txBody>
                  <a:tcPr>
                    <a:noFill/>
                  </a:tcPr>
                </a:tc>
                <a:tc>
                  <a:txBody>
                    <a:bodyPr/>
                    <a:lstStyle/>
                    <a:p>
                      <a:r>
                        <a:rPr lang="en-US" sz="1400" dirty="0">
                          <a:solidFill>
                            <a:schemeClr val="tx1"/>
                          </a:solidFill>
                        </a:rPr>
                        <a:t>3.8</a:t>
                      </a:r>
                    </a:p>
                  </a:txBody>
                  <a:tcPr>
                    <a:noFill/>
                  </a:tcPr>
                </a:tc>
                <a:tc>
                  <a:txBody>
                    <a:bodyPr/>
                    <a:lstStyle/>
                    <a:p>
                      <a:r>
                        <a:rPr lang="en-US" sz="1400" dirty="0">
                          <a:solidFill>
                            <a:schemeClr val="tx1"/>
                          </a:solidFill>
                        </a:rPr>
                        <a:t>3.8</a:t>
                      </a:r>
                    </a:p>
                  </a:txBody>
                  <a:tcPr>
                    <a:noFill/>
                  </a:tcPr>
                </a:tc>
                <a:tc>
                  <a:txBody>
                    <a:bodyPr/>
                    <a:lstStyle/>
                    <a:p>
                      <a:r>
                        <a:rPr lang="en-US" sz="1400" dirty="0">
                          <a:solidFill>
                            <a:schemeClr val="tx1"/>
                          </a:solidFill>
                        </a:rPr>
                        <a:t>3.8</a:t>
                      </a:r>
                    </a:p>
                  </a:txBody>
                  <a:tcPr>
                    <a:noFill/>
                  </a:tcPr>
                </a:tc>
                <a:tc>
                  <a:txBody>
                    <a:bodyPr/>
                    <a:lstStyle/>
                    <a:p>
                      <a:r>
                        <a:rPr lang="en-US" sz="1400" dirty="0">
                          <a:solidFill>
                            <a:schemeClr val="tx1"/>
                          </a:solidFill>
                        </a:rPr>
                        <a:t>3.7</a:t>
                      </a:r>
                    </a:p>
                  </a:txBody>
                  <a:tcPr>
                    <a:noFill/>
                  </a:tcPr>
                </a:tc>
                <a:tc>
                  <a:txBody>
                    <a:bodyPr/>
                    <a:lstStyle/>
                    <a:p>
                      <a:endParaRPr lang="en-US" sz="1400" dirty="0">
                        <a:solidFill>
                          <a:schemeClr val="tx1"/>
                        </a:solidFill>
                      </a:endParaRPr>
                    </a:p>
                  </a:txBody>
                  <a:tcPr>
                    <a:noFill/>
                  </a:tcPr>
                </a:tc>
                <a:tc>
                  <a:txBody>
                    <a:bodyPr/>
                    <a:lstStyle/>
                    <a:p>
                      <a:r>
                        <a:rPr lang="en-US" sz="1400" dirty="0">
                          <a:solidFill>
                            <a:schemeClr val="tx1"/>
                          </a:solidFill>
                        </a:rPr>
                        <a:t>3.7</a:t>
                      </a:r>
                    </a:p>
                  </a:txBody>
                  <a:tcPr>
                    <a:noFill/>
                  </a:tcPr>
                </a:tc>
                <a:tc>
                  <a:txBody>
                    <a:bodyPr/>
                    <a:lstStyle/>
                    <a:p>
                      <a:r>
                        <a:rPr lang="en-US" sz="1400" dirty="0">
                          <a:solidFill>
                            <a:schemeClr val="tx1"/>
                          </a:solidFill>
                        </a:rPr>
                        <a:t>3.7</a:t>
                      </a:r>
                    </a:p>
                  </a:txBody>
                  <a:tcPr>
                    <a:noFill/>
                  </a:tcPr>
                </a:tc>
                <a:tc>
                  <a:txBody>
                    <a:bodyPr/>
                    <a:lstStyle/>
                    <a:p>
                      <a:r>
                        <a:rPr lang="en-US" sz="1400" dirty="0">
                          <a:solidFill>
                            <a:schemeClr val="tx1"/>
                          </a:solidFill>
                        </a:rPr>
                        <a:t>3.6</a:t>
                      </a:r>
                    </a:p>
                  </a:txBody>
                  <a:tcPr>
                    <a:noFill/>
                  </a:tcPr>
                </a:tc>
                <a:tc>
                  <a:txBody>
                    <a:bodyPr/>
                    <a:lstStyle/>
                    <a:p>
                      <a:r>
                        <a:rPr lang="en-US" sz="1400" dirty="0">
                          <a:solidFill>
                            <a:schemeClr val="tx1"/>
                          </a:solidFill>
                        </a:rPr>
                        <a:t>3.7</a:t>
                      </a:r>
                    </a:p>
                  </a:txBody>
                  <a:tcPr>
                    <a:noFill/>
                  </a:tcPr>
                </a:tc>
                <a:tc>
                  <a:txBody>
                    <a:bodyPr/>
                    <a:lstStyle/>
                    <a:p>
                      <a:endParaRPr lang="en-US" sz="1400" dirty="0">
                        <a:solidFill>
                          <a:schemeClr val="tx1"/>
                        </a:solidFill>
                      </a:endParaRPr>
                    </a:p>
                  </a:txBody>
                  <a:tcPr>
                    <a:noFill/>
                  </a:tcPr>
                </a:tc>
                <a:tc>
                  <a:txBody>
                    <a:bodyPr/>
                    <a:lstStyle/>
                    <a:p>
                      <a:r>
                        <a:rPr lang="en-US" sz="1400" dirty="0">
                          <a:solidFill>
                            <a:schemeClr val="tx1"/>
                          </a:solidFill>
                        </a:rPr>
                        <a:t>3.5</a:t>
                      </a:r>
                    </a:p>
                  </a:txBody>
                  <a:tcPr>
                    <a:noFill/>
                  </a:tcPr>
                </a:tc>
                <a:tc>
                  <a:txBody>
                    <a:bodyPr/>
                    <a:lstStyle/>
                    <a:p>
                      <a:r>
                        <a:rPr lang="en-US" sz="1400" dirty="0">
                          <a:solidFill>
                            <a:schemeClr val="tx1"/>
                          </a:solidFill>
                        </a:rPr>
                        <a:t>3.3</a:t>
                      </a:r>
                    </a:p>
                  </a:txBody>
                  <a:tcPr>
                    <a:noFill/>
                  </a:tcPr>
                </a:tc>
                <a:tc>
                  <a:txBody>
                    <a:bodyPr/>
                    <a:lstStyle/>
                    <a:p>
                      <a:r>
                        <a:rPr lang="en-US" sz="1400" dirty="0">
                          <a:solidFill>
                            <a:schemeClr val="tx1"/>
                          </a:solidFill>
                        </a:rPr>
                        <a:t>3.0</a:t>
                      </a:r>
                    </a:p>
                  </a:txBody>
                  <a:tcPr>
                    <a:noFill/>
                  </a:tcPr>
                </a:tc>
                <a:tc>
                  <a:txBody>
                    <a:bodyPr/>
                    <a:lstStyle/>
                    <a:p>
                      <a:r>
                        <a:rPr lang="en-US" sz="1400" dirty="0">
                          <a:solidFill>
                            <a:schemeClr val="tx1"/>
                          </a:solidFill>
                        </a:rPr>
                        <a:t>3.2</a:t>
                      </a:r>
                    </a:p>
                  </a:txBody>
                  <a:tcPr>
                    <a:noFill/>
                  </a:tcPr>
                </a:tc>
                <a:tc>
                  <a:txBody>
                    <a:bodyPr/>
                    <a:lstStyle/>
                    <a:p>
                      <a:endParaRPr lang="en-US" sz="1400" dirty="0">
                        <a:solidFill>
                          <a:schemeClr val="tx1"/>
                        </a:solidFill>
                      </a:endParaRPr>
                    </a:p>
                  </a:txBody>
                  <a:tcPr>
                    <a:noFill/>
                  </a:tcPr>
                </a:tc>
                <a:tc>
                  <a:txBody>
                    <a:bodyPr/>
                    <a:lstStyle/>
                    <a:p>
                      <a:r>
                        <a:rPr lang="en-US" sz="1400" dirty="0">
                          <a:solidFill>
                            <a:schemeClr val="tx1"/>
                          </a:solidFill>
                        </a:rPr>
                        <a:t>3.2</a:t>
                      </a:r>
                    </a:p>
                  </a:txBody>
                  <a:tcPr>
                    <a:noFill/>
                  </a:tcPr>
                </a:tc>
                <a:tc>
                  <a:txBody>
                    <a:bodyPr/>
                    <a:lstStyle/>
                    <a:p>
                      <a:r>
                        <a:rPr lang="en-US" sz="1400" dirty="0">
                          <a:solidFill>
                            <a:schemeClr val="tx1"/>
                          </a:solidFill>
                        </a:rPr>
                        <a:t>3.3</a:t>
                      </a:r>
                    </a:p>
                  </a:txBody>
                  <a:tcPr>
                    <a:noFill/>
                  </a:tcPr>
                </a:tc>
                <a:tc>
                  <a:txBody>
                    <a:bodyPr/>
                    <a:lstStyle/>
                    <a:p>
                      <a:r>
                        <a:rPr lang="en-US" sz="1400" dirty="0">
                          <a:solidFill>
                            <a:schemeClr val="tx1"/>
                          </a:solidFill>
                        </a:rPr>
                        <a:t>3.0</a:t>
                      </a:r>
                    </a:p>
                  </a:txBody>
                  <a:tcPr>
                    <a:noFill/>
                  </a:tcPr>
                </a:tc>
                <a:tc>
                  <a:txBody>
                    <a:bodyPr/>
                    <a:lstStyle/>
                    <a:p>
                      <a:r>
                        <a:rPr lang="en-US" sz="1400" dirty="0">
                          <a:solidFill>
                            <a:schemeClr val="tx1"/>
                          </a:solidFill>
                        </a:rPr>
                        <a:t>3.1</a:t>
                      </a:r>
                    </a:p>
                  </a:txBody>
                  <a:tcPr>
                    <a:noFill/>
                  </a:tcPr>
                </a:tc>
                <a:extLst>
                  <a:ext uri="{0D108BD9-81ED-4DB2-BD59-A6C34878D82A}">
                    <a16:rowId xmlns:a16="http://schemas.microsoft.com/office/drawing/2014/main" val="287787992"/>
                  </a:ext>
                </a:extLst>
              </a:tr>
            </a:tbl>
          </a:graphicData>
        </a:graphic>
      </p:graphicFrame>
      <p:sp>
        <p:nvSpPr>
          <p:cNvPr id="15" name="TextBox 14">
            <a:extLst>
              <a:ext uri="{FF2B5EF4-FFF2-40B4-BE49-F238E27FC236}">
                <a16:creationId xmlns:a16="http://schemas.microsoft.com/office/drawing/2014/main" id="{C166DA3F-5AF0-4FE9-90A6-AE6933F939F8}"/>
              </a:ext>
            </a:extLst>
          </p:cNvPr>
          <p:cNvSpPr txBox="1"/>
          <p:nvPr/>
        </p:nvSpPr>
        <p:spPr>
          <a:xfrm>
            <a:off x="119798" y="5752004"/>
            <a:ext cx="665567" cy="307777"/>
          </a:xfrm>
          <a:prstGeom prst="rect">
            <a:avLst/>
          </a:prstGeom>
          <a:noFill/>
        </p:spPr>
        <p:txBody>
          <a:bodyPr wrap="none" rtlCol="0">
            <a:spAutoFit/>
          </a:bodyPr>
          <a:lstStyle/>
          <a:p>
            <a:r>
              <a:rPr lang="en-US" sz="1400" b="1" dirty="0"/>
              <a:t>Mean:</a:t>
            </a:r>
          </a:p>
        </p:txBody>
      </p:sp>
    </p:spTree>
    <p:extLst>
      <p:ext uri="{BB962C8B-B14F-4D97-AF65-F5344CB8AC3E}">
        <p14:creationId xmlns:p14="http://schemas.microsoft.com/office/powerpoint/2010/main" val="53614159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79" y="137160"/>
            <a:ext cx="10725912" cy="594360"/>
          </a:xfrm>
        </p:spPr>
        <p:txBody>
          <a:bodyPr>
            <a:noAutofit/>
          </a:bodyPr>
          <a:lstStyle/>
          <a:p>
            <a:r>
              <a:rPr lang="en-US" sz="4000" dirty="0"/>
              <a:t>Time Satisfaction – Link Riders, Year-to-Year</a:t>
            </a:r>
          </a:p>
        </p:txBody>
      </p:sp>
      <p:sp>
        <p:nvSpPr>
          <p:cNvPr id="3" name="Text Placeholder 2"/>
          <p:cNvSpPr>
            <a:spLocks noGrp="1"/>
          </p:cNvSpPr>
          <p:nvPr>
            <p:ph type="body" sz="quarter" idx="15"/>
          </p:nvPr>
        </p:nvSpPr>
        <p:spPr>
          <a:xfrm>
            <a:off x="182878" y="6307931"/>
            <a:ext cx="6836855" cy="461665"/>
          </a:xfrm>
        </p:spPr>
        <p:txBody>
          <a:bodyPr/>
          <a:lstStyle/>
          <a:p>
            <a:r>
              <a:rPr lang="en-US" dirty="0"/>
              <a:t>22. The total travel time it takes to get to your destination</a:t>
            </a:r>
          </a:p>
          <a:p>
            <a:r>
              <a:rPr lang="en-US" dirty="0"/>
              <a:t>23. The on-time performance of this (bus/Sounder/Link)</a:t>
            </a:r>
            <a:endParaRPr lang="en-US" u="sng" dirty="0">
              <a:solidFill>
                <a:prstClr val="black"/>
              </a:solidFill>
            </a:endParaRPr>
          </a:p>
        </p:txBody>
      </p:sp>
      <p:sp>
        <p:nvSpPr>
          <p:cNvPr id="4" name="Text Placeholder 3"/>
          <p:cNvSpPr>
            <a:spLocks noGrp="1"/>
          </p:cNvSpPr>
          <p:nvPr>
            <p:ph type="body" sz="quarter" idx="13"/>
          </p:nvPr>
        </p:nvSpPr>
        <p:spPr>
          <a:xfrm>
            <a:off x="182880" y="941832"/>
            <a:ext cx="11823192" cy="517065"/>
          </a:xfrm>
        </p:spPr>
        <p:txBody>
          <a:bodyPr/>
          <a:lstStyle/>
          <a:p>
            <a:r>
              <a:rPr lang="en-US" sz="1500" dirty="0"/>
              <a:t>Travel time and on-time satisfaction grades have remained consistently for Link over the last few years, apart from a rating spike in 2015. Even after more than a year since the U-Link expansion, A grades for travel and on-time satisfaction remain higher for Link than ST’s other service.</a:t>
            </a:r>
          </a:p>
        </p:txBody>
      </p:sp>
      <p:sp>
        <p:nvSpPr>
          <p:cNvPr id="5" name="TextBox 4">
            <a:extLst>
              <a:ext uri="{FF2B5EF4-FFF2-40B4-BE49-F238E27FC236}">
                <a16:creationId xmlns:a16="http://schemas.microsoft.com/office/drawing/2014/main" id="{5D05DA5E-9CA5-4E8F-B8C7-FF8AA9C6F008}"/>
              </a:ext>
            </a:extLst>
          </p:cNvPr>
          <p:cNvSpPr txBox="1"/>
          <p:nvPr/>
        </p:nvSpPr>
        <p:spPr>
          <a:xfrm>
            <a:off x="1798320" y="1620962"/>
            <a:ext cx="2468880" cy="369332"/>
          </a:xfrm>
          <a:prstGeom prst="rect">
            <a:avLst/>
          </a:prstGeom>
          <a:noFill/>
        </p:spPr>
        <p:txBody>
          <a:bodyPr wrap="square" rtlCol="0">
            <a:spAutoFit/>
          </a:bodyPr>
          <a:lstStyle/>
          <a:p>
            <a:r>
              <a:rPr lang="en-US" b="1" dirty="0"/>
              <a:t>Travel Time Satisfaction</a:t>
            </a:r>
          </a:p>
        </p:txBody>
      </p:sp>
      <p:sp>
        <p:nvSpPr>
          <p:cNvPr id="8" name="TextBox 7">
            <a:extLst>
              <a:ext uri="{FF2B5EF4-FFF2-40B4-BE49-F238E27FC236}">
                <a16:creationId xmlns:a16="http://schemas.microsoft.com/office/drawing/2014/main" id="{AD4E63F9-2AB2-4083-85B4-59E6E07FDB51}"/>
              </a:ext>
            </a:extLst>
          </p:cNvPr>
          <p:cNvSpPr txBox="1"/>
          <p:nvPr/>
        </p:nvSpPr>
        <p:spPr>
          <a:xfrm>
            <a:off x="8154143" y="1646804"/>
            <a:ext cx="2169440" cy="369332"/>
          </a:xfrm>
          <a:prstGeom prst="rect">
            <a:avLst/>
          </a:prstGeom>
          <a:noFill/>
        </p:spPr>
        <p:txBody>
          <a:bodyPr wrap="none" rtlCol="0">
            <a:spAutoFit/>
          </a:bodyPr>
          <a:lstStyle/>
          <a:p>
            <a:r>
              <a:rPr lang="en-US" b="1" dirty="0"/>
              <a:t>On-Time Satisfaction</a:t>
            </a:r>
          </a:p>
        </p:txBody>
      </p:sp>
      <p:graphicFrame>
        <p:nvGraphicFramePr>
          <p:cNvPr id="9" name="Chart Placeholder 8">
            <a:extLst>
              <a:ext uri="{FF2B5EF4-FFF2-40B4-BE49-F238E27FC236}">
                <a16:creationId xmlns:a16="http://schemas.microsoft.com/office/drawing/2014/main" id="{423DE46F-DC1A-40F7-B662-4C3C23C3F50C}"/>
              </a:ext>
            </a:extLst>
          </p:cNvPr>
          <p:cNvGraphicFramePr>
            <a:graphicFrameLocks/>
          </p:cNvGraphicFramePr>
          <p:nvPr>
            <p:extLst>
              <p:ext uri="{D42A27DB-BD31-4B8C-83A1-F6EECF244321}">
                <p14:modId xmlns:p14="http://schemas.microsoft.com/office/powerpoint/2010/main" val="1111688518"/>
              </p:ext>
            </p:extLst>
          </p:nvPr>
        </p:nvGraphicFramePr>
        <p:xfrm>
          <a:off x="6260842" y="2028692"/>
          <a:ext cx="5956042" cy="412951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Chart Placeholder 8">
            <a:extLst>
              <a:ext uri="{FF2B5EF4-FFF2-40B4-BE49-F238E27FC236}">
                <a16:creationId xmlns:a16="http://schemas.microsoft.com/office/drawing/2014/main" id="{69F1FFCB-1B4B-4FE5-9BA4-C6C20B9DAE25}"/>
              </a:ext>
            </a:extLst>
          </p:cNvPr>
          <p:cNvGraphicFramePr>
            <a:graphicFrameLocks/>
          </p:cNvGraphicFramePr>
          <p:nvPr>
            <p:extLst>
              <p:ext uri="{D42A27DB-BD31-4B8C-83A1-F6EECF244321}">
                <p14:modId xmlns:p14="http://schemas.microsoft.com/office/powerpoint/2010/main" val="1387091495"/>
              </p:ext>
            </p:extLst>
          </p:nvPr>
        </p:nvGraphicFramePr>
        <p:xfrm>
          <a:off x="307910" y="2028692"/>
          <a:ext cx="5654351" cy="4129511"/>
        </p:xfrm>
        <a:graphic>
          <a:graphicData uri="http://schemas.openxmlformats.org/drawingml/2006/chart">
            <c:chart xmlns:c="http://schemas.openxmlformats.org/drawingml/2006/chart" xmlns:r="http://schemas.openxmlformats.org/officeDocument/2006/relationships" r:id="rId4"/>
          </a:graphicData>
        </a:graphic>
      </p:graphicFrame>
      <p:cxnSp>
        <p:nvCxnSpPr>
          <p:cNvPr id="7" name="Straight Connector 6">
            <a:extLst>
              <a:ext uri="{FF2B5EF4-FFF2-40B4-BE49-F238E27FC236}">
                <a16:creationId xmlns:a16="http://schemas.microsoft.com/office/drawing/2014/main" id="{6015FE14-3362-4DE3-9971-7F6CAAA3F06B}"/>
              </a:ext>
            </a:extLst>
          </p:cNvPr>
          <p:cNvCxnSpPr>
            <a:cxnSpLocks/>
          </p:cNvCxnSpPr>
          <p:nvPr/>
        </p:nvCxnSpPr>
        <p:spPr>
          <a:xfrm>
            <a:off x="6111551" y="1636351"/>
            <a:ext cx="0" cy="4521853"/>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410499358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79" y="137160"/>
            <a:ext cx="10725912" cy="594360"/>
          </a:xfrm>
        </p:spPr>
        <p:txBody>
          <a:bodyPr>
            <a:noAutofit/>
          </a:bodyPr>
          <a:lstStyle/>
          <a:p>
            <a:r>
              <a:rPr lang="en-US" sz="3400" dirty="0"/>
              <a:t>Time Satisfaction – Sounder South Riders, Year-to-Year</a:t>
            </a:r>
          </a:p>
        </p:txBody>
      </p:sp>
      <p:sp>
        <p:nvSpPr>
          <p:cNvPr id="3" name="Text Placeholder 2"/>
          <p:cNvSpPr>
            <a:spLocks noGrp="1"/>
          </p:cNvSpPr>
          <p:nvPr>
            <p:ph type="body" sz="quarter" idx="15"/>
          </p:nvPr>
        </p:nvSpPr>
        <p:spPr>
          <a:xfrm>
            <a:off x="182878" y="6307931"/>
            <a:ext cx="6836855" cy="461665"/>
          </a:xfrm>
        </p:spPr>
        <p:txBody>
          <a:bodyPr/>
          <a:lstStyle/>
          <a:p>
            <a:r>
              <a:rPr lang="en-US" dirty="0"/>
              <a:t>22. The total travel time it takes to get to your destination</a:t>
            </a:r>
          </a:p>
          <a:p>
            <a:r>
              <a:rPr lang="en-US" dirty="0"/>
              <a:t>23. The on-time performance of this (bus/Sounder/Link)</a:t>
            </a:r>
            <a:endParaRPr lang="en-US" u="sng" dirty="0">
              <a:solidFill>
                <a:prstClr val="black"/>
              </a:solidFill>
            </a:endParaRPr>
          </a:p>
        </p:txBody>
      </p:sp>
      <p:sp>
        <p:nvSpPr>
          <p:cNvPr id="4" name="Text Placeholder 3"/>
          <p:cNvSpPr>
            <a:spLocks noGrp="1"/>
          </p:cNvSpPr>
          <p:nvPr>
            <p:ph type="body" sz="quarter" idx="13"/>
          </p:nvPr>
        </p:nvSpPr>
        <p:spPr>
          <a:xfrm>
            <a:off x="182880" y="941832"/>
            <a:ext cx="11823192" cy="747897"/>
          </a:xfrm>
        </p:spPr>
        <p:txBody>
          <a:bodyPr/>
          <a:lstStyle/>
          <a:p>
            <a:r>
              <a:rPr lang="en-US" sz="1500" dirty="0"/>
              <a:t>Although negative sentiment is still relatively low, A grades for Lakewood Sounder’s travel time and on-time satisfaction have steadily declined since 2014. Travel time on Sounder is one of the few attributes where A grades have continued to decline since 2016. Meanwhile, most of these declines have resulted in growing B grades rather than negative C or lower sentiment, apart from a spike in 2016.</a:t>
            </a:r>
          </a:p>
        </p:txBody>
      </p:sp>
      <p:sp>
        <p:nvSpPr>
          <p:cNvPr id="5" name="TextBox 4">
            <a:extLst>
              <a:ext uri="{FF2B5EF4-FFF2-40B4-BE49-F238E27FC236}">
                <a16:creationId xmlns:a16="http://schemas.microsoft.com/office/drawing/2014/main" id="{5D05DA5E-9CA5-4E8F-B8C7-FF8AA9C6F008}"/>
              </a:ext>
            </a:extLst>
          </p:cNvPr>
          <p:cNvSpPr txBox="1"/>
          <p:nvPr/>
        </p:nvSpPr>
        <p:spPr>
          <a:xfrm>
            <a:off x="1900645" y="1706026"/>
            <a:ext cx="2468880" cy="369332"/>
          </a:xfrm>
          <a:prstGeom prst="rect">
            <a:avLst/>
          </a:prstGeom>
          <a:noFill/>
        </p:spPr>
        <p:txBody>
          <a:bodyPr wrap="square" rtlCol="0">
            <a:spAutoFit/>
          </a:bodyPr>
          <a:lstStyle/>
          <a:p>
            <a:r>
              <a:rPr lang="en-US" b="1" dirty="0"/>
              <a:t>Travel Time Satisfaction</a:t>
            </a:r>
          </a:p>
        </p:txBody>
      </p:sp>
      <p:sp>
        <p:nvSpPr>
          <p:cNvPr id="8" name="TextBox 7">
            <a:extLst>
              <a:ext uri="{FF2B5EF4-FFF2-40B4-BE49-F238E27FC236}">
                <a16:creationId xmlns:a16="http://schemas.microsoft.com/office/drawing/2014/main" id="{AD4E63F9-2AB2-4083-85B4-59E6E07FDB51}"/>
              </a:ext>
            </a:extLst>
          </p:cNvPr>
          <p:cNvSpPr txBox="1"/>
          <p:nvPr/>
        </p:nvSpPr>
        <p:spPr>
          <a:xfrm>
            <a:off x="8154143" y="1711846"/>
            <a:ext cx="2169440" cy="369332"/>
          </a:xfrm>
          <a:prstGeom prst="rect">
            <a:avLst/>
          </a:prstGeom>
          <a:noFill/>
        </p:spPr>
        <p:txBody>
          <a:bodyPr wrap="none" rtlCol="0">
            <a:spAutoFit/>
          </a:bodyPr>
          <a:lstStyle/>
          <a:p>
            <a:r>
              <a:rPr lang="en-US" b="1" dirty="0"/>
              <a:t>On-Time Satisfaction</a:t>
            </a:r>
          </a:p>
        </p:txBody>
      </p:sp>
      <p:graphicFrame>
        <p:nvGraphicFramePr>
          <p:cNvPr id="9" name="Chart Placeholder 8">
            <a:extLst>
              <a:ext uri="{FF2B5EF4-FFF2-40B4-BE49-F238E27FC236}">
                <a16:creationId xmlns:a16="http://schemas.microsoft.com/office/drawing/2014/main" id="{423DE46F-DC1A-40F7-B662-4C3C23C3F50C}"/>
              </a:ext>
            </a:extLst>
          </p:cNvPr>
          <p:cNvGraphicFramePr>
            <a:graphicFrameLocks/>
          </p:cNvGraphicFramePr>
          <p:nvPr>
            <p:extLst>
              <p:ext uri="{D42A27DB-BD31-4B8C-83A1-F6EECF244321}">
                <p14:modId xmlns:p14="http://schemas.microsoft.com/office/powerpoint/2010/main" val="3176851082"/>
              </p:ext>
            </p:extLst>
          </p:nvPr>
        </p:nvGraphicFramePr>
        <p:xfrm>
          <a:off x="6260842" y="2113756"/>
          <a:ext cx="5956042" cy="412951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Chart Placeholder 8">
            <a:extLst>
              <a:ext uri="{FF2B5EF4-FFF2-40B4-BE49-F238E27FC236}">
                <a16:creationId xmlns:a16="http://schemas.microsoft.com/office/drawing/2014/main" id="{69F1FFCB-1B4B-4FE5-9BA4-C6C20B9DAE25}"/>
              </a:ext>
            </a:extLst>
          </p:cNvPr>
          <p:cNvGraphicFramePr>
            <a:graphicFrameLocks/>
          </p:cNvGraphicFramePr>
          <p:nvPr>
            <p:extLst>
              <p:ext uri="{D42A27DB-BD31-4B8C-83A1-F6EECF244321}">
                <p14:modId xmlns:p14="http://schemas.microsoft.com/office/powerpoint/2010/main" val="2028167182"/>
              </p:ext>
            </p:extLst>
          </p:nvPr>
        </p:nvGraphicFramePr>
        <p:xfrm>
          <a:off x="307910" y="2113756"/>
          <a:ext cx="5654351" cy="4129511"/>
        </p:xfrm>
        <a:graphic>
          <a:graphicData uri="http://schemas.openxmlformats.org/drawingml/2006/chart">
            <c:chart xmlns:c="http://schemas.openxmlformats.org/drawingml/2006/chart" xmlns:r="http://schemas.openxmlformats.org/officeDocument/2006/relationships" r:id="rId4"/>
          </a:graphicData>
        </a:graphic>
      </p:graphicFrame>
      <p:cxnSp>
        <p:nvCxnSpPr>
          <p:cNvPr id="7" name="Straight Connector 6">
            <a:extLst>
              <a:ext uri="{FF2B5EF4-FFF2-40B4-BE49-F238E27FC236}">
                <a16:creationId xmlns:a16="http://schemas.microsoft.com/office/drawing/2014/main" id="{6015FE14-3362-4DE3-9971-7F6CAAA3F06B}"/>
              </a:ext>
            </a:extLst>
          </p:cNvPr>
          <p:cNvCxnSpPr>
            <a:cxnSpLocks/>
          </p:cNvCxnSpPr>
          <p:nvPr/>
        </p:nvCxnSpPr>
        <p:spPr>
          <a:xfrm>
            <a:off x="6111551" y="1721415"/>
            <a:ext cx="0" cy="4521853"/>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67462531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79" y="137160"/>
            <a:ext cx="10725912" cy="594360"/>
          </a:xfrm>
        </p:spPr>
        <p:txBody>
          <a:bodyPr>
            <a:noAutofit/>
          </a:bodyPr>
          <a:lstStyle/>
          <a:p>
            <a:r>
              <a:rPr lang="en-US" sz="3400" dirty="0"/>
              <a:t>Time Satisfaction – Sounder North Riders, Year-to-Year</a:t>
            </a:r>
          </a:p>
        </p:txBody>
      </p:sp>
      <p:sp>
        <p:nvSpPr>
          <p:cNvPr id="3" name="Text Placeholder 2"/>
          <p:cNvSpPr>
            <a:spLocks noGrp="1"/>
          </p:cNvSpPr>
          <p:nvPr>
            <p:ph type="body" sz="quarter" idx="15"/>
          </p:nvPr>
        </p:nvSpPr>
        <p:spPr>
          <a:xfrm>
            <a:off x="182878" y="6307931"/>
            <a:ext cx="6836855" cy="461665"/>
          </a:xfrm>
        </p:spPr>
        <p:txBody>
          <a:bodyPr/>
          <a:lstStyle/>
          <a:p>
            <a:r>
              <a:rPr lang="en-US" dirty="0"/>
              <a:t>22. The total travel time it takes to get to your destination</a:t>
            </a:r>
          </a:p>
          <a:p>
            <a:r>
              <a:rPr lang="en-US" dirty="0"/>
              <a:t>23. The on-time performance of this (bus/Sounder/Link)</a:t>
            </a:r>
            <a:endParaRPr lang="en-US" u="sng" dirty="0">
              <a:solidFill>
                <a:prstClr val="black"/>
              </a:solidFill>
            </a:endParaRPr>
          </a:p>
        </p:txBody>
      </p:sp>
      <p:sp>
        <p:nvSpPr>
          <p:cNvPr id="4" name="Text Placeholder 3"/>
          <p:cNvSpPr>
            <a:spLocks noGrp="1"/>
          </p:cNvSpPr>
          <p:nvPr>
            <p:ph type="body" sz="quarter" idx="13"/>
          </p:nvPr>
        </p:nvSpPr>
        <p:spPr>
          <a:xfrm>
            <a:off x="182880" y="941832"/>
            <a:ext cx="11823192" cy="517065"/>
          </a:xfrm>
        </p:spPr>
        <p:txBody>
          <a:bodyPr/>
          <a:lstStyle/>
          <a:p>
            <a:r>
              <a:rPr lang="en-US" sz="1500" dirty="0"/>
              <a:t>Positive A and B grades for Everett Sounder’s travel time and on-time satisfaction have rebounded from dips in 2016. Positive intensity continues to erode for travel time, which has resulted in an influx of B grades even though negative C/lower grades are low.</a:t>
            </a:r>
          </a:p>
        </p:txBody>
      </p:sp>
      <p:sp>
        <p:nvSpPr>
          <p:cNvPr id="5" name="TextBox 4">
            <a:extLst>
              <a:ext uri="{FF2B5EF4-FFF2-40B4-BE49-F238E27FC236}">
                <a16:creationId xmlns:a16="http://schemas.microsoft.com/office/drawing/2014/main" id="{5D05DA5E-9CA5-4E8F-B8C7-FF8AA9C6F008}"/>
              </a:ext>
            </a:extLst>
          </p:cNvPr>
          <p:cNvSpPr txBox="1"/>
          <p:nvPr/>
        </p:nvSpPr>
        <p:spPr>
          <a:xfrm>
            <a:off x="1905725" y="1605573"/>
            <a:ext cx="2458720" cy="369332"/>
          </a:xfrm>
          <a:prstGeom prst="rect">
            <a:avLst/>
          </a:prstGeom>
          <a:noFill/>
        </p:spPr>
        <p:txBody>
          <a:bodyPr wrap="square" rtlCol="0">
            <a:spAutoFit/>
          </a:bodyPr>
          <a:lstStyle/>
          <a:p>
            <a:r>
              <a:rPr lang="en-US" b="1" dirty="0"/>
              <a:t>Travel Time Satisfaction</a:t>
            </a:r>
          </a:p>
        </p:txBody>
      </p:sp>
      <p:sp>
        <p:nvSpPr>
          <p:cNvPr id="8" name="TextBox 7">
            <a:extLst>
              <a:ext uri="{FF2B5EF4-FFF2-40B4-BE49-F238E27FC236}">
                <a16:creationId xmlns:a16="http://schemas.microsoft.com/office/drawing/2014/main" id="{AD4E63F9-2AB2-4083-85B4-59E6E07FDB51}"/>
              </a:ext>
            </a:extLst>
          </p:cNvPr>
          <p:cNvSpPr txBox="1"/>
          <p:nvPr/>
        </p:nvSpPr>
        <p:spPr>
          <a:xfrm>
            <a:off x="8154143" y="1605573"/>
            <a:ext cx="2169440" cy="369332"/>
          </a:xfrm>
          <a:prstGeom prst="rect">
            <a:avLst/>
          </a:prstGeom>
          <a:noFill/>
        </p:spPr>
        <p:txBody>
          <a:bodyPr wrap="none" rtlCol="0">
            <a:spAutoFit/>
          </a:bodyPr>
          <a:lstStyle/>
          <a:p>
            <a:r>
              <a:rPr lang="en-US" b="1" dirty="0"/>
              <a:t>On-Time Satisfaction</a:t>
            </a:r>
          </a:p>
        </p:txBody>
      </p:sp>
      <p:graphicFrame>
        <p:nvGraphicFramePr>
          <p:cNvPr id="9" name="Chart Placeholder 8">
            <a:extLst>
              <a:ext uri="{FF2B5EF4-FFF2-40B4-BE49-F238E27FC236}">
                <a16:creationId xmlns:a16="http://schemas.microsoft.com/office/drawing/2014/main" id="{423DE46F-DC1A-40F7-B662-4C3C23C3F50C}"/>
              </a:ext>
            </a:extLst>
          </p:cNvPr>
          <p:cNvGraphicFramePr>
            <a:graphicFrameLocks/>
          </p:cNvGraphicFramePr>
          <p:nvPr>
            <p:extLst>
              <p:ext uri="{D42A27DB-BD31-4B8C-83A1-F6EECF244321}">
                <p14:modId xmlns:p14="http://schemas.microsoft.com/office/powerpoint/2010/main" val="2699320381"/>
              </p:ext>
            </p:extLst>
          </p:nvPr>
        </p:nvGraphicFramePr>
        <p:xfrm>
          <a:off x="6260842" y="2028692"/>
          <a:ext cx="5956042" cy="412951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Chart Placeholder 8">
            <a:extLst>
              <a:ext uri="{FF2B5EF4-FFF2-40B4-BE49-F238E27FC236}">
                <a16:creationId xmlns:a16="http://schemas.microsoft.com/office/drawing/2014/main" id="{69F1FFCB-1B4B-4FE5-9BA4-C6C20B9DAE25}"/>
              </a:ext>
            </a:extLst>
          </p:cNvPr>
          <p:cNvGraphicFramePr>
            <a:graphicFrameLocks/>
          </p:cNvGraphicFramePr>
          <p:nvPr>
            <p:extLst>
              <p:ext uri="{D42A27DB-BD31-4B8C-83A1-F6EECF244321}">
                <p14:modId xmlns:p14="http://schemas.microsoft.com/office/powerpoint/2010/main" val="662881447"/>
              </p:ext>
            </p:extLst>
          </p:nvPr>
        </p:nvGraphicFramePr>
        <p:xfrm>
          <a:off x="307910" y="2028692"/>
          <a:ext cx="5654351" cy="4129511"/>
        </p:xfrm>
        <a:graphic>
          <a:graphicData uri="http://schemas.openxmlformats.org/drawingml/2006/chart">
            <c:chart xmlns:c="http://schemas.openxmlformats.org/drawingml/2006/chart" xmlns:r="http://schemas.openxmlformats.org/officeDocument/2006/relationships" r:id="rId4"/>
          </a:graphicData>
        </a:graphic>
      </p:graphicFrame>
      <p:cxnSp>
        <p:nvCxnSpPr>
          <p:cNvPr id="7" name="Straight Connector 6">
            <a:extLst>
              <a:ext uri="{FF2B5EF4-FFF2-40B4-BE49-F238E27FC236}">
                <a16:creationId xmlns:a16="http://schemas.microsoft.com/office/drawing/2014/main" id="{6015FE14-3362-4DE3-9971-7F6CAAA3F06B}"/>
              </a:ext>
            </a:extLst>
          </p:cNvPr>
          <p:cNvCxnSpPr>
            <a:cxnSpLocks/>
          </p:cNvCxnSpPr>
          <p:nvPr/>
        </p:nvCxnSpPr>
        <p:spPr>
          <a:xfrm>
            <a:off x="6111551" y="1636351"/>
            <a:ext cx="0" cy="4521853"/>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52933609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79" y="137160"/>
            <a:ext cx="10725912" cy="594360"/>
          </a:xfrm>
        </p:spPr>
        <p:txBody>
          <a:bodyPr>
            <a:noAutofit/>
          </a:bodyPr>
          <a:lstStyle/>
          <a:p>
            <a:r>
              <a:rPr lang="en-US" sz="3800" dirty="0"/>
              <a:t>Time Satisfaction – Express Bus Riders, Year-to-Year</a:t>
            </a:r>
          </a:p>
        </p:txBody>
      </p:sp>
      <p:sp>
        <p:nvSpPr>
          <p:cNvPr id="3" name="Text Placeholder 2"/>
          <p:cNvSpPr>
            <a:spLocks noGrp="1"/>
          </p:cNvSpPr>
          <p:nvPr>
            <p:ph type="body" sz="quarter" idx="15"/>
          </p:nvPr>
        </p:nvSpPr>
        <p:spPr>
          <a:xfrm>
            <a:off x="182878" y="6307931"/>
            <a:ext cx="6836855" cy="461665"/>
          </a:xfrm>
        </p:spPr>
        <p:txBody>
          <a:bodyPr/>
          <a:lstStyle/>
          <a:p>
            <a:r>
              <a:rPr lang="en-US" dirty="0"/>
              <a:t>22. The total travel time it takes to get to your destination</a:t>
            </a:r>
          </a:p>
          <a:p>
            <a:r>
              <a:rPr lang="en-US" dirty="0"/>
              <a:t>23. The on-time performance of this (bus/Sounder/Link)</a:t>
            </a:r>
            <a:endParaRPr lang="en-US" u="sng" dirty="0">
              <a:solidFill>
                <a:prstClr val="black"/>
              </a:solidFill>
            </a:endParaRPr>
          </a:p>
        </p:txBody>
      </p:sp>
      <p:sp>
        <p:nvSpPr>
          <p:cNvPr id="4" name="Text Placeholder 3"/>
          <p:cNvSpPr>
            <a:spLocks noGrp="1"/>
          </p:cNvSpPr>
          <p:nvPr>
            <p:ph type="body" sz="quarter" idx="13"/>
          </p:nvPr>
        </p:nvSpPr>
        <p:spPr>
          <a:xfrm>
            <a:off x="182880" y="941832"/>
            <a:ext cx="11823192" cy="517065"/>
          </a:xfrm>
        </p:spPr>
        <p:txBody>
          <a:bodyPr/>
          <a:lstStyle/>
          <a:p>
            <a:r>
              <a:rPr lang="en-US" sz="1500" dirty="0"/>
              <a:t>Express bus ratings saw a significant drop in its travel and on-time satisfaction ratings in 2016. Although the positive A and B ratings have almost fully recovered since last year, positive intensity (40% A grade) remains depressed, recovering less than half of the ratings lost in 2016.</a:t>
            </a:r>
          </a:p>
        </p:txBody>
      </p:sp>
      <p:sp>
        <p:nvSpPr>
          <p:cNvPr id="5" name="TextBox 4">
            <a:extLst>
              <a:ext uri="{FF2B5EF4-FFF2-40B4-BE49-F238E27FC236}">
                <a16:creationId xmlns:a16="http://schemas.microsoft.com/office/drawing/2014/main" id="{5D05DA5E-9CA5-4E8F-B8C7-FF8AA9C6F008}"/>
              </a:ext>
            </a:extLst>
          </p:cNvPr>
          <p:cNvSpPr txBox="1"/>
          <p:nvPr/>
        </p:nvSpPr>
        <p:spPr>
          <a:xfrm>
            <a:off x="1798320" y="1620962"/>
            <a:ext cx="2468880" cy="369332"/>
          </a:xfrm>
          <a:prstGeom prst="rect">
            <a:avLst/>
          </a:prstGeom>
          <a:noFill/>
        </p:spPr>
        <p:txBody>
          <a:bodyPr wrap="square" rtlCol="0">
            <a:spAutoFit/>
          </a:bodyPr>
          <a:lstStyle/>
          <a:p>
            <a:r>
              <a:rPr lang="en-US" b="1" dirty="0"/>
              <a:t>Travel Time Satisfaction</a:t>
            </a:r>
          </a:p>
        </p:txBody>
      </p:sp>
      <p:sp>
        <p:nvSpPr>
          <p:cNvPr id="8" name="TextBox 7">
            <a:extLst>
              <a:ext uri="{FF2B5EF4-FFF2-40B4-BE49-F238E27FC236}">
                <a16:creationId xmlns:a16="http://schemas.microsoft.com/office/drawing/2014/main" id="{AD4E63F9-2AB2-4083-85B4-59E6E07FDB51}"/>
              </a:ext>
            </a:extLst>
          </p:cNvPr>
          <p:cNvSpPr txBox="1"/>
          <p:nvPr/>
        </p:nvSpPr>
        <p:spPr>
          <a:xfrm>
            <a:off x="8154143" y="1646804"/>
            <a:ext cx="2169440" cy="369332"/>
          </a:xfrm>
          <a:prstGeom prst="rect">
            <a:avLst/>
          </a:prstGeom>
          <a:noFill/>
        </p:spPr>
        <p:txBody>
          <a:bodyPr wrap="none" rtlCol="0">
            <a:spAutoFit/>
          </a:bodyPr>
          <a:lstStyle/>
          <a:p>
            <a:r>
              <a:rPr lang="en-US" b="1" dirty="0"/>
              <a:t>On-Time Satisfaction</a:t>
            </a:r>
          </a:p>
        </p:txBody>
      </p:sp>
      <p:graphicFrame>
        <p:nvGraphicFramePr>
          <p:cNvPr id="9" name="Chart Placeholder 8">
            <a:extLst>
              <a:ext uri="{FF2B5EF4-FFF2-40B4-BE49-F238E27FC236}">
                <a16:creationId xmlns:a16="http://schemas.microsoft.com/office/drawing/2014/main" id="{423DE46F-DC1A-40F7-B662-4C3C23C3F50C}"/>
              </a:ext>
            </a:extLst>
          </p:cNvPr>
          <p:cNvGraphicFramePr>
            <a:graphicFrameLocks/>
          </p:cNvGraphicFramePr>
          <p:nvPr>
            <p:extLst>
              <p:ext uri="{D42A27DB-BD31-4B8C-83A1-F6EECF244321}">
                <p14:modId xmlns:p14="http://schemas.microsoft.com/office/powerpoint/2010/main" val="303499543"/>
              </p:ext>
            </p:extLst>
          </p:nvPr>
        </p:nvGraphicFramePr>
        <p:xfrm>
          <a:off x="6260842" y="2028692"/>
          <a:ext cx="5956042" cy="412951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Chart Placeholder 8">
            <a:extLst>
              <a:ext uri="{FF2B5EF4-FFF2-40B4-BE49-F238E27FC236}">
                <a16:creationId xmlns:a16="http://schemas.microsoft.com/office/drawing/2014/main" id="{69F1FFCB-1B4B-4FE5-9BA4-C6C20B9DAE25}"/>
              </a:ext>
            </a:extLst>
          </p:cNvPr>
          <p:cNvGraphicFramePr>
            <a:graphicFrameLocks/>
          </p:cNvGraphicFramePr>
          <p:nvPr>
            <p:extLst>
              <p:ext uri="{D42A27DB-BD31-4B8C-83A1-F6EECF244321}">
                <p14:modId xmlns:p14="http://schemas.microsoft.com/office/powerpoint/2010/main" val="52557478"/>
              </p:ext>
            </p:extLst>
          </p:nvPr>
        </p:nvGraphicFramePr>
        <p:xfrm>
          <a:off x="307910" y="2028692"/>
          <a:ext cx="5654351" cy="4129511"/>
        </p:xfrm>
        <a:graphic>
          <a:graphicData uri="http://schemas.openxmlformats.org/drawingml/2006/chart">
            <c:chart xmlns:c="http://schemas.openxmlformats.org/drawingml/2006/chart" xmlns:r="http://schemas.openxmlformats.org/officeDocument/2006/relationships" r:id="rId4"/>
          </a:graphicData>
        </a:graphic>
      </p:graphicFrame>
      <p:cxnSp>
        <p:nvCxnSpPr>
          <p:cNvPr id="7" name="Straight Connector 6">
            <a:extLst>
              <a:ext uri="{FF2B5EF4-FFF2-40B4-BE49-F238E27FC236}">
                <a16:creationId xmlns:a16="http://schemas.microsoft.com/office/drawing/2014/main" id="{6015FE14-3362-4DE3-9971-7F6CAAA3F06B}"/>
              </a:ext>
            </a:extLst>
          </p:cNvPr>
          <p:cNvCxnSpPr>
            <a:cxnSpLocks/>
          </p:cNvCxnSpPr>
          <p:nvPr/>
        </p:nvCxnSpPr>
        <p:spPr>
          <a:xfrm>
            <a:off x="6111551" y="1636351"/>
            <a:ext cx="0" cy="4521853"/>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420452087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3800" dirty="0"/>
              <a:t>Express Bus Time Satisfaction – by Route Groupings</a:t>
            </a:r>
          </a:p>
        </p:txBody>
      </p:sp>
      <p:sp>
        <p:nvSpPr>
          <p:cNvPr id="4" name="Text Placeholder 3"/>
          <p:cNvSpPr>
            <a:spLocks noGrp="1"/>
          </p:cNvSpPr>
          <p:nvPr>
            <p:ph type="body" sz="quarter" idx="15"/>
          </p:nvPr>
        </p:nvSpPr>
        <p:spPr>
          <a:xfrm>
            <a:off x="182878" y="6247641"/>
            <a:ext cx="6836855" cy="461665"/>
          </a:xfrm>
        </p:spPr>
        <p:txBody>
          <a:bodyPr/>
          <a:lstStyle/>
          <a:p>
            <a:r>
              <a:rPr lang="en-US" dirty="0"/>
              <a:t>22. The total travel time it takes to get to your destination</a:t>
            </a:r>
          </a:p>
          <a:p>
            <a:r>
              <a:rPr lang="en-US" dirty="0"/>
              <a:t>23. The on-time performance of this (bus/Sounder/Link)</a:t>
            </a:r>
            <a:endParaRPr lang="en-US" u="sng" dirty="0">
              <a:solidFill>
                <a:prstClr val="black"/>
              </a:solidFill>
            </a:endParaRPr>
          </a:p>
        </p:txBody>
      </p:sp>
      <p:sp>
        <p:nvSpPr>
          <p:cNvPr id="2" name="Text Placeholder 1"/>
          <p:cNvSpPr>
            <a:spLocks noGrp="1"/>
          </p:cNvSpPr>
          <p:nvPr>
            <p:ph type="body" sz="quarter" idx="13"/>
          </p:nvPr>
        </p:nvSpPr>
        <p:spPr>
          <a:xfrm>
            <a:off x="182880" y="941832"/>
            <a:ext cx="11823192" cy="286232"/>
          </a:xfrm>
        </p:spPr>
        <p:txBody>
          <a:bodyPr/>
          <a:lstStyle/>
          <a:p>
            <a:r>
              <a:rPr lang="en-US" sz="1500" dirty="0"/>
              <a:t>Travel time and on-time satisfaction are generally highest for East King Express bus riders and lower for riders in other areas.</a:t>
            </a:r>
          </a:p>
        </p:txBody>
      </p:sp>
      <p:sp>
        <p:nvSpPr>
          <p:cNvPr id="8" name="TextBox 7">
            <a:extLst>
              <a:ext uri="{FF2B5EF4-FFF2-40B4-BE49-F238E27FC236}">
                <a16:creationId xmlns:a16="http://schemas.microsoft.com/office/drawing/2014/main" id="{EF80BA9C-427D-4655-983E-0BE21C44F152}"/>
              </a:ext>
            </a:extLst>
          </p:cNvPr>
          <p:cNvSpPr txBox="1"/>
          <p:nvPr/>
        </p:nvSpPr>
        <p:spPr>
          <a:xfrm>
            <a:off x="182878" y="1484543"/>
            <a:ext cx="2822743" cy="369332"/>
          </a:xfrm>
          <a:prstGeom prst="rect">
            <a:avLst/>
          </a:prstGeom>
          <a:noFill/>
        </p:spPr>
        <p:txBody>
          <a:bodyPr wrap="square" rtlCol="0">
            <a:spAutoFit/>
          </a:bodyPr>
          <a:lstStyle/>
          <a:p>
            <a:r>
              <a:rPr lang="en-US" b="1" dirty="0"/>
              <a:t>Travel Time Satisfaction</a:t>
            </a:r>
          </a:p>
        </p:txBody>
      </p:sp>
      <p:graphicFrame>
        <p:nvGraphicFramePr>
          <p:cNvPr id="9" name="Chart 8">
            <a:extLst>
              <a:ext uri="{FF2B5EF4-FFF2-40B4-BE49-F238E27FC236}">
                <a16:creationId xmlns:a16="http://schemas.microsoft.com/office/drawing/2014/main" id="{E32DDA92-D806-470E-ADCC-A41A3717777D}"/>
              </a:ext>
            </a:extLst>
          </p:cNvPr>
          <p:cNvGraphicFramePr/>
          <p:nvPr>
            <p:extLst>
              <p:ext uri="{D42A27DB-BD31-4B8C-83A1-F6EECF244321}">
                <p14:modId xmlns:p14="http://schemas.microsoft.com/office/powerpoint/2010/main" val="2857357547"/>
              </p:ext>
            </p:extLst>
          </p:nvPr>
        </p:nvGraphicFramePr>
        <p:xfrm>
          <a:off x="182878" y="1228064"/>
          <a:ext cx="11823194" cy="494182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9815178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3200" dirty="0"/>
              <a:t>Travel Time Performance on Buses – Over Time and by Routes</a:t>
            </a:r>
          </a:p>
        </p:txBody>
      </p:sp>
      <p:sp>
        <p:nvSpPr>
          <p:cNvPr id="4" name="Text Placeholder 3"/>
          <p:cNvSpPr>
            <a:spLocks noGrp="1"/>
          </p:cNvSpPr>
          <p:nvPr>
            <p:ph type="body" sz="quarter" idx="15"/>
          </p:nvPr>
        </p:nvSpPr>
        <p:spPr>
          <a:xfrm>
            <a:off x="182878" y="6432307"/>
            <a:ext cx="6836855" cy="276999"/>
          </a:xfrm>
        </p:spPr>
        <p:txBody>
          <a:bodyPr/>
          <a:lstStyle/>
          <a:p>
            <a:r>
              <a:rPr lang="en-US" dirty="0"/>
              <a:t>22. The total travel time it takes to get to your destination</a:t>
            </a:r>
          </a:p>
        </p:txBody>
      </p:sp>
      <p:sp>
        <p:nvSpPr>
          <p:cNvPr id="2" name="Text Placeholder 1"/>
          <p:cNvSpPr>
            <a:spLocks noGrp="1"/>
          </p:cNvSpPr>
          <p:nvPr>
            <p:ph type="body" sz="quarter" idx="13"/>
          </p:nvPr>
        </p:nvSpPr>
        <p:spPr>
          <a:xfrm>
            <a:off x="182880" y="941832"/>
            <a:ext cx="11823192" cy="517065"/>
          </a:xfrm>
        </p:spPr>
        <p:txBody>
          <a:bodyPr/>
          <a:lstStyle/>
          <a:p>
            <a:r>
              <a:rPr lang="en-US" sz="1500" dirty="0"/>
              <a:t>Among Express bus riders, travel time satisfaction grades have partially rebounded from ratings drops in 2016 but they still remains lower than in 2015. Travel time satisfaction continues to drop for routes outside of Downtown.</a:t>
            </a:r>
          </a:p>
        </p:txBody>
      </p:sp>
      <p:graphicFrame>
        <p:nvGraphicFramePr>
          <p:cNvPr id="6" name="Chart 5">
            <a:extLst>
              <a:ext uri="{FF2B5EF4-FFF2-40B4-BE49-F238E27FC236}">
                <a16:creationId xmlns:a16="http://schemas.microsoft.com/office/drawing/2014/main" id="{945321F6-E5B5-4EA5-B03F-A98B343E9292}"/>
              </a:ext>
            </a:extLst>
          </p:cNvPr>
          <p:cNvGraphicFramePr/>
          <p:nvPr>
            <p:extLst>
              <p:ext uri="{D42A27DB-BD31-4B8C-83A1-F6EECF244321}">
                <p14:modId xmlns:p14="http://schemas.microsoft.com/office/powerpoint/2010/main" val="1360626406"/>
              </p:ext>
            </p:extLst>
          </p:nvPr>
        </p:nvGraphicFramePr>
        <p:xfrm>
          <a:off x="165920" y="1458897"/>
          <a:ext cx="11823194" cy="493469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98866000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3200" dirty="0"/>
              <a:t>On-Time Performance on Buses – Over Time and by Routes</a:t>
            </a:r>
          </a:p>
        </p:txBody>
      </p:sp>
      <p:sp>
        <p:nvSpPr>
          <p:cNvPr id="4" name="Text Placeholder 3"/>
          <p:cNvSpPr>
            <a:spLocks noGrp="1"/>
          </p:cNvSpPr>
          <p:nvPr>
            <p:ph type="body" sz="quarter" idx="15"/>
          </p:nvPr>
        </p:nvSpPr>
        <p:spPr>
          <a:xfrm>
            <a:off x="182878" y="6432307"/>
            <a:ext cx="6836855" cy="276999"/>
          </a:xfrm>
        </p:spPr>
        <p:txBody>
          <a:bodyPr/>
          <a:lstStyle/>
          <a:p>
            <a:r>
              <a:rPr lang="en-US" dirty="0"/>
              <a:t>23. The on-time performance of this (bus)</a:t>
            </a:r>
            <a:endParaRPr lang="en-US" u="sng" dirty="0">
              <a:solidFill>
                <a:prstClr val="black"/>
              </a:solidFill>
            </a:endParaRPr>
          </a:p>
        </p:txBody>
      </p:sp>
      <p:sp>
        <p:nvSpPr>
          <p:cNvPr id="2" name="Text Placeholder 1"/>
          <p:cNvSpPr>
            <a:spLocks noGrp="1"/>
          </p:cNvSpPr>
          <p:nvPr>
            <p:ph type="body" sz="quarter" idx="13"/>
          </p:nvPr>
        </p:nvSpPr>
        <p:spPr>
          <a:xfrm>
            <a:off x="182880" y="941832"/>
            <a:ext cx="11823192" cy="286232"/>
          </a:xfrm>
        </p:spPr>
        <p:txBody>
          <a:bodyPr/>
          <a:lstStyle/>
          <a:p>
            <a:r>
              <a:rPr lang="en-US" sz="1500" dirty="0"/>
              <a:t>On-time performance ratings remain depressed among those riding routes running between Seattle to Snohomish and outside of Downtown Seattle. </a:t>
            </a:r>
          </a:p>
        </p:txBody>
      </p:sp>
      <p:graphicFrame>
        <p:nvGraphicFramePr>
          <p:cNvPr id="10" name="Chart 9">
            <a:extLst>
              <a:ext uri="{FF2B5EF4-FFF2-40B4-BE49-F238E27FC236}">
                <a16:creationId xmlns:a16="http://schemas.microsoft.com/office/drawing/2014/main" id="{EE99ADF6-D126-49D4-8ECF-F3170FCDEECD}"/>
              </a:ext>
            </a:extLst>
          </p:cNvPr>
          <p:cNvGraphicFramePr/>
          <p:nvPr>
            <p:extLst>
              <p:ext uri="{D42A27DB-BD31-4B8C-83A1-F6EECF244321}">
                <p14:modId xmlns:p14="http://schemas.microsoft.com/office/powerpoint/2010/main" val="2441017017"/>
              </p:ext>
            </p:extLst>
          </p:nvPr>
        </p:nvGraphicFramePr>
        <p:xfrm>
          <a:off x="182878" y="1406769"/>
          <a:ext cx="11823194" cy="485407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89374247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4000" dirty="0"/>
              <a:t>Change in On-time Performance by Service</a:t>
            </a:r>
          </a:p>
        </p:txBody>
      </p:sp>
      <p:sp>
        <p:nvSpPr>
          <p:cNvPr id="4" name="Text Placeholder 3"/>
          <p:cNvSpPr>
            <a:spLocks noGrp="1"/>
          </p:cNvSpPr>
          <p:nvPr>
            <p:ph type="body" sz="quarter" idx="15"/>
          </p:nvPr>
        </p:nvSpPr>
        <p:spPr>
          <a:xfrm>
            <a:off x="182878" y="6247641"/>
            <a:ext cx="6836855" cy="461665"/>
          </a:xfrm>
        </p:spPr>
        <p:txBody>
          <a:bodyPr/>
          <a:lstStyle/>
          <a:p>
            <a:r>
              <a:rPr lang="en-US" dirty="0">
                <a:solidFill>
                  <a:schemeClr val="bg1">
                    <a:lumMod val="50000"/>
                  </a:schemeClr>
                </a:solidFill>
              </a:rPr>
              <a:t>28. In the last year, would you say the on time performance of this (bus/Sounder/Link) has gotten better, gotten worse, or have you not noticed a change? (n=1,186)</a:t>
            </a:r>
          </a:p>
        </p:txBody>
      </p:sp>
      <p:sp>
        <p:nvSpPr>
          <p:cNvPr id="2" name="Text Placeholder 1"/>
          <p:cNvSpPr>
            <a:spLocks noGrp="1"/>
          </p:cNvSpPr>
          <p:nvPr>
            <p:ph type="body" sz="quarter" idx="13"/>
          </p:nvPr>
        </p:nvSpPr>
        <p:spPr>
          <a:xfrm>
            <a:off x="182880" y="941832"/>
            <a:ext cx="11823192" cy="286232"/>
          </a:xfrm>
        </p:spPr>
        <p:txBody>
          <a:bodyPr/>
          <a:lstStyle/>
          <a:p>
            <a:r>
              <a:rPr lang="en-US" sz="1500" dirty="0"/>
              <a:t>More riders on each ST service perceive on-time performance as having improved over the last year than gotten worse.</a:t>
            </a:r>
          </a:p>
        </p:txBody>
      </p:sp>
      <p:graphicFrame>
        <p:nvGraphicFramePr>
          <p:cNvPr id="7" name="Chart 6">
            <a:extLst>
              <a:ext uri="{FF2B5EF4-FFF2-40B4-BE49-F238E27FC236}">
                <a16:creationId xmlns:a16="http://schemas.microsoft.com/office/drawing/2014/main" id="{DBE551BE-BAD1-489C-943C-6D38F840FFA8}"/>
              </a:ext>
            </a:extLst>
          </p:cNvPr>
          <p:cNvGraphicFramePr/>
          <p:nvPr>
            <p:extLst/>
          </p:nvPr>
        </p:nvGraphicFramePr>
        <p:xfrm>
          <a:off x="182878" y="1356527"/>
          <a:ext cx="11592355" cy="4804128"/>
        </p:xfrm>
        <a:graphic>
          <a:graphicData uri="http://schemas.openxmlformats.org/drawingml/2006/chart">
            <c:chart xmlns:c="http://schemas.openxmlformats.org/drawingml/2006/chart" xmlns:r="http://schemas.openxmlformats.org/officeDocument/2006/relationships" r:id="rId2"/>
          </a:graphicData>
        </a:graphic>
      </p:graphicFrame>
      <p:sp>
        <p:nvSpPr>
          <p:cNvPr id="10" name="TextBox 9">
            <a:extLst>
              <a:ext uri="{FF2B5EF4-FFF2-40B4-BE49-F238E27FC236}">
                <a16:creationId xmlns:a16="http://schemas.microsoft.com/office/drawing/2014/main" id="{53FC6E5A-F040-4083-A7A2-A7A1F3DA0563}"/>
              </a:ext>
            </a:extLst>
          </p:cNvPr>
          <p:cNvSpPr txBox="1"/>
          <p:nvPr/>
        </p:nvSpPr>
        <p:spPr>
          <a:xfrm>
            <a:off x="10777782" y="1347196"/>
            <a:ext cx="985694" cy="584775"/>
          </a:xfrm>
          <a:prstGeom prst="rect">
            <a:avLst/>
          </a:prstGeom>
          <a:noFill/>
        </p:spPr>
        <p:txBody>
          <a:bodyPr wrap="square" rtlCol="0">
            <a:spAutoFit/>
          </a:bodyPr>
          <a:lstStyle/>
          <a:p>
            <a:pPr algn="ctr"/>
            <a:r>
              <a:rPr lang="en-US" sz="1600" b="1" i="1" dirty="0"/>
              <a:t>Net Change</a:t>
            </a:r>
          </a:p>
        </p:txBody>
      </p:sp>
    </p:spTree>
    <p:extLst>
      <p:ext uri="{BB962C8B-B14F-4D97-AF65-F5344CB8AC3E}">
        <p14:creationId xmlns:p14="http://schemas.microsoft.com/office/powerpoint/2010/main" val="32082847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p:cNvSpPr>
            <a:spLocks noGrp="1"/>
          </p:cNvSpPr>
          <p:nvPr>
            <p:ph sz="quarter" idx="1"/>
          </p:nvPr>
        </p:nvSpPr>
        <p:spPr>
          <a:xfrm>
            <a:off x="182879" y="937268"/>
            <a:ext cx="11831642" cy="5481819"/>
          </a:xfrm>
        </p:spPr>
        <p:txBody>
          <a:bodyPr/>
          <a:lstStyle/>
          <a:p>
            <a:r>
              <a:rPr lang="en-US" sz="1800" b="1" dirty="0"/>
              <a:t>Riders’ improvement suggestions largely center around structural service expansions but specific suggestions vary by service. Riders of both Link services want more routes, likely in anticipation of the upcoming service expansions. Express bus and Sounder riders want increased frequency, and Northline Sounder riders want increased service hours. Timeliness is the most common service performance suggestion, particularly for Express bus riders.</a:t>
            </a:r>
          </a:p>
          <a:p>
            <a:pPr lvl="1"/>
            <a:r>
              <a:rPr lang="en-US" sz="1600" dirty="0"/>
              <a:t>A near-majority of those giving ST the highest marks consider service reliability the primary reason for those ratings. Another one-in-five say the service is easy to use and about one-in-ten cite fast travel time and affordability.</a:t>
            </a:r>
          </a:p>
          <a:p>
            <a:pPr lvl="1"/>
            <a:r>
              <a:rPr lang="en-US" sz="1600" dirty="0"/>
              <a:t>Those giving ST a B grade cite service reliability, travel time, and ease of use among the positive reasons driving that rating.</a:t>
            </a:r>
          </a:p>
          <a:p>
            <a:pPr lvl="1"/>
            <a:r>
              <a:rPr lang="en-US" sz="1600" dirty="0"/>
              <a:t>No particular issues raise to the top of the list of negative reasons behind B grades for the agency, with a handful of riders citing a desire for more service and less crowded trains and buses.</a:t>
            </a:r>
          </a:p>
          <a:p>
            <a:pPr lvl="1"/>
            <a:r>
              <a:rPr lang="en-US" sz="1600" dirty="0"/>
              <a:t>While no concerns dominates the list of reasons for giving ST a C grade or lower, the top-mentioned issues include lateness (10%), and crowdedness (10%). A few riders also mention structural service issues like needing more service (7%) and parking (5%).</a:t>
            </a:r>
          </a:p>
        </p:txBody>
      </p:sp>
      <p:sp>
        <p:nvSpPr>
          <p:cNvPr id="12" name="Title 11"/>
          <p:cNvSpPr>
            <a:spLocks noGrp="1"/>
          </p:cNvSpPr>
          <p:nvPr>
            <p:ph type="title"/>
          </p:nvPr>
        </p:nvSpPr>
        <p:spPr>
          <a:xfrm>
            <a:off x="182879" y="91440"/>
            <a:ext cx="10725912" cy="594360"/>
          </a:xfrm>
        </p:spPr>
        <p:txBody>
          <a:bodyPr>
            <a:noAutofit/>
          </a:bodyPr>
          <a:lstStyle/>
          <a:p>
            <a:pPr lvl="0"/>
            <a:r>
              <a:rPr lang="en-US" sz="4000" dirty="0"/>
              <a:t>Summary of Findings – Improving ST Grade</a:t>
            </a:r>
          </a:p>
        </p:txBody>
      </p:sp>
    </p:spTree>
    <p:extLst>
      <p:ext uri="{BB962C8B-B14F-4D97-AF65-F5344CB8AC3E}">
        <p14:creationId xmlns:p14="http://schemas.microsoft.com/office/powerpoint/2010/main" val="234860846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a:t>Service Frequency Satisfaction</a:t>
            </a:r>
          </a:p>
        </p:txBody>
      </p:sp>
      <p:sp>
        <p:nvSpPr>
          <p:cNvPr id="3" name="Text Placeholder 2"/>
          <p:cNvSpPr>
            <a:spLocks noGrp="1"/>
          </p:cNvSpPr>
          <p:nvPr>
            <p:ph type="body" sz="quarter" idx="15"/>
          </p:nvPr>
        </p:nvSpPr>
        <p:spPr>
          <a:xfrm>
            <a:off x="182878" y="6307931"/>
            <a:ext cx="7414955" cy="461665"/>
          </a:xfrm>
        </p:spPr>
        <p:txBody>
          <a:bodyPr/>
          <a:lstStyle/>
          <a:p>
            <a:r>
              <a:rPr lang="en-US" dirty="0"/>
              <a:t>Q24-26. Using a scale of A through F, where A means excellent, C means average, and F means failing, how would you grade: The frequency of (buses/trains)</a:t>
            </a:r>
          </a:p>
        </p:txBody>
      </p:sp>
      <p:sp>
        <p:nvSpPr>
          <p:cNvPr id="4" name="Text Placeholder 3"/>
          <p:cNvSpPr>
            <a:spLocks noGrp="1"/>
          </p:cNvSpPr>
          <p:nvPr>
            <p:ph type="body" sz="quarter" idx="13"/>
          </p:nvPr>
        </p:nvSpPr>
        <p:spPr>
          <a:xfrm>
            <a:off x="182880" y="941832"/>
            <a:ext cx="11823192" cy="517065"/>
          </a:xfrm>
        </p:spPr>
        <p:txBody>
          <a:bodyPr/>
          <a:lstStyle/>
          <a:p>
            <a:r>
              <a:rPr lang="en-US" sz="1500" dirty="0"/>
              <a:t>Link riders are very satisfied with its frequency of service but Express bus and Sounder riders are far less satisfied with this aspect of those services. A plurality of North and Lakewood Sounder riders rate service frequency as a C or lower.</a:t>
            </a:r>
          </a:p>
        </p:txBody>
      </p:sp>
      <p:graphicFrame>
        <p:nvGraphicFramePr>
          <p:cNvPr id="6" name="Chart 5">
            <a:extLst>
              <a:ext uri="{FF2B5EF4-FFF2-40B4-BE49-F238E27FC236}">
                <a16:creationId xmlns:a16="http://schemas.microsoft.com/office/drawing/2014/main" id="{6D897B3A-2091-48FA-97AE-A46C8E04C8F6}"/>
              </a:ext>
            </a:extLst>
          </p:cNvPr>
          <p:cNvGraphicFramePr/>
          <p:nvPr>
            <p:extLst/>
          </p:nvPr>
        </p:nvGraphicFramePr>
        <p:xfrm>
          <a:off x="182878" y="1798655"/>
          <a:ext cx="11823194" cy="4291427"/>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C67D125C-0939-4767-A0DA-9D079E895EF6}"/>
              </a:ext>
            </a:extLst>
          </p:cNvPr>
          <p:cNvSpPr txBox="1"/>
          <p:nvPr/>
        </p:nvSpPr>
        <p:spPr>
          <a:xfrm>
            <a:off x="11084503" y="1782063"/>
            <a:ext cx="678391" cy="338554"/>
          </a:xfrm>
          <a:prstGeom prst="rect">
            <a:avLst/>
          </a:prstGeom>
          <a:noFill/>
        </p:spPr>
        <p:txBody>
          <a:bodyPr wrap="none" rtlCol="0">
            <a:spAutoFit/>
          </a:bodyPr>
          <a:lstStyle/>
          <a:p>
            <a:r>
              <a:rPr lang="en-US" sz="1600" b="1" u="sng" dirty="0"/>
              <a:t>Mean</a:t>
            </a:r>
            <a:endParaRPr lang="en-US" b="1" u="sng" dirty="0"/>
          </a:p>
        </p:txBody>
      </p:sp>
    </p:spTree>
    <p:extLst>
      <p:ext uri="{BB962C8B-B14F-4D97-AF65-F5344CB8AC3E}">
        <p14:creationId xmlns:p14="http://schemas.microsoft.com/office/powerpoint/2010/main" val="75601374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a:t>Ease of Access Satisfaction</a:t>
            </a:r>
          </a:p>
        </p:txBody>
      </p:sp>
      <p:sp>
        <p:nvSpPr>
          <p:cNvPr id="3" name="Text Placeholder 2"/>
          <p:cNvSpPr>
            <a:spLocks noGrp="1"/>
          </p:cNvSpPr>
          <p:nvPr>
            <p:ph type="body" sz="quarter" idx="15"/>
          </p:nvPr>
        </p:nvSpPr>
        <p:spPr>
          <a:xfrm>
            <a:off x="182878" y="6307931"/>
            <a:ext cx="7414955" cy="461665"/>
          </a:xfrm>
        </p:spPr>
        <p:txBody>
          <a:bodyPr/>
          <a:lstStyle/>
          <a:p>
            <a:r>
              <a:rPr lang="en-US" dirty="0"/>
              <a:t>Q24-26. Using a scale of A through F, where A means excellent, C means average, and F means failing, how would you grade: Ease of accessing the stop or station where you board this (bus/Sounder/Link)?</a:t>
            </a:r>
            <a:endParaRPr lang="en-US" u="sng" dirty="0">
              <a:solidFill>
                <a:prstClr val="black"/>
              </a:solidFill>
            </a:endParaRPr>
          </a:p>
        </p:txBody>
      </p:sp>
      <p:sp>
        <p:nvSpPr>
          <p:cNvPr id="4" name="Text Placeholder 3"/>
          <p:cNvSpPr>
            <a:spLocks noGrp="1"/>
          </p:cNvSpPr>
          <p:nvPr>
            <p:ph type="body" sz="quarter" idx="13"/>
          </p:nvPr>
        </p:nvSpPr>
        <p:spPr>
          <a:xfrm>
            <a:off x="182880" y="941832"/>
            <a:ext cx="11823192" cy="286232"/>
          </a:xfrm>
        </p:spPr>
        <p:txBody>
          <a:bodyPr/>
          <a:lstStyle/>
          <a:p>
            <a:r>
              <a:rPr lang="en-US" sz="1500" dirty="0"/>
              <a:t>Riders are largely satisfied with the ease of access across all of Sound Transit’s services, with relatively little dissatisfaction (C/lower) across the board.</a:t>
            </a:r>
          </a:p>
        </p:txBody>
      </p:sp>
      <p:graphicFrame>
        <p:nvGraphicFramePr>
          <p:cNvPr id="6" name="Chart 5">
            <a:extLst>
              <a:ext uri="{FF2B5EF4-FFF2-40B4-BE49-F238E27FC236}">
                <a16:creationId xmlns:a16="http://schemas.microsoft.com/office/drawing/2014/main" id="{6D897B3A-2091-48FA-97AE-A46C8E04C8F6}"/>
              </a:ext>
            </a:extLst>
          </p:cNvPr>
          <p:cNvGraphicFramePr/>
          <p:nvPr>
            <p:extLst>
              <p:ext uri="{D42A27DB-BD31-4B8C-83A1-F6EECF244321}">
                <p14:modId xmlns:p14="http://schemas.microsoft.com/office/powerpoint/2010/main" val="84294008"/>
              </p:ext>
            </p:extLst>
          </p:nvPr>
        </p:nvGraphicFramePr>
        <p:xfrm>
          <a:off x="182878" y="1424763"/>
          <a:ext cx="11823194" cy="4665320"/>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C67D125C-0939-4767-A0DA-9D079E895EF6}"/>
              </a:ext>
            </a:extLst>
          </p:cNvPr>
          <p:cNvSpPr txBox="1"/>
          <p:nvPr/>
        </p:nvSpPr>
        <p:spPr>
          <a:xfrm>
            <a:off x="11084503" y="1782063"/>
            <a:ext cx="678391" cy="338554"/>
          </a:xfrm>
          <a:prstGeom prst="rect">
            <a:avLst/>
          </a:prstGeom>
          <a:noFill/>
        </p:spPr>
        <p:txBody>
          <a:bodyPr wrap="none" rtlCol="0">
            <a:spAutoFit/>
          </a:bodyPr>
          <a:lstStyle/>
          <a:p>
            <a:r>
              <a:rPr lang="en-US" sz="1600" b="1" u="sng" dirty="0"/>
              <a:t>Mean</a:t>
            </a:r>
            <a:endParaRPr lang="en-US" b="1" u="sng" dirty="0"/>
          </a:p>
        </p:txBody>
      </p:sp>
    </p:spTree>
    <p:extLst>
      <p:ext uri="{BB962C8B-B14F-4D97-AF65-F5344CB8AC3E}">
        <p14:creationId xmlns:p14="http://schemas.microsoft.com/office/powerpoint/2010/main" val="251001344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a:t>Service Communication Satisfaction</a:t>
            </a:r>
          </a:p>
        </p:txBody>
      </p:sp>
      <p:sp>
        <p:nvSpPr>
          <p:cNvPr id="3" name="Text Placeholder 2"/>
          <p:cNvSpPr>
            <a:spLocks noGrp="1"/>
          </p:cNvSpPr>
          <p:nvPr>
            <p:ph type="body" sz="quarter" idx="15"/>
          </p:nvPr>
        </p:nvSpPr>
        <p:spPr>
          <a:xfrm>
            <a:off x="182878" y="6307931"/>
            <a:ext cx="7414955" cy="461665"/>
          </a:xfrm>
        </p:spPr>
        <p:txBody>
          <a:bodyPr/>
          <a:lstStyle/>
          <a:p>
            <a:r>
              <a:rPr lang="en-US" dirty="0"/>
              <a:t>Q24-26. Using a scale of A through F, where A means excellent, C means average, and F means failing, how would you grade: Sound Transit's communication about urgent service disruptions and delays</a:t>
            </a:r>
          </a:p>
        </p:txBody>
      </p:sp>
      <p:sp>
        <p:nvSpPr>
          <p:cNvPr id="4" name="Text Placeholder 3"/>
          <p:cNvSpPr>
            <a:spLocks noGrp="1"/>
          </p:cNvSpPr>
          <p:nvPr>
            <p:ph type="body" sz="quarter" idx="13"/>
          </p:nvPr>
        </p:nvSpPr>
        <p:spPr>
          <a:xfrm>
            <a:off x="182880" y="941832"/>
            <a:ext cx="11823192" cy="517065"/>
          </a:xfrm>
        </p:spPr>
        <p:txBody>
          <a:bodyPr/>
          <a:lstStyle/>
          <a:p>
            <a:r>
              <a:rPr lang="en-US" sz="1500" dirty="0"/>
              <a:t>Of the new attributes added to the 2018 survey, ST’s communication about urgent service disruptions/delays is among the lowest-rated attributes for each service. A near-majority of South Sounder (47% C or lower/Unsure) and Link (45%) gave a lower rating for this aspect of the service.</a:t>
            </a:r>
          </a:p>
        </p:txBody>
      </p:sp>
      <p:graphicFrame>
        <p:nvGraphicFramePr>
          <p:cNvPr id="6" name="Chart 5">
            <a:extLst>
              <a:ext uri="{FF2B5EF4-FFF2-40B4-BE49-F238E27FC236}">
                <a16:creationId xmlns:a16="http://schemas.microsoft.com/office/drawing/2014/main" id="{6D897B3A-2091-48FA-97AE-A46C8E04C8F6}"/>
              </a:ext>
            </a:extLst>
          </p:cNvPr>
          <p:cNvGraphicFramePr/>
          <p:nvPr>
            <p:extLst/>
          </p:nvPr>
        </p:nvGraphicFramePr>
        <p:xfrm>
          <a:off x="182878" y="1798655"/>
          <a:ext cx="11823194" cy="4291427"/>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C67D125C-0939-4767-A0DA-9D079E895EF6}"/>
              </a:ext>
            </a:extLst>
          </p:cNvPr>
          <p:cNvSpPr txBox="1"/>
          <p:nvPr/>
        </p:nvSpPr>
        <p:spPr>
          <a:xfrm>
            <a:off x="11084503" y="1782063"/>
            <a:ext cx="678391" cy="338554"/>
          </a:xfrm>
          <a:prstGeom prst="rect">
            <a:avLst/>
          </a:prstGeom>
          <a:noFill/>
        </p:spPr>
        <p:txBody>
          <a:bodyPr wrap="none" rtlCol="0">
            <a:spAutoFit/>
          </a:bodyPr>
          <a:lstStyle/>
          <a:p>
            <a:r>
              <a:rPr lang="en-US" sz="1600" b="1" u="sng" dirty="0"/>
              <a:t>Mean</a:t>
            </a:r>
            <a:endParaRPr lang="en-US" b="1" u="sng" dirty="0"/>
          </a:p>
        </p:txBody>
      </p:sp>
    </p:spTree>
    <p:extLst>
      <p:ext uri="{BB962C8B-B14F-4D97-AF65-F5344CB8AC3E}">
        <p14:creationId xmlns:p14="http://schemas.microsoft.com/office/powerpoint/2010/main" val="283443931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a:t>The Smoothness of the Ride on Link</a:t>
            </a:r>
          </a:p>
        </p:txBody>
      </p:sp>
      <p:sp>
        <p:nvSpPr>
          <p:cNvPr id="3" name="Text Placeholder 2"/>
          <p:cNvSpPr>
            <a:spLocks noGrp="1"/>
          </p:cNvSpPr>
          <p:nvPr>
            <p:ph type="body" sz="quarter" idx="15"/>
          </p:nvPr>
        </p:nvSpPr>
        <p:spPr>
          <a:xfrm>
            <a:off x="182878" y="6492597"/>
            <a:ext cx="7414955" cy="276999"/>
          </a:xfrm>
        </p:spPr>
        <p:txBody>
          <a:bodyPr/>
          <a:lstStyle/>
          <a:p>
            <a:r>
              <a:rPr lang="en-US" dirty="0"/>
              <a:t>21. The smoothness of the ride on Link (n=734)</a:t>
            </a:r>
            <a:endParaRPr lang="en-US" u="sng" dirty="0">
              <a:solidFill>
                <a:prstClr val="black"/>
              </a:solidFill>
            </a:endParaRPr>
          </a:p>
        </p:txBody>
      </p:sp>
      <p:sp>
        <p:nvSpPr>
          <p:cNvPr id="4" name="Text Placeholder 3"/>
          <p:cNvSpPr>
            <a:spLocks noGrp="1"/>
          </p:cNvSpPr>
          <p:nvPr>
            <p:ph type="body" sz="quarter" idx="13"/>
          </p:nvPr>
        </p:nvSpPr>
        <p:spPr>
          <a:xfrm>
            <a:off x="182880" y="941832"/>
            <a:ext cx="11823192" cy="517065"/>
          </a:xfrm>
        </p:spPr>
        <p:txBody>
          <a:bodyPr/>
          <a:lstStyle/>
          <a:p>
            <a:r>
              <a:rPr lang="en-US" sz="1500" dirty="0"/>
              <a:t>Grades for the smoothness of rides on Link have declined each year since 2015, falling from three-quarters (76%) giving an A grade to about half (54%) during that time.</a:t>
            </a:r>
          </a:p>
        </p:txBody>
      </p:sp>
      <p:graphicFrame>
        <p:nvGraphicFramePr>
          <p:cNvPr id="9" name="Chart 8">
            <a:extLst>
              <a:ext uri="{FF2B5EF4-FFF2-40B4-BE49-F238E27FC236}">
                <a16:creationId xmlns:a16="http://schemas.microsoft.com/office/drawing/2014/main" id="{7C452A2B-12B4-446B-910F-C55614B49F26}"/>
              </a:ext>
            </a:extLst>
          </p:cNvPr>
          <p:cNvGraphicFramePr/>
          <p:nvPr>
            <p:extLst/>
          </p:nvPr>
        </p:nvGraphicFramePr>
        <p:xfrm>
          <a:off x="182877" y="1801368"/>
          <a:ext cx="11890753" cy="4194685"/>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a:extLst>
              <a:ext uri="{FF2B5EF4-FFF2-40B4-BE49-F238E27FC236}">
                <a16:creationId xmlns:a16="http://schemas.microsoft.com/office/drawing/2014/main" id="{75E61025-9F52-47A0-B5C3-0406D65A2B1C}"/>
              </a:ext>
            </a:extLst>
          </p:cNvPr>
          <p:cNvSpPr txBox="1"/>
          <p:nvPr/>
        </p:nvSpPr>
        <p:spPr>
          <a:xfrm>
            <a:off x="10979815" y="1741445"/>
            <a:ext cx="678391" cy="338554"/>
          </a:xfrm>
          <a:prstGeom prst="rect">
            <a:avLst/>
          </a:prstGeom>
          <a:noFill/>
        </p:spPr>
        <p:txBody>
          <a:bodyPr wrap="none" rtlCol="0">
            <a:spAutoFit/>
          </a:bodyPr>
          <a:lstStyle/>
          <a:p>
            <a:r>
              <a:rPr lang="en-US" sz="1600" b="1" u="sng" dirty="0"/>
              <a:t>Mean</a:t>
            </a:r>
            <a:endParaRPr lang="en-US" b="1" u="sng" dirty="0"/>
          </a:p>
        </p:txBody>
      </p:sp>
    </p:spTree>
    <p:extLst>
      <p:ext uri="{BB962C8B-B14F-4D97-AF65-F5344CB8AC3E}">
        <p14:creationId xmlns:p14="http://schemas.microsoft.com/office/powerpoint/2010/main" val="292260038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5276" y="4145583"/>
            <a:ext cx="6066724" cy="2308324"/>
          </a:xfrm>
        </p:spPr>
        <p:txBody>
          <a:bodyPr/>
          <a:lstStyle/>
          <a:p>
            <a:r>
              <a:rPr lang="en-US" dirty="0"/>
              <a:t>Performance Attribute</a:t>
            </a:r>
            <a:br>
              <a:rPr lang="en-US" dirty="0"/>
            </a:br>
            <a:r>
              <a:rPr lang="en-US" dirty="0"/>
              <a:t>Ratings and Grades:</a:t>
            </a:r>
            <a:br>
              <a:rPr lang="en-US" dirty="0"/>
            </a:br>
            <a:r>
              <a:rPr lang="en-US" dirty="0"/>
              <a:t>Cleanliness</a:t>
            </a:r>
          </a:p>
        </p:txBody>
      </p:sp>
    </p:spTree>
    <p:extLst>
      <p:ext uri="{BB962C8B-B14F-4D97-AF65-F5344CB8AC3E}">
        <p14:creationId xmlns:p14="http://schemas.microsoft.com/office/powerpoint/2010/main" val="11407399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79" y="137160"/>
            <a:ext cx="10725912" cy="594360"/>
          </a:xfrm>
        </p:spPr>
        <p:txBody>
          <a:bodyPr>
            <a:noAutofit/>
          </a:bodyPr>
          <a:lstStyle/>
          <a:p>
            <a:r>
              <a:rPr lang="en-US" sz="3600" dirty="0"/>
              <a:t>Stop/On-Board Cleanliness – Overall Riders, Year-to-Year</a:t>
            </a:r>
          </a:p>
        </p:txBody>
      </p:sp>
      <p:sp>
        <p:nvSpPr>
          <p:cNvPr id="3" name="Text Placeholder 2"/>
          <p:cNvSpPr>
            <a:spLocks noGrp="1"/>
          </p:cNvSpPr>
          <p:nvPr>
            <p:ph type="body" sz="quarter" idx="15"/>
          </p:nvPr>
        </p:nvSpPr>
        <p:spPr>
          <a:xfrm>
            <a:off x="182879" y="6270171"/>
            <a:ext cx="6836855" cy="522515"/>
          </a:xfrm>
        </p:spPr>
        <p:txBody>
          <a:bodyPr/>
          <a:lstStyle/>
          <a:p>
            <a:pPr lvl="0"/>
            <a:r>
              <a:rPr lang="en-US" sz="1100" dirty="0"/>
              <a:t>14. The average cleanliness of this (bus/Sounder/Link) cabin </a:t>
            </a:r>
          </a:p>
          <a:p>
            <a:r>
              <a:rPr lang="en-US" sz="1100" dirty="0"/>
              <a:t>15. The average cleanliness of the (bus stops/train stations)</a:t>
            </a:r>
          </a:p>
        </p:txBody>
      </p:sp>
      <p:sp>
        <p:nvSpPr>
          <p:cNvPr id="4" name="Text Placeholder 3"/>
          <p:cNvSpPr>
            <a:spLocks noGrp="1"/>
          </p:cNvSpPr>
          <p:nvPr>
            <p:ph type="body" sz="quarter" idx="13"/>
          </p:nvPr>
        </p:nvSpPr>
        <p:spPr>
          <a:xfrm>
            <a:off x="182880" y="941832"/>
            <a:ext cx="11823192" cy="286232"/>
          </a:xfrm>
        </p:spPr>
        <p:txBody>
          <a:bodyPr/>
          <a:lstStyle/>
          <a:p>
            <a:r>
              <a:rPr lang="en-US" sz="1500" dirty="0"/>
              <a:t>On-board and stop/station cleanliness have remained mostly consistent over the last few years.</a:t>
            </a:r>
          </a:p>
        </p:txBody>
      </p:sp>
      <p:sp>
        <p:nvSpPr>
          <p:cNvPr id="5" name="TextBox 4">
            <a:extLst>
              <a:ext uri="{FF2B5EF4-FFF2-40B4-BE49-F238E27FC236}">
                <a16:creationId xmlns:a16="http://schemas.microsoft.com/office/drawing/2014/main" id="{5D05DA5E-9CA5-4E8F-B8C7-FF8AA9C6F008}"/>
              </a:ext>
            </a:extLst>
          </p:cNvPr>
          <p:cNvSpPr txBox="1"/>
          <p:nvPr/>
        </p:nvSpPr>
        <p:spPr>
          <a:xfrm>
            <a:off x="1492898" y="1620962"/>
            <a:ext cx="3144416" cy="400110"/>
          </a:xfrm>
          <a:prstGeom prst="rect">
            <a:avLst/>
          </a:prstGeom>
          <a:noFill/>
        </p:spPr>
        <p:txBody>
          <a:bodyPr wrap="square" rtlCol="0">
            <a:spAutoFit/>
          </a:bodyPr>
          <a:lstStyle/>
          <a:p>
            <a:pPr algn="ctr">
              <a:defRPr sz="2000" b="1" i="0" u="none" strike="noStrike" kern="1200" baseline="0">
                <a:solidFill>
                  <a:srgbClr val="000000"/>
                </a:solidFill>
                <a:latin typeface="+mn-lt"/>
                <a:ea typeface="+mn-ea"/>
                <a:cs typeface="+mn-cs"/>
              </a:defRPr>
            </a:pPr>
            <a:r>
              <a:rPr lang="en-US" b="1" dirty="0"/>
              <a:t>On-Board Cleanliness</a:t>
            </a:r>
            <a:endParaRPr lang="en-US" dirty="0"/>
          </a:p>
        </p:txBody>
      </p:sp>
      <p:sp>
        <p:nvSpPr>
          <p:cNvPr id="8" name="TextBox 7">
            <a:extLst>
              <a:ext uri="{FF2B5EF4-FFF2-40B4-BE49-F238E27FC236}">
                <a16:creationId xmlns:a16="http://schemas.microsoft.com/office/drawing/2014/main" id="{AD4E63F9-2AB2-4083-85B4-59E6E07FDB51}"/>
              </a:ext>
            </a:extLst>
          </p:cNvPr>
          <p:cNvSpPr txBox="1"/>
          <p:nvPr/>
        </p:nvSpPr>
        <p:spPr>
          <a:xfrm>
            <a:off x="7846178" y="1646804"/>
            <a:ext cx="2785379" cy="400110"/>
          </a:xfrm>
          <a:prstGeom prst="rect">
            <a:avLst/>
          </a:prstGeom>
          <a:noFill/>
        </p:spPr>
        <p:txBody>
          <a:bodyPr wrap="none" rtlCol="0">
            <a:spAutoFit/>
          </a:bodyPr>
          <a:lstStyle/>
          <a:p>
            <a:pPr algn="ctr">
              <a:defRPr sz="2000" b="1" i="0" u="none" strike="noStrike" kern="1200" baseline="0">
                <a:solidFill>
                  <a:srgbClr val="000000"/>
                </a:solidFill>
                <a:latin typeface="+mn-lt"/>
                <a:ea typeface="+mn-ea"/>
                <a:cs typeface="+mn-cs"/>
              </a:defRPr>
            </a:pPr>
            <a:r>
              <a:rPr lang="en-US" dirty="0"/>
              <a:t>Stop/Station Cleanliness</a:t>
            </a:r>
          </a:p>
        </p:txBody>
      </p:sp>
      <p:cxnSp>
        <p:nvCxnSpPr>
          <p:cNvPr id="7" name="Straight Connector 6">
            <a:extLst>
              <a:ext uri="{FF2B5EF4-FFF2-40B4-BE49-F238E27FC236}">
                <a16:creationId xmlns:a16="http://schemas.microsoft.com/office/drawing/2014/main" id="{6015FE14-3362-4DE3-9971-7F6CAAA3F06B}"/>
              </a:ext>
            </a:extLst>
          </p:cNvPr>
          <p:cNvCxnSpPr>
            <a:cxnSpLocks/>
          </p:cNvCxnSpPr>
          <p:nvPr/>
        </p:nvCxnSpPr>
        <p:spPr>
          <a:xfrm>
            <a:off x="6111551" y="1636351"/>
            <a:ext cx="0" cy="4521853"/>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graphicFrame>
        <p:nvGraphicFramePr>
          <p:cNvPr id="10" name="Chart Placeholder 8">
            <a:extLst>
              <a:ext uri="{FF2B5EF4-FFF2-40B4-BE49-F238E27FC236}">
                <a16:creationId xmlns:a16="http://schemas.microsoft.com/office/drawing/2014/main" id="{D101E01C-39B3-4000-AED8-58F7490AE18C}"/>
              </a:ext>
            </a:extLst>
          </p:cNvPr>
          <p:cNvGraphicFramePr>
            <a:graphicFrameLocks/>
          </p:cNvGraphicFramePr>
          <p:nvPr>
            <p:extLst>
              <p:ext uri="{D42A27DB-BD31-4B8C-83A1-F6EECF244321}">
                <p14:modId xmlns:p14="http://schemas.microsoft.com/office/powerpoint/2010/main" val="1595832439"/>
              </p:ext>
            </p:extLst>
          </p:nvPr>
        </p:nvGraphicFramePr>
        <p:xfrm>
          <a:off x="6292150" y="2028692"/>
          <a:ext cx="5654351" cy="412951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Chart Placeholder 8">
            <a:extLst>
              <a:ext uri="{FF2B5EF4-FFF2-40B4-BE49-F238E27FC236}">
                <a16:creationId xmlns:a16="http://schemas.microsoft.com/office/drawing/2014/main" id="{00B30EC8-CCA3-4155-8060-CE798CDCCCAB}"/>
              </a:ext>
            </a:extLst>
          </p:cNvPr>
          <p:cNvGraphicFramePr>
            <a:graphicFrameLocks/>
          </p:cNvGraphicFramePr>
          <p:nvPr>
            <p:extLst>
              <p:ext uri="{D42A27DB-BD31-4B8C-83A1-F6EECF244321}">
                <p14:modId xmlns:p14="http://schemas.microsoft.com/office/powerpoint/2010/main" val="3568517468"/>
              </p:ext>
            </p:extLst>
          </p:nvPr>
        </p:nvGraphicFramePr>
        <p:xfrm>
          <a:off x="323668" y="2031803"/>
          <a:ext cx="5654351" cy="4129511"/>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76704838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79" y="137160"/>
            <a:ext cx="10725912" cy="594360"/>
          </a:xfrm>
        </p:spPr>
        <p:txBody>
          <a:bodyPr>
            <a:noAutofit/>
          </a:bodyPr>
          <a:lstStyle/>
          <a:p>
            <a:r>
              <a:rPr lang="en-US" sz="3300" dirty="0"/>
              <a:t>Stop/On-Board Cleanliness – Express Bus Riders, Year-to-Year</a:t>
            </a:r>
          </a:p>
        </p:txBody>
      </p:sp>
      <p:sp>
        <p:nvSpPr>
          <p:cNvPr id="4" name="Text Placeholder 3"/>
          <p:cNvSpPr>
            <a:spLocks noGrp="1"/>
          </p:cNvSpPr>
          <p:nvPr>
            <p:ph type="body" sz="quarter" idx="13"/>
          </p:nvPr>
        </p:nvSpPr>
        <p:spPr>
          <a:xfrm>
            <a:off x="182880" y="941832"/>
            <a:ext cx="11823192" cy="517065"/>
          </a:xfrm>
        </p:spPr>
        <p:txBody>
          <a:bodyPr/>
          <a:lstStyle/>
          <a:p>
            <a:r>
              <a:rPr lang="en-US" sz="1500" dirty="0"/>
              <a:t>Cleanliness grades on-board Express bus have remained steady over time, albeit with a positive ratings spike in 2015. The intensity of stop/station cleanliness ratings has been lower over the last couple of years, with a quarter of Express bus riders giving it a C or lower rating.</a:t>
            </a:r>
          </a:p>
        </p:txBody>
      </p:sp>
      <p:sp>
        <p:nvSpPr>
          <p:cNvPr id="5" name="TextBox 4">
            <a:extLst>
              <a:ext uri="{FF2B5EF4-FFF2-40B4-BE49-F238E27FC236}">
                <a16:creationId xmlns:a16="http://schemas.microsoft.com/office/drawing/2014/main" id="{5D05DA5E-9CA5-4E8F-B8C7-FF8AA9C6F008}"/>
              </a:ext>
            </a:extLst>
          </p:cNvPr>
          <p:cNvSpPr txBox="1"/>
          <p:nvPr/>
        </p:nvSpPr>
        <p:spPr>
          <a:xfrm>
            <a:off x="1492898" y="1620962"/>
            <a:ext cx="3144416" cy="400110"/>
          </a:xfrm>
          <a:prstGeom prst="rect">
            <a:avLst/>
          </a:prstGeom>
          <a:noFill/>
        </p:spPr>
        <p:txBody>
          <a:bodyPr wrap="square" rtlCol="0">
            <a:spAutoFit/>
          </a:bodyPr>
          <a:lstStyle/>
          <a:p>
            <a:pPr algn="ctr">
              <a:defRPr sz="2000" b="1" i="0" u="none" strike="noStrike" kern="1200" baseline="0">
                <a:solidFill>
                  <a:srgbClr val="000000"/>
                </a:solidFill>
                <a:latin typeface="+mn-lt"/>
                <a:ea typeface="+mn-ea"/>
                <a:cs typeface="+mn-cs"/>
              </a:defRPr>
            </a:pPr>
            <a:r>
              <a:rPr lang="en-US" b="1" dirty="0"/>
              <a:t>On-Board Cleanliness</a:t>
            </a:r>
            <a:endParaRPr lang="en-US" dirty="0"/>
          </a:p>
        </p:txBody>
      </p:sp>
      <p:sp>
        <p:nvSpPr>
          <p:cNvPr id="8" name="TextBox 7">
            <a:extLst>
              <a:ext uri="{FF2B5EF4-FFF2-40B4-BE49-F238E27FC236}">
                <a16:creationId xmlns:a16="http://schemas.microsoft.com/office/drawing/2014/main" id="{AD4E63F9-2AB2-4083-85B4-59E6E07FDB51}"/>
              </a:ext>
            </a:extLst>
          </p:cNvPr>
          <p:cNvSpPr txBox="1"/>
          <p:nvPr/>
        </p:nvSpPr>
        <p:spPr>
          <a:xfrm>
            <a:off x="7846178" y="1646804"/>
            <a:ext cx="2785379" cy="400110"/>
          </a:xfrm>
          <a:prstGeom prst="rect">
            <a:avLst/>
          </a:prstGeom>
          <a:noFill/>
        </p:spPr>
        <p:txBody>
          <a:bodyPr wrap="none" rtlCol="0">
            <a:spAutoFit/>
          </a:bodyPr>
          <a:lstStyle/>
          <a:p>
            <a:pPr algn="ctr">
              <a:defRPr sz="2000" b="1" i="0" u="none" strike="noStrike" kern="1200" baseline="0">
                <a:solidFill>
                  <a:srgbClr val="000000"/>
                </a:solidFill>
                <a:latin typeface="+mn-lt"/>
                <a:ea typeface="+mn-ea"/>
                <a:cs typeface="+mn-cs"/>
              </a:defRPr>
            </a:pPr>
            <a:r>
              <a:rPr lang="en-US" dirty="0"/>
              <a:t>Stop/Station Cleanliness</a:t>
            </a:r>
          </a:p>
        </p:txBody>
      </p:sp>
      <p:cxnSp>
        <p:nvCxnSpPr>
          <p:cNvPr id="7" name="Straight Connector 6">
            <a:extLst>
              <a:ext uri="{FF2B5EF4-FFF2-40B4-BE49-F238E27FC236}">
                <a16:creationId xmlns:a16="http://schemas.microsoft.com/office/drawing/2014/main" id="{6015FE14-3362-4DE3-9971-7F6CAAA3F06B}"/>
              </a:ext>
            </a:extLst>
          </p:cNvPr>
          <p:cNvCxnSpPr>
            <a:cxnSpLocks/>
          </p:cNvCxnSpPr>
          <p:nvPr/>
        </p:nvCxnSpPr>
        <p:spPr>
          <a:xfrm>
            <a:off x="6111551" y="1636351"/>
            <a:ext cx="0" cy="4521853"/>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graphicFrame>
        <p:nvGraphicFramePr>
          <p:cNvPr id="10" name="Chart Placeholder 8">
            <a:extLst>
              <a:ext uri="{FF2B5EF4-FFF2-40B4-BE49-F238E27FC236}">
                <a16:creationId xmlns:a16="http://schemas.microsoft.com/office/drawing/2014/main" id="{D101E01C-39B3-4000-AED8-58F7490AE18C}"/>
              </a:ext>
            </a:extLst>
          </p:cNvPr>
          <p:cNvGraphicFramePr>
            <a:graphicFrameLocks/>
          </p:cNvGraphicFramePr>
          <p:nvPr>
            <p:extLst>
              <p:ext uri="{D42A27DB-BD31-4B8C-83A1-F6EECF244321}">
                <p14:modId xmlns:p14="http://schemas.microsoft.com/office/powerpoint/2010/main" val="1340054273"/>
              </p:ext>
            </p:extLst>
          </p:nvPr>
        </p:nvGraphicFramePr>
        <p:xfrm>
          <a:off x="6292150" y="2028692"/>
          <a:ext cx="5654351" cy="412951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Chart Placeholder 8">
            <a:extLst>
              <a:ext uri="{FF2B5EF4-FFF2-40B4-BE49-F238E27FC236}">
                <a16:creationId xmlns:a16="http://schemas.microsoft.com/office/drawing/2014/main" id="{00B30EC8-CCA3-4155-8060-CE798CDCCCAB}"/>
              </a:ext>
            </a:extLst>
          </p:cNvPr>
          <p:cNvGraphicFramePr>
            <a:graphicFrameLocks/>
          </p:cNvGraphicFramePr>
          <p:nvPr>
            <p:extLst>
              <p:ext uri="{D42A27DB-BD31-4B8C-83A1-F6EECF244321}">
                <p14:modId xmlns:p14="http://schemas.microsoft.com/office/powerpoint/2010/main" val="2919714465"/>
              </p:ext>
            </p:extLst>
          </p:nvPr>
        </p:nvGraphicFramePr>
        <p:xfrm>
          <a:off x="323668" y="2031803"/>
          <a:ext cx="5654351" cy="4129511"/>
        </p:xfrm>
        <a:graphic>
          <a:graphicData uri="http://schemas.openxmlformats.org/drawingml/2006/chart">
            <c:chart xmlns:c="http://schemas.openxmlformats.org/drawingml/2006/chart" xmlns:r="http://schemas.openxmlformats.org/officeDocument/2006/relationships" r:id="rId4"/>
          </a:graphicData>
        </a:graphic>
      </p:graphicFrame>
      <p:sp>
        <p:nvSpPr>
          <p:cNvPr id="11" name="Text Placeholder 2">
            <a:extLst>
              <a:ext uri="{FF2B5EF4-FFF2-40B4-BE49-F238E27FC236}">
                <a16:creationId xmlns:a16="http://schemas.microsoft.com/office/drawing/2014/main" id="{11A8ACF3-84B2-45B1-A7C4-33839E9BB1E7}"/>
              </a:ext>
            </a:extLst>
          </p:cNvPr>
          <p:cNvSpPr>
            <a:spLocks noGrp="1"/>
          </p:cNvSpPr>
          <p:nvPr>
            <p:ph type="body" sz="quarter" idx="15"/>
          </p:nvPr>
        </p:nvSpPr>
        <p:spPr>
          <a:xfrm>
            <a:off x="182879" y="6270171"/>
            <a:ext cx="6836855" cy="522515"/>
          </a:xfrm>
        </p:spPr>
        <p:txBody>
          <a:bodyPr/>
          <a:lstStyle/>
          <a:p>
            <a:pPr lvl="0"/>
            <a:r>
              <a:rPr lang="en-US" sz="1100" dirty="0"/>
              <a:t>14. The average cleanliness of this (bus/Sounder/Link) cabin </a:t>
            </a:r>
          </a:p>
          <a:p>
            <a:r>
              <a:rPr lang="en-US" sz="1100" dirty="0"/>
              <a:t>15. The average cleanliness of the (bus stops/train stations)</a:t>
            </a:r>
          </a:p>
        </p:txBody>
      </p:sp>
    </p:spTree>
    <p:extLst>
      <p:ext uri="{BB962C8B-B14F-4D97-AF65-F5344CB8AC3E}">
        <p14:creationId xmlns:p14="http://schemas.microsoft.com/office/powerpoint/2010/main" val="402214045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79" y="137160"/>
            <a:ext cx="10725912" cy="594360"/>
          </a:xfrm>
        </p:spPr>
        <p:txBody>
          <a:bodyPr>
            <a:noAutofit/>
          </a:bodyPr>
          <a:lstStyle/>
          <a:p>
            <a:r>
              <a:rPr lang="en-US" sz="3600" dirty="0"/>
              <a:t>Station/On-Board Cleanliness – Link Riders, Year-to-Year</a:t>
            </a:r>
          </a:p>
        </p:txBody>
      </p:sp>
      <p:sp>
        <p:nvSpPr>
          <p:cNvPr id="4" name="Text Placeholder 3"/>
          <p:cNvSpPr>
            <a:spLocks noGrp="1"/>
          </p:cNvSpPr>
          <p:nvPr>
            <p:ph type="body" sz="quarter" idx="13"/>
          </p:nvPr>
        </p:nvSpPr>
        <p:spPr>
          <a:xfrm>
            <a:off x="182880" y="941832"/>
            <a:ext cx="11823192" cy="286232"/>
          </a:xfrm>
        </p:spPr>
        <p:txBody>
          <a:bodyPr/>
          <a:lstStyle/>
          <a:p>
            <a:r>
              <a:rPr lang="en-US" sz="1500" dirty="0"/>
              <a:t>Grades for Link cleanliness – both on-board and at stations – have remained relatively steady over the last few years.</a:t>
            </a:r>
          </a:p>
        </p:txBody>
      </p:sp>
      <p:sp>
        <p:nvSpPr>
          <p:cNvPr id="5" name="TextBox 4">
            <a:extLst>
              <a:ext uri="{FF2B5EF4-FFF2-40B4-BE49-F238E27FC236}">
                <a16:creationId xmlns:a16="http://schemas.microsoft.com/office/drawing/2014/main" id="{5D05DA5E-9CA5-4E8F-B8C7-FF8AA9C6F008}"/>
              </a:ext>
            </a:extLst>
          </p:cNvPr>
          <p:cNvSpPr txBox="1"/>
          <p:nvPr/>
        </p:nvSpPr>
        <p:spPr>
          <a:xfrm>
            <a:off x="1492898" y="1620962"/>
            <a:ext cx="3144416" cy="400110"/>
          </a:xfrm>
          <a:prstGeom prst="rect">
            <a:avLst/>
          </a:prstGeom>
          <a:noFill/>
        </p:spPr>
        <p:txBody>
          <a:bodyPr wrap="square" rtlCol="0">
            <a:spAutoFit/>
          </a:bodyPr>
          <a:lstStyle/>
          <a:p>
            <a:pPr algn="ctr">
              <a:defRPr sz="2000" b="1" i="0" u="none" strike="noStrike" kern="1200" baseline="0">
                <a:solidFill>
                  <a:srgbClr val="000000"/>
                </a:solidFill>
                <a:latin typeface="+mn-lt"/>
                <a:ea typeface="+mn-ea"/>
                <a:cs typeface="+mn-cs"/>
              </a:defRPr>
            </a:pPr>
            <a:r>
              <a:rPr lang="en-US" b="1" dirty="0"/>
              <a:t>On-Board Cleanliness</a:t>
            </a:r>
            <a:endParaRPr lang="en-US" dirty="0"/>
          </a:p>
        </p:txBody>
      </p:sp>
      <p:sp>
        <p:nvSpPr>
          <p:cNvPr id="8" name="TextBox 7">
            <a:extLst>
              <a:ext uri="{FF2B5EF4-FFF2-40B4-BE49-F238E27FC236}">
                <a16:creationId xmlns:a16="http://schemas.microsoft.com/office/drawing/2014/main" id="{AD4E63F9-2AB2-4083-85B4-59E6E07FDB51}"/>
              </a:ext>
            </a:extLst>
          </p:cNvPr>
          <p:cNvSpPr txBox="1"/>
          <p:nvPr/>
        </p:nvSpPr>
        <p:spPr>
          <a:xfrm>
            <a:off x="7846178" y="1646804"/>
            <a:ext cx="2785379" cy="400110"/>
          </a:xfrm>
          <a:prstGeom prst="rect">
            <a:avLst/>
          </a:prstGeom>
          <a:noFill/>
        </p:spPr>
        <p:txBody>
          <a:bodyPr wrap="none" rtlCol="0">
            <a:spAutoFit/>
          </a:bodyPr>
          <a:lstStyle/>
          <a:p>
            <a:pPr algn="ctr">
              <a:defRPr sz="2000" b="1" i="0" u="none" strike="noStrike" kern="1200" baseline="0">
                <a:solidFill>
                  <a:srgbClr val="000000"/>
                </a:solidFill>
                <a:latin typeface="+mn-lt"/>
                <a:ea typeface="+mn-ea"/>
                <a:cs typeface="+mn-cs"/>
              </a:defRPr>
            </a:pPr>
            <a:r>
              <a:rPr lang="en-US" dirty="0"/>
              <a:t>Stop/Station Cleanliness</a:t>
            </a:r>
          </a:p>
        </p:txBody>
      </p:sp>
      <p:cxnSp>
        <p:nvCxnSpPr>
          <p:cNvPr id="7" name="Straight Connector 6">
            <a:extLst>
              <a:ext uri="{FF2B5EF4-FFF2-40B4-BE49-F238E27FC236}">
                <a16:creationId xmlns:a16="http://schemas.microsoft.com/office/drawing/2014/main" id="{6015FE14-3362-4DE3-9971-7F6CAAA3F06B}"/>
              </a:ext>
            </a:extLst>
          </p:cNvPr>
          <p:cNvCxnSpPr>
            <a:cxnSpLocks/>
          </p:cNvCxnSpPr>
          <p:nvPr/>
        </p:nvCxnSpPr>
        <p:spPr>
          <a:xfrm>
            <a:off x="6111551" y="1636351"/>
            <a:ext cx="0" cy="4521853"/>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graphicFrame>
        <p:nvGraphicFramePr>
          <p:cNvPr id="10" name="Chart Placeholder 8">
            <a:extLst>
              <a:ext uri="{FF2B5EF4-FFF2-40B4-BE49-F238E27FC236}">
                <a16:creationId xmlns:a16="http://schemas.microsoft.com/office/drawing/2014/main" id="{D101E01C-39B3-4000-AED8-58F7490AE18C}"/>
              </a:ext>
            </a:extLst>
          </p:cNvPr>
          <p:cNvGraphicFramePr>
            <a:graphicFrameLocks/>
          </p:cNvGraphicFramePr>
          <p:nvPr>
            <p:extLst>
              <p:ext uri="{D42A27DB-BD31-4B8C-83A1-F6EECF244321}">
                <p14:modId xmlns:p14="http://schemas.microsoft.com/office/powerpoint/2010/main" val="2755223600"/>
              </p:ext>
            </p:extLst>
          </p:nvPr>
        </p:nvGraphicFramePr>
        <p:xfrm>
          <a:off x="6292150" y="2028692"/>
          <a:ext cx="5654351" cy="412951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Chart Placeholder 8">
            <a:extLst>
              <a:ext uri="{FF2B5EF4-FFF2-40B4-BE49-F238E27FC236}">
                <a16:creationId xmlns:a16="http://schemas.microsoft.com/office/drawing/2014/main" id="{00B30EC8-CCA3-4155-8060-CE798CDCCCAB}"/>
              </a:ext>
            </a:extLst>
          </p:cNvPr>
          <p:cNvGraphicFramePr>
            <a:graphicFrameLocks/>
          </p:cNvGraphicFramePr>
          <p:nvPr>
            <p:extLst>
              <p:ext uri="{D42A27DB-BD31-4B8C-83A1-F6EECF244321}">
                <p14:modId xmlns:p14="http://schemas.microsoft.com/office/powerpoint/2010/main" val="651777118"/>
              </p:ext>
            </p:extLst>
          </p:nvPr>
        </p:nvGraphicFramePr>
        <p:xfrm>
          <a:off x="323668" y="2031803"/>
          <a:ext cx="5654351" cy="4129511"/>
        </p:xfrm>
        <a:graphic>
          <a:graphicData uri="http://schemas.openxmlformats.org/drawingml/2006/chart">
            <c:chart xmlns:c="http://schemas.openxmlformats.org/drawingml/2006/chart" xmlns:r="http://schemas.openxmlformats.org/officeDocument/2006/relationships" r:id="rId4"/>
          </a:graphicData>
        </a:graphic>
      </p:graphicFrame>
      <p:sp>
        <p:nvSpPr>
          <p:cNvPr id="11" name="Text Placeholder 2">
            <a:extLst>
              <a:ext uri="{FF2B5EF4-FFF2-40B4-BE49-F238E27FC236}">
                <a16:creationId xmlns:a16="http://schemas.microsoft.com/office/drawing/2014/main" id="{11A8ACF3-84B2-45B1-A7C4-33839E9BB1E7}"/>
              </a:ext>
            </a:extLst>
          </p:cNvPr>
          <p:cNvSpPr>
            <a:spLocks noGrp="1"/>
          </p:cNvSpPr>
          <p:nvPr>
            <p:ph type="body" sz="quarter" idx="15"/>
          </p:nvPr>
        </p:nvSpPr>
        <p:spPr>
          <a:xfrm>
            <a:off x="182879" y="6270171"/>
            <a:ext cx="6836855" cy="522515"/>
          </a:xfrm>
        </p:spPr>
        <p:txBody>
          <a:bodyPr/>
          <a:lstStyle/>
          <a:p>
            <a:pPr lvl="0"/>
            <a:r>
              <a:rPr lang="en-US" sz="1100" dirty="0"/>
              <a:t>14. The average cleanliness of this (bus/Sounder/Link) cabin </a:t>
            </a:r>
          </a:p>
          <a:p>
            <a:r>
              <a:rPr lang="en-US" sz="1100" dirty="0"/>
              <a:t>15. The average cleanliness of the (bus stops/train stations)</a:t>
            </a:r>
          </a:p>
        </p:txBody>
      </p:sp>
    </p:spTree>
    <p:extLst>
      <p:ext uri="{BB962C8B-B14F-4D97-AF65-F5344CB8AC3E}">
        <p14:creationId xmlns:p14="http://schemas.microsoft.com/office/powerpoint/2010/main" val="367076776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79" y="137160"/>
            <a:ext cx="10725912" cy="594360"/>
          </a:xfrm>
        </p:spPr>
        <p:txBody>
          <a:bodyPr>
            <a:noAutofit/>
          </a:bodyPr>
          <a:lstStyle/>
          <a:p>
            <a:r>
              <a:rPr lang="en-US" sz="3300" dirty="0"/>
              <a:t>Station/On-Board Cleanliness – Sounder Riders, Year-to-Year</a:t>
            </a:r>
          </a:p>
        </p:txBody>
      </p:sp>
      <p:sp>
        <p:nvSpPr>
          <p:cNvPr id="4" name="Text Placeholder 3"/>
          <p:cNvSpPr>
            <a:spLocks noGrp="1"/>
          </p:cNvSpPr>
          <p:nvPr>
            <p:ph type="body" sz="quarter" idx="13"/>
          </p:nvPr>
        </p:nvSpPr>
        <p:spPr>
          <a:xfrm>
            <a:off x="182880" y="941832"/>
            <a:ext cx="11823192" cy="286232"/>
          </a:xfrm>
        </p:spPr>
        <p:txBody>
          <a:bodyPr/>
          <a:lstStyle/>
          <a:p>
            <a:r>
              <a:rPr lang="en-US" sz="1500" dirty="0"/>
              <a:t>On-board cleanliness remains consistently high for Sounder while A grades for station cleanliness have fallen a few points since 2015.</a:t>
            </a:r>
          </a:p>
        </p:txBody>
      </p:sp>
      <p:sp>
        <p:nvSpPr>
          <p:cNvPr id="5" name="TextBox 4">
            <a:extLst>
              <a:ext uri="{FF2B5EF4-FFF2-40B4-BE49-F238E27FC236}">
                <a16:creationId xmlns:a16="http://schemas.microsoft.com/office/drawing/2014/main" id="{5D05DA5E-9CA5-4E8F-B8C7-FF8AA9C6F008}"/>
              </a:ext>
            </a:extLst>
          </p:cNvPr>
          <p:cNvSpPr txBox="1"/>
          <p:nvPr/>
        </p:nvSpPr>
        <p:spPr>
          <a:xfrm>
            <a:off x="1492898" y="1620962"/>
            <a:ext cx="3144416" cy="400110"/>
          </a:xfrm>
          <a:prstGeom prst="rect">
            <a:avLst/>
          </a:prstGeom>
          <a:noFill/>
        </p:spPr>
        <p:txBody>
          <a:bodyPr wrap="square" rtlCol="0">
            <a:spAutoFit/>
          </a:bodyPr>
          <a:lstStyle/>
          <a:p>
            <a:pPr algn="ctr">
              <a:defRPr sz="2000" b="1" i="0" u="none" strike="noStrike" kern="1200" baseline="0">
                <a:solidFill>
                  <a:srgbClr val="000000"/>
                </a:solidFill>
                <a:latin typeface="+mn-lt"/>
                <a:ea typeface="+mn-ea"/>
                <a:cs typeface="+mn-cs"/>
              </a:defRPr>
            </a:pPr>
            <a:r>
              <a:rPr lang="en-US" b="1" dirty="0"/>
              <a:t>On-Board Cleanliness</a:t>
            </a:r>
            <a:endParaRPr lang="en-US" dirty="0"/>
          </a:p>
        </p:txBody>
      </p:sp>
      <p:sp>
        <p:nvSpPr>
          <p:cNvPr id="8" name="TextBox 7">
            <a:extLst>
              <a:ext uri="{FF2B5EF4-FFF2-40B4-BE49-F238E27FC236}">
                <a16:creationId xmlns:a16="http://schemas.microsoft.com/office/drawing/2014/main" id="{AD4E63F9-2AB2-4083-85B4-59E6E07FDB51}"/>
              </a:ext>
            </a:extLst>
          </p:cNvPr>
          <p:cNvSpPr txBox="1"/>
          <p:nvPr/>
        </p:nvSpPr>
        <p:spPr>
          <a:xfrm>
            <a:off x="7846178" y="1646804"/>
            <a:ext cx="2785379" cy="400110"/>
          </a:xfrm>
          <a:prstGeom prst="rect">
            <a:avLst/>
          </a:prstGeom>
          <a:noFill/>
        </p:spPr>
        <p:txBody>
          <a:bodyPr wrap="none" rtlCol="0">
            <a:spAutoFit/>
          </a:bodyPr>
          <a:lstStyle/>
          <a:p>
            <a:pPr algn="ctr">
              <a:defRPr sz="2000" b="1" i="0" u="none" strike="noStrike" kern="1200" baseline="0">
                <a:solidFill>
                  <a:srgbClr val="000000"/>
                </a:solidFill>
                <a:latin typeface="+mn-lt"/>
                <a:ea typeface="+mn-ea"/>
                <a:cs typeface="+mn-cs"/>
              </a:defRPr>
            </a:pPr>
            <a:r>
              <a:rPr lang="en-US" dirty="0"/>
              <a:t>Stop/Station Cleanliness</a:t>
            </a:r>
          </a:p>
        </p:txBody>
      </p:sp>
      <p:cxnSp>
        <p:nvCxnSpPr>
          <p:cNvPr id="7" name="Straight Connector 6">
            <a:extLst>
              <a:ext uri="{FF2B5EF4-FFF2-40B4-BE49-F238E27FC236}">
                <a16:creationId xmlns:a16="http://schemas.microsoft.com/office/drawing/2014/main" id="{6015FE14-3362-4DE3-9971-7F6CAAA3F06B}"/>
              </a:ext>
            </a:extLst>
          </p:cNvPr>
          <p:cNvCxnSpPr>
            <a:cxnSpLocks/>
          </p:cNvCxnSpPr>
          <p:nvPr/>
        </p:nvCxnSpPr>
        <p:spPr>
          <a:xfrm>
            <a:off x="6111551" y="1636351"/>
            <a:ext cx="0" cy="4521853"/>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graphicFrame>
        <p:nvGraphicFramePr>
          <p:cNvPr id="10" name="Chart Placeholder 8">
            <a:extLst>
              <a:ext uri="{FF2B5EF4-FFF2-40B4-BE49-F238E27FC236}">
                <a16:creationId xmlns:a16="http://schemas.microsoft.com/office/drawing/2014/main" id="{D101E01C-39B3-4000-AED8-58F7490AE18C}"/>
              </a:ext>
            </a:extLst>
          </p:cNvPr>
          <p:cNvGraphicFramePr>
            <a:graphicFrameLocks/>
          </p:cNvGraphicFramePr>
          <p:nvPr>
            <p:extLst>
              <p:ext uri="{D42A27DB-BD31-4B8C-83A1-F6EECF244321}">
                <p14:modId xmlns:p14="http://schemas.microsoft.com/office/powerpoint/2010/main" val="3224365475"/>
              </p:ext>
            </p:extLst>
          </p:nvPr>
        </p:nvGraphicFramePr>
        <p:xfrm>
          <a:off x="6292150" y="2028692"/>
          <a:ext cx="5654351" cy="412951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Chart Placeholder 8">
            <a:extLst>
              <a:ext uri="{FF2B5EF4-FFF2-40B4-BE49-F238E27FC236}">
                <a16:creationId xmlns:a16="http://schemas.microsoft.com/office/drawing/2014/main" id="{00B30EC8-CCA3-4155-8060-CE798CDCCCAB}"/>
              </a:ext>
            </a:extLst>
          </p:cNvPr>
          <p:cNvGraphicFramePr>
            <a:graphicFrameLocks/>
          </p:cNvGraphicFramePr>
          <p:nvPr>
            <p:extLst>
              <p:ext uri="{D42A27DB-BD31-4B8C-83A1-F6EECF244321}">
                <p14:modId xmlns:p14="http://schemas.microsoft.com/office/powerpoint/2010/main" val="552757455"/>
              </p:ext>
            </p:extLst>
          </p:nvPr>
        </p:nvGraphicFramePr>
        <p:xfrm>
          <a:off x="323668" y="2031803"/>
          <a:ext cx="5654351" cy="4129511"/>
        </p:xfrm>
        <a:graphic>
          <a:graphicData uri="http://schemas.openxmlformats.org/drawingml/2006/chart">
            <c:chart xmlns:c="http://schemas.openxmlformats.org/drawingml/2006/chart" xmlns:r="http://schemas.openxmlformats.org/officeDocument/2006/relationships" r:id="rId4"/>
          </a:graphicData>
        </a:graphic>
      </p:graphicFrame>
      <p:sp>
        <p:nvSpPr>
          <p:cNvPr id="11" name="Text Placeholder 2">
            <a:extLst>
              <a:ext uri="{FF2B5EF4-FFF2-40B4-BE49-F238E27FC236}">
                <a16:creationId xmlns:a16="http://schemas.microsoft.com/office/drawing/2014/main" id="{11A8ACF3-84B2-45B1-A7C4-33839E9BB1E7}"/>
              </a:ext>
            </a:extLst>
          </p:cNvPr>
          <p:cNvSpPr>
            <a:spLocks noGrp="1"/>
          </p:cNvSpPr>
          <p:nvPr>
            <p:ph type="body" sz="quarter" idx="15"/>
          </p:nvPr>
        </p:nvSpPr>
        <p:spPr>
          <a:xfrm>
            <a:off x="182879" y="6270171"/>
            <a:ext cx="6836855" cy="522515"/>
          </a:xfrm>
        </p:spPr>
        <p:txBody>
          <a:bodyPr/>
          <a:lstStyle/>
          <a:p>
            <a:pPr lvl="0"/>
            <a:r>
              <a:rPr lang="en-US" sz="1100" dirty="0"/>
              <a:t>14. The average cleanliness of this (bus/Sounder/Link) cabin </a:t>
            </a:r>
          </a:p>
          <a:p>
            <a:r>
              <a:rPr lang="en-US" sz="1100" dirty="0"/>
              <a:t>15. The average cleanliness of the (bus stops/train stations)</a:t>
            </a:r>
          </a:p>
        </p:txBody>
      </p:sp>
    </p:spTree>
    <p:extLst>
      <p:ext uri="{BB962C8B-B14F-4D97-AF65-F5344CB8AC3E}">
        <p14:creationId xmlns:p14="http://schemas.microsoft.com/office/powerpoint/2010/main" val="47467985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4000" dirty="0"/>
              <a:t>Physical Condition of Stops/Stations</a:t>
            </a:r>
          </a:p>
        </p:txBody>
      </p:sp>
      <p:sp>
        <p:nvSpPr>
          <p:cNvPr id="4" name="Text Placeholder 3"/>
          <p:cNvSpPr>
            <a:spLocks noGrp="1"/>
          </p:cNvSpPr>
          <p:nvPr>
            <p:ph type="body" sz="quarter" idx="15"/>
          </p:nvPr>
        </p:nvSpPr>
        <p:spPr>
          <a:xfrm>
            <a:off x="182878" y="6432307"/>
            <a:ext cx="6836855" cy="276999"/>
          </a:xfrm>
        </p:spPr>
        <p:txBody>
          <a:bodyPr/>
          <a:lstStyle/>
          <a:p>
            <a:pPr lvl="0"/>
            <a:r>
              <a:rPr lang="en-US" dirty="0"/>
              <a:t>16. The physical condition of the (bus stops/train stations)</a:t>
            </a:r>
          </a:p>
        </p:txBody>
      </p:sp>
      <p:sp>
        <p:nvSpPr>
          <p:cNvPr id="2" name="Text Placeholder 1"/>
          <p:cNvSpPr>
            <a:spLocks noGrp="1"/>
          </p:cNvSpPr>
          <p:nvPr>
            <p:ph type="body" sz="quarter" idx="13"/>
          </p:nvPr>
        </p:nvSpPr>
        <p:spPr>
          <a:xfrm>
            <a:off x="182880" y="941832"/>
            <a:ext cx="11823192" cy="517065"/>
          </a:xfrm>
        </p:spPr>
        <p:txBody>
          <a:bodyPr/>
          <a:lstStyle/>
          <a:p>
            <a:r>
              <a:rPr lang="en-US" sz="1500" dirty="0"/>
              <a:t>The physical condition of stops and stations is rated slightly lower for all services compared to a couple of years ago. This drop is most defined among Express bus riders.</a:t>
            </a:r>
          </a:p>
        </p:txBody>
      </p:sp>
      <p:graphicFrame>
        <p:nvGraphicFramePr>
          <p:cNvPr id="7" name="Chart 6">
            <a:extLst>
              <a:ext uri="{FF2B5EF4-FFF2-40B4-BE49-F238E27FC236}">
                <a16:creationId xmlns:a16="http://schemas.microsoft.com/office/drawing/2014/main" id="{57234537-6B2F-4B87-B4B1-413970DE4A26}"/>
              </a:ext>
            </a:extLst>
          </p:cNvPr>
          <p:cNvGraphicFramePr/>
          <p:nvPr>
            <p:extLst>
              <p:ext uri="{D42A27DB-BD31-4B8C-83A1-F6EECF244321}">
                <p14:modId xmlns:p14="http://schemas.microsoft.com/office/powerpoint/2010/main" val="2187586906"/>
              </p:ext>
            </p:extLst>
          </p:nvPr>
        </p:nvGraphicFramePr>
        <p:xfrm>
          <a:off x="182879" y="1458897"/>
          <a:ext cx="11823194" cy="4847612"/>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a:extLst>
              <a:ext uri="{FF2B5EF4-FFF2-40B4-BE49-F238E27FC236}">
                <a16:creationId xmlns:a16="http://schemas.microsoft.com/office/drawing/2014/main" id="{7ECF103A-C9AC-463D-8D2E-E891D662D4A7}"/>
              </a:ext>
            </a:extLst>
          </p:cNvPr>
          <p:cNvSpPr txBox="1"/>
          <p:nvPr/>
        </p:nvSpPr>
        <p:spPr>
          <a:xfrm>
            <a:off x="10908791" y="1448960"/>
            <a:ext cx="678391" cy="338554"/>
          </a:xfrm>
          <a:prstGeom prst="rect">
            <a:avLst/>
          </a:prstGeom>
          <a:noFill/>
        </p:spPr>
        <p:txBody>
          <a:bodyPr wrap="none" rtlCol="0">
            <a:spAutoFit/>
          </a:bodyPr>
          <a:lstStyle/>
          <a:p>
            <a:r>
              <a:rPr lang="en-US" sz="1600" b="1" u="sng" dirty="0"/>
              <a:t>Mean</a:t>
            </a:r>
            <a:endParaRPr lang="en-US" b="1" u="sng" dirty="0"/>
          </a:p>
        </p:txBody>
      </p:sp>
    </p:spTree>
    <p:extLst>
      <p:ext uri="{BB962C8B-B14F-4D97-AF65-F5344CB8AC3E}">
        <p14:creationId xmlns:p14="http://schemas.microsoft.com/office/powerpoint/2010/main" val="39852953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p:cNvSpPr>
            <a:spLocks noGrp="1"/>
          </p:cNvSpPr>
          <p:nvPr>
            <p:ph sz="quarter" idx="1"/>
          </p:nvPr>
        </p:nvSpPr>
        <p:spPr>
          <a:xfrm>
            <a:off x="182879" y="937268"/>
            <a:ext cx="11831642" cy="5481819"/>
          </a:xfrm>
        </p:spPr>
        <p:txBody>
          <a:bodyPr/>
          <a:lstStyle/>
          <a:p>
            <a:r>
              <a:rPr lang="en-US" sz="1800" b="1" dirty="0"/>
              <a:t>A majority of riders are very satisfied with most attributes tested for Sound Transit’s services. Service delay/disruption communication is the lowest performing attribute, overall, and remains a key improvement target throughout the system.</a:t>
            </a:r>
          </a:p>
          <a:p>
            <a:pPr lvl="1"/>
            <a:r>
              <a:rPr lang="en-US" sz="1600" dirty="0"/>
              <a:t>ST Express bus riders grade driver courtesy, appearance, and ease of accessing the stop/station among its strongest-rated attributes. There are multiple opportunities for improvement, particularly in service delay/disruption communications and bus frequency.</a:t>
            </a:r>
          </a:p>
          <a:p>
            <a:pPr lvl="1"/>
            <a:r>
              <a:rPr lang="en-US" sz="1600" dirty="0"/>
              <a:t>Sounder riders give the service the lowest marks for delay/disruption communications and frequency of trains but rate ST favorably on just about every other attribute tested.</a:t>
            </a:r>
          </a:p>
          <a:p>
            <a:pPr lvl="1"/>
            <a:r>
              <a:rPr lang="en-US" sz="1600" dirty="0"/>
              <a:t>Link receives a majority of A grades for all attributes except for service disruption/delay communications.</a:t>
            </a:r>
          </a:p>
          <a:p>
            <a:pPr lvl="1"/>
            <a:r>
              <a:rPr lang="en-US" sz="1600" dirty="0"/>
              <a:t>A majority of riders give Tacoma link an A grade for all attributes except the average cleanliness of train stops and urgent service disruption/delay communications.</a:t>
            </a:r>
            <a:endParaRPr lang="en-US" sz="1600" b="1" dirty="0"/>
          </a:p>
          <a:p>
            <a:r>
              <a:rPr lang="en-US" sz="1800" b="1" dirty="0"/>
              <a:t>Disruption/delay communications is the lowest-rated attribute across every Sound Transit service. Service frequency is rated lowest among Express bus and Sounder riders. Express bus riders also rate the cleanliness and condition of stops, travel time, and on-time performance lower than those on other ST services.</a:t>
            </a:r>
          </a:p>
        </p:txBody>
      </p:sp>
      <p:sp>
        <p:nvSpPr>
          <p:cNvPr id="12" name="Title 11"/>
          <p:cNvSpPr>
            <a:spLocks noGrp="1"/>
          </p:cNvSpPr>
          <p:nvPr>
            <p:ph type="title"/>
          </p:nvPr>
        </p:nvSpPr>
        <p:spPr/>
        <p:txBody>
          <a:bodyPr>
            <a:noAutofit/>
          </a:bodyPr>
          <a:lstStyle/>
          <a:p>
            <a:pPr lvl="0"/>
            <a:r>
              <a:rPr lang="en-US" sz="4000" dirty="0"/>
              <a:t>Summary of Findings – Service Attribute Grades</a:t>
            </a:r>
          </a:p>
        </p:txBody>
      </p:sp>
    </p:spTree>
    <p:extLst>
      <p:ext uri="{BB962C8B-B14F-4D97-AF65-F5344CB8AC3E}">
        <p14:creationId xmlns:p14="http://schemas.microsoft.com/office/powerpoint/2010/main" val="254161641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4000" dirty="0"/>
              <a:t>Change in Cleanliness by Service</a:t>
            </a:r>
          </a:p>
        </p:txBody>
      </p:sp>
      <p:sp>
        <p:nvSpPr>
          <p:cNvPr id="4" name="Text Placeholder 3"/>
          <p:cNvSpPr>
            <a:spLocks noGrp="1"/>
          </p:cNvSpPr>
          <p:nvPr>
            <p:ph type="body" sz="quarter" idx="15"/>
          </p:nvPr>
        </p:nvSpPr>
        <p:spPr>
          <a:xfrm>
            <a:off x="182878" y="6247641"/>
            <a:ext cx="6836855" cy="461665"/>
          </a:xfrm>
        </p:spPr>
        <p:txBody>
          <a:bodyPr/>
          <a:lstStyle/>
          <a:p>
            <a:r>
              <a:rPr lang="en-US" dirty="0">
                <a:solidFill>
                  <a:schemeClr val="bg1">
                    <a:lumMod val="50000"/>
                  </a:schemeClr>
                </a:solidFill>
              </a:rPr>
              <a:t>27. </a:t>
            </a:r>
            <a:r>
              <a:rPr lang="en-US" dirty="0"/>
              <a:t>In the last year, would you say that the cleanliness of this vehicle/cabin has gotten better, gotten worse, or have you not noticed a change? (n=1,186)</a:t>
            </a:r>
            <a:endParaRPr lang="en-US" dirty="0">
              <a:solidFill>
                <a:prstClr val="black"/>
              </a:solidFill>
            </a:endParaRPr>
          </a:p>
        </p:txBody>
      </p:sp>
      <p:sp>
        <p:nvSpPr>
          <p:cNvPr id="2" name="Text Placeholder 1"/>
          <p:cNvSpPr>
            <a:spLocks noGrp="1"/>
          </p:cNvSpPr>
          <p:nvPr>
            <p:ph type="body" sz="quarter" idx="13"/>
          </p:nvPr>
        </p:nvSpPr>
        <p:spPr>
          <a:xfrm>
            <a:off x="182880" y="941832"/>
            <a:ext cx="11823192" cy="286232"/>
          </a:xfrm>
        </p:spPr>
        <p:txBody>
          <a:bodyPr/>
          <a:lstStyle/>
          <a:p>
            <a:r>
              <a:rPr lang="en-US" sz="1500" dirty="0"/>
              <a:t>A vast majority of riders have not noticed a change in on-board cleanliness over the last year.</a:t>
            </a:r>
          </a:p>
        </p:txBody>
      </p:sp>
      <p:graphicFrame>
        <p:nvGraphicFramePr>
          <p:cNvPr id="7" name="Chart 6">
            <a:extLst>
              <a:ext uri="{FF2B5EF4-FFF2-40B4-BE49-F238E27FC236}">
                <a16:creationId xmlns:a16="http://schemas.microsoft.com/office/drawing/2014/main" id="{6DFFFF54-733B-4AFA-8AB0-A73A41D4B640}"/>
              </a:ext>
            </a:extLst>
          </p:cNvPr>
          <p:cNvGraphicFramePr/>
          <p:nvPr>
            <p:extLst>
              <p:ext uri="{D42A27DB-BD31-4B8C-83A1-F6EECF244321}">
                <p14:modId xmlns:p14="http://schemas.microsoft.com/office/powerpoint/2010/main" val="35669469"/>
              </p:ext>
            </p:extLst>
          </p:nvPr>
        </p:nvGraphicFramePr>
        <p:xfrm>
          <a:off x="182878" y="1412755"/>
          <a:ext cx="11823194" cy="475713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1498634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5276" y="4145583"/>
            <a:ext cx="6066724" cy="2308324"/>
          </a:xfrm>
        </p:spPr>
        <p:txBody>
          <a:bodyPr/>
          <a:lstStyle/>
          <a:p>
            <a:r>
              <a:rPr lang="en-US" dirty="0"/>
              <a:t>Performance Attribute</a:t>
            </a:r>
            <a:br>
              <a:rPr lang="en-US" dirty="0"/>
            </a:br>
            <a:r>
              <a:rPr lang="en-US" dirty="0"/>
              <a:t>Ratings and Grades:</a:t>
            </a:r>
            <a:br>
              <a:rPr lang="en-US" dirty="0"/>
            </a:br>
            <a:r>
              <a:rPr lang="en-US" dirty="0"/>
              <a:t>Safety</a:t>
            </a:r>
          </a:p>
        </p:txBody>
      </p:sp>
    </p:spTree>
    <p:extLst>
      <p:ext uri="{BB962C8B-B14F-4D97-AF65-F5344CB8AC3E}">
        <p14:creationId xmlns:p14="http://schemas.microsoft.com/office/powerpoint/2010/main" val="341324871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4000" dirty="0"/>
              <a:t>Safety at Stop/Station – by Service</a:t>
            </a:r>
          </a:p>
        </p:txBody>
      </p:sp>
      <p:sp>
        <p:nvSpPr>
          <p:cNvPr id="4" name="Text Placeholder 3"/>
          <p:cNvSpPr>
            <a:spLocks noGrp="1"/>
          </p:cNvSpPr>
          <p:nvPr>
            <p:ph type="body" sz="quarter" idx="15"/>
          </p:nvPr>
        </p:nvSpPr>
        <p:spPr>
          <a:xfrm>
            <a:off x="182878" y="6247641"/>
            <a:ext cx="6836855" cy="461665"/>
          </a:xfrm>
        </p:spPr>
        <p:txBody>
          <a:bodyPr/>
          <a:lstStyle/>
          <a:p>
            <a:pPr lvl="0"/>
            <a:r>
              <a:rPr lang="en-US" dirty="0"/>
              <a:t>31. How would you rate your safety when waiting at a stop for this </a:t>
            </a:r>
          </a:p>
          <a:p>
            <a:pPr lvl="0"/>
            <a:r>
              <a:rPr lang="en-US" dirty="0"/>
              <a:t>(bus/Sounder/Link)? </a:t>
            </a:r>
          </a:p>
        </p:txBody>
      </p:sp>
      <p:sp>
        <p:nvSpPr>
          <p:cNvPr id="2" name="Text Placeholder 1"/>
          <p:cNvSpPr>
            <a:spLocks noGrp="1"/>
          </p:cNvSpPr>
          <p:nvPr>
            <p:ph type="body" sz="quarter" idx="13"/>
          </p:nvPr>
        </p:nvSpPr>
        <p:spPr>
          <a:xfrm>
            <a:off x="182880" y="941832"/>
            <a:ext cx="11823192" cy="517065"/>
          </a:xfrm>
        </p:spPr>
        <p:txBody>
          <a:bodyPr/>
          <a:lstStyle/>
          <a:p>
            <a:r>
              <a:rPr lang="en-US" sz="1500" dirty="0"/>
              <a:t>A strong majority of riders have no concerns with their safety at the stops and stations and about a quarter are at least occasionally concerned. Positive intensity is lowest among Tacoma Link riders.</a:t>
            </a:r>
          </a:p>
        </p:txBody>
      </p:sp>
      <p:graphicFrame>
        <p:nvGraphicFramePr>
          <p:cNvPr id="6" name="Chart 5">
            <a:extLst>
              <a:ext uri="{FF2B5EF4-FFF2-40B4-BE49-F238E27FC236}">
                <a16:creationId xmlns:a16="http://schemas.microsoft.com/office/drawing/2014/main" id="{84310A12-6E5B-43D0-99C4-5D2D693A5B9C}"/>
              </a:ext>
            </a:extLst>
          </p:cNvPr>
          <p:cNvGraphicFramePr/>
          <p:nvPr>
            <p:extLst>
              <p:ext uri="{D42A27DB-BD31-4B8C-83A1-F6EECF244321}">
                <p14:modId xmlns:p14="http://schemas.microsoft.com/office/powerpoint/2010/main" val="1175675131"/>
              </p:ext>
            </p:extLst>
          </p:nvPr>
        </p:nvGraphicFramePr>
        <p:xfrm>
          <a:off x="182879" y="1356528"/>
          <a:ext cx="11452394" cy="481336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99752725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4000" dirty="0"/>
              <a:t>Safety On-Board – by Service</a:t>
            </a:r>
          </a:p>
        </p:txBody>
      </p:sp>
      <p:sp>
        <p:nvSpPr>
          <p:cNvPr id="4" name="Text Placeholder 3"/>
          <p:cNvSpPr>
            <a:spLocks noGrp="1"/>
          </p:cNvSpPr>
          <p:nvPr>
            <p:ph type="body" sz="quarter" idx="15"/>
          </p:nvPr>
        </p:nvSpPr>
        <p:spPr>
          <a:xfrm>
            <a:off x="182878" y="6432307"/>
            <a:ext cx="6836855" cy="276999"/>
          </a:xfrm>
        </p:spPr>
        <p:txBody>
          <a:bodyPr/>
          <a:lstStyle/>
          <a:p>
            <a:pPr lvl="0"/>
            <a:r>
              <a:rPr lang="en-US" dirty="0"/>
              <a:t>32. And how would you rate how safe you feel when riding this (bus/Sounder/Link)? </a:t>
            </a:r>
          </a:p>
        </p:txBody>
      </p:sp>
      <p:sp>
        <p:nvSpPr>
          <p:cNvPr id="2" name="Text Placeholder 1"/>
          <p:cNvSpPr>
            <a:spLocks noGrp="1"/>
          </p:cNvSpPr>
          <p:nvPr>
            <p:ph type="body" sz="quarter" idx="13"/>
          </p:nvPr>
        </p:nvSpPr>
        <p:spPr>
          <a:xfrm>
            <a:off x="182880" y="941832"/>
            <a:ext cx="11823192" cy="286232"/>
          </a:xfrm>
        </p:spPr>
        <p:txBody>
          <a:bodyPr/>
          <a:lstStyle/>
          <a:p>
            <a:r>
              <a:rPr lang="en-US" sz="1500" dirty="0"/>
              <a:t>At least three-quarters of riders on every ST service say they have no concerns for their safety while on-board. Very few are regularly concerned.</a:t>
            </a:r>
          </a:p>
        </p:txBody>
      </p:sp>
      <p:graphicFrame>
        <p:nvGraphicFramePr>
          <p:cNvPr id="6" name="Chart 5">
            <a:extLst>
              <a:ext uri="{FF2B5EF4-FFF2-40B4-BE49-F238E27FC236}">
                <a16:creationId xmlns:a16="http://schemas.microsoft.com/office/drawing/2014/main" id="{84310A12-6E5B-43D0-99C4-5D2D693A5B9C}"/>
              </a:ext>
            </a:extLst>
          </p:cNvPr>
          <p:cNvGraphicFramePr/>
          <p:nvPr>
            <p:extLst>
              <p:ext uri="{D42A27DB-BD31-4B8C-83A1-F6EECF244321}">
                <p14:modId xmlns:p14="http://schemas.microsoft.com/office/powerpoint/2010/main" val="287816943"/>
              </p:ext>
            </p:extLst>
          </p:nvPr>
        </p:nvGraphicFramePr>
        <p:xfrm>
          <a:off x="182879" y="1356528"/>
          <a:ext cx="11452394" cy="481336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75240436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79" y="137160"/>
            <a:ext cx="10725912" cy="594360"/>
          </a:xfrm>
        </p:spPr>
        <p:txBody>
          <a:bodyPr>
            <a:noAutofit/>
          </a:bodyPr>
          <a:lstStyle/>
          <a:p>
            <a:r>
              <a:rPr lang="en-US" sz="3600" dirty="0"/>
              <a:t>Safety at Stop/On board – Overall Riders, Year-to-Year</a:t>
            </a:r>
          </a:p>
        </p:txBody>
      </p:sp>
      <p:sp>
        <p:nvSpPr>
          <p:cNvPr id="3" name="Text Placeholder 2"/>
          <p:cNvSpPr>
            <a:spLocks noGrp="1"/>
          </p:cNvSpPr>
          <p:nvPr>
            <p:ph type="body" sz="quarter" idx="15"/>
          </p:nvPr>
        </p:nvSpPr>
        <p:spPr>
          <a:xfrm>
            <a:off x="182879" y="6124267"/>
            <a:ext cx="6836855" cy="754053"/>
          </a:xfrm>
        </p:spPr>
        <p:txBody>
          <a:bodyPr/>
          <a:lstStyle/>
          <a:p>
            <a:pPr lvl="0"/>
            <a:r>
              <a:rPr lang="en-US" sz="1100" dirty="0"/>
              <a:t>31. How would you rate your safety when waiting at a stop for this (bus/Sounder/Link)? </a:t>
            </a:r>
          </a:p>
          <a:p>
            <a:pPr lvl="0"/>
            <a:r>
              <a:rPr lang="en-US" sz="1100" dirty="0"/>
              <a:t>32. And how would you rate how safe you feel when riding this (bus/Sounder/Link)?</a:t>
            </a:r>
          </a:p>
          <a:p>
            <a:r>
              <a:rPr lang="en-US" sz="1050" dirty="0"/>
              <a:t>*Prior to 2016 wording was “And how would you rate the safety of the ride on this bus/Sounder/Light Rail? Is it…?” Very safe, Mostly safe, Unsafe/ Don't know</a:t>
            </a:r>
          </a:p>
        </p:txBody>
      </p:sp>
      <p:sp>
        <p:nvSpPr>
          <p:cNvPr id="4" name="Text Placeholder 3"/>
          <p:cNvSpPr>
            <a:spLocks noGrp="1"/>
          </p:cNvSpPr>
          <p:nvPr>
            <p:ph type="body" sz="quarter" idx="13"/>
          </p:nvPr>
        </p:nvSpPr>
        <p:spPr>
          <a:xfrm>
            <a:off x="182880" y="941832"/>
            <a:ext cx="11823192" cy="517065"/>
          </a:xfrm>
        </p:spPr>
        <p:txBody>
          <a:bodyPr/>
          <a:lstStyle/>
          <a:p>
            <a:r>
              <a:rPr lang="en-US" sz="1500" dirty="0"/>
              <a:t>Overall on-board safety ratings have consistently improved over the last few years while safety at stop/station ratings have remained largely consistent over the last few years.</a:t>
            </a:r>
          </a:p>
        </p:txBody>
      </p:sp>
      <p:sp>
        <p:nvSpPr>
          <p:cNvPr id="5" name="TextBox 4">
            <a:extLst>
              <a:ext uri="{FF2B5EF4-FFF2-40B4-BE49-F238E27FC236}">
                <a16:creationId xmlns:a16="http://schemas.microsoft.com/office/drawing/2014/main" id="{5D05DA5E-9CA5-4E8F-B8C7-FF8AA9C6F008}"/>
              </a:ext>
            </a:extLst>
          </p:cNvPr>
          <p:cNvSpPr txBox="1"/>
          <p:nvPr/>
        </p:nvSpPr>
        <p:spPr>
          <a:xfrm>
            <a:off x="1492898" y="1620962"/>
            <a:ext cx="3144416" cy="400110"/>
          </a:xfrm>
          <a:prstGeom prst="rect">
            <a:avLst/>
          </a:prstGeom>
          <a:noFill/>
        </p:spPr>
        <p:txBody>
          <a:bodyPr wrap="square" rtlCol="0">
            <a:spAutoFit/>
          </a:bodyPr>
          <a:lstStyle/>
          <a:p>
            <a:pPr algn="ctr">
              <a:defRPr sz="2000" b="1" i="0" u="none" strike="noStrike" kern="1200" baseline="0">
                <a:solidFill>
                  <a:srgbClr val="000000"/>
                </a:solidFill>
                <a:latin typeface="+mn-lt"/>
                <a:ea typeface="+mn-ea"/>
                <a:cs typeface="+mn-cs"/>
              </a:defRPr>
            </a:pPr>
            <a:r>
              <a:rPr lang="en-US" b="1" dirty="0"/>
              <a:t>Safety at Stop/Station</a:t>
            </a:r>
            <a:endParaRPr lang="en-US" dirty="0"/>
          </a:p>
        </p:txBody>
      </p:sp>
      <p:sp>
        <p:nvSpPr>
          <p:cNvPr id="8" name="TextBox 7">
            <a:extLst>
              <a:ext uri="{FF2B5EF4-FFF2-40B4-BE49-F238E27FC236}">
                <a16:creationId xmlns:a16="http://schemas.microsoft.com/office/drawing/2014/main" id="{AD4E63F9-2AB2-4083-85B4-59E6E07FDB51}"/>
              </a:ext>
            </a:extLst>
          </p:cNvPr>
          <p:cNvSpPr txBox="1"/>
          <p:nvPr/>
        </p:nvSpPr>
        <p:spPr>
          <a:xfrm>
            <a:off x="8277446" y="1646804"/>
            <a:ext cx="1922835" cy="400110"/>
          </a:xfrm>
          <a:prstGeom prst="rect">
            <a:avLst/>
          </a:prstGeom>
          <a:noFill/>
        </p:spPr>
        <p:txBody>
          <a:bodyPr wrap="none" rtlCol="0">
            <a:spAutoFit/>
          </a:bodyPr>
          <a:lstStyle/>
          <a:p>
            <a:pPr algn="ctr">
              <a:defRPr sz="2000" b="1" i="0" u="none" strike="noStrike" kern="1200" baseline="0">
                <a:solidFill>
                  <a:srgbClr val="000000"/>
                </a:solidFill>
                <a:latin typeface="+mn-lt"/>
                <a:ea typeface="+mn-ea"/>
                <a:cs typeface="+mn-cs"/>
              </a:defRPr>
            </a:pPr>
            <a:r>
              <a:rPr lang="en-US" dirty="0"/>
              <a:t>Safety On-board</a:t>
            </a:r>
          </a:p>
        </p:txBody>
      </p:sp>
      <p:graphicFrame>
        <p:nvGraphicFramePr>
          <p:cNvPr id="11" name="Chart Placeholder 8">
            <a:extLst>
              <a:ext uri="{FF2B5EF4-FFF2-40B4-BE49-F238E27FC236}">
                <a16:creationId xmlns:a16="http://schemas.microsoft.com/office/drawing/2014/main" id="{69F1FFCB-1B4B-4FE5-9BA4-C6C20B9DAE25}"/>
              </a:ext>
            </a:extLst>
          </p:cNvPr>
          <p:cNvGraphicFramePr>
            <a:graphicFrameLocks/>
          </p:cNvGraphicFramePr>
          <p:nvPr>
            <p:extLst>
              <p:ext uri="{D42A27DB-BD31-4B8C-83A1-F6EECF244321}">
                <p14:modId xmlns:p14="http://schemas.microsoft.com/office/powerpoint/2010/main" val="1460456225"/>
              </p:ext>
            </p:extLst>
          </p:nvPr>
        </p:nvGraphicFramePr>
        <p:xfrm>
          <a:off x="307910" y="2028692"/>
          <a:ext cx="5654351" cy="4129511"/>
        </p:xfrm>
        <a:graphic>
          <a:graphicData uri="http://schemas.openxmlformats.org/drawingml/2006/chart">
            <c:chart xmlns:c="http://schemas.openxmlformats.org/drawingml/2006/chart" xmlns:r="http://schemas.openxmlformats.org/officeDocument/2006/relationships" r:id="rId3"/>
          </a:graphicData>
        </a:graphic>
      </p:graphicFrame>
      <p:cxnSp>
        <p:nvCxnSpPr>
          <p:cNvPr id="7" name="Straight Connector 6">
            <a:extLst>
              <a:ext uri="{FF2B5EF4-FFF2-40B4-BE49-F238E27FC236}">
                <a16:creationId xmlns:a16="http://schemas.microsoft.com/office/drawing/2014/main" id="{6015FE14-3362-4DE3-9971-7F6CAAA3F06B}"/>
              </a:ext>
            </a:extLst>
          </p:cNvPr>
          <p:cNvCxnSpPr>
            <a:cxnSpLocks/>
          </p:cNvCxnSpPr>
          <p:nvPr/>
        </p:nvCxnSpPr>
        <p:spPr>
          <a:xfrm>
            <a:off x="6111551" y="1636351"/>
            <a:ext cx="0" cy="4521853"/>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graphicFrame>
        <p:nvGraphicFramePr>
          <p:cNvPr id="10" name="Chart Placeholder 8">
            <a:extLst>
              <a:ext uri="{FF2B5EF4-FFF2-40B4-BE49-F238E27FC236}">
                <a16:creationId xmlns:a16="http://schemas.microsoft.com/office/drawing/2014/main" id="{D101E01C-39B3-4000-AED8-58F7490AE18C}"/>
              </a:ext>
            </a:extLst>
          </p:cNvPr>
          <p:cNvGraphicFramePr>
            <a:graphicFrameLocks/>
          </p:cNvGraphicFramePr>
          <p:nvPr>
            <p:extLst>
              <p:ext uri="{D42A27DB-BD31-4B8C-83A1-F6EECF244321}">
                <p14:modId xmlns:p14="http://schemas.microsoft.com/office/powerpoint/2010/main" val="2183105784"/>
              </p:ext>
            </p:extLst>
          </p:nvPr>
        </p:nvGraphicFramePr>
        <p:xfrm>
          <a:off x="6292150" y="2028692"/>
          <a:ext cx="5654351" cy="4129511"/>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72771678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79" y="137160"/>
            <a:ext cx="10725912" cy="594360"/>
          </a:xfrm>
        </p:spPr>
        <p:txBody>
          <a:bodyPr>
            <a:noAutofit/>
          </a:bodyPr>
          <a:lstStyle/>
          <a:p>
            <a:r>
              <a:rPr lang="en-US" sz="3400" dirty="0"/>
              <a:t>Safety at Stop/On board – Express Bus Riders, Year-to-Year</a:t>
            </a:r>
          </a:p>
        </p:txBody>
      </p:sp>
      <p:sp>
        <p:nvSpPr>
          <p:cNvPr id="3" name="Text Placeholder 2"/>
          <p:cNvSpPr>
            <a:spLocks noGrp="1"/>
          </p:cNvSpPr>
          <p:nvPr>
            <p:ph type="body" sz="quarter" idx="15"/>
          </p:nvPr>
        </p:nvSpPr>
        <p:spPr>
          <a:xfrm>
            <a:off x="182879" y="6124267"/>
            <a:ext cx="6836855" cy="754053"/>
          </a:xfrm>
        </p:spPr>
        <p:txBody>
          <a:bodyPr/>
          <a:lstStyle/>
          <a:p>
            <a:pPr lvl="0"/>
            <a:r>
              <a:rPr lang="en-US" sz="1100" dirty="0"/>
              <a:t>31. How would you rate your safety when waiting at a stop for this (bus/Sounder/Link)? </a:t>
            </a:r>
          </a:p>
          <a:p>
            <a:pPr lvl="0"/>
            <a:r>
              <a:rPr lang="en-US" sz="1100" dirty="0"/>
              <a:t>32. And how would you rate how safe you feel when riding this (bus/Sounder/Link)?</a:t>
            </a:r>
          </a:p>
          <a:p>
            <a:r>
              <a:rPr lang="en-US" sz="1050" dirty="0"/>
              <a:t>*Prior to 2016 wording was “And how would you rate the safety of the ride on this bus/Sounder/Light Rail? Is it…?” Very safe, Mostly safe, Unsafe/ Don't know</a:t>
            </a:r>
          </a:p>
        </p:txBody>
      </p:sp>
      <p:sp>
        <p:nvSpPr>
          <p:cNvPr id="4" name="Text Placeholder 3"/>
          <p:cNvSpPr>
            <a:spLocks noGrp="1"/>
          </p:cNvSpPr>
          <p:nvPr>
            <p:ph type="body" sz="quarter" idx="13"/>
          </p:nvPr>
        </p:nvSpPr>
        <p:spPr>
          <a:xfrm>
            <a:off x="182880" y="941832"/>
            <a:ext cx="11823192" cy="286232"/>
          </a:xfrm>
        </p:spPr>
        <p:txBody>
          <a:bodyPr/>
          <a:lstStyle/>
          <a:p>
            <a:r>
              <a:rPr lang="en-US" sz="1500" dirty="0"/>
              <a:t>Safety on-board and at stops/stations has remained steady for Express bus riders over the last several years.</a:t>
            </a:r>
          </a:p>
        </p:txBody>
      </p:sp>
      <p:sp>
        <p:nvSpPr>
          <p:cNvPr id="5" name="TextBox 4">
            <a:extLst>
              <a:ext uri="{FF2B5EF4-FFF2-40B4-BE49-F238E27FC236}">
                <a16:creationId xmlns:a16="http://schemas.microsoft.com/office/drawing/2014/main" id="{5D05DA5E-9CA5-4E8F-B8C7-FF8AA9C6F008}"/>
              </a:ext>
            </a:extLst>
          </p:cNvPr>
          <p:cNvSpPr txBox="1"/>
          <p:nvPr/>
        </p:nvSpPr>
        <p:spPr>
          <a:xfrm>
            <a:off x="1492898" y="1620962"/>
            <a:ext cx="3144416" cy="400110"/>
          </a:xfrm>
          <a:prstGeom prst="rect">
            <a:avLst/>
          </a:prstGeom>
          <a:noFill/>
        </p:spPr>
        <p:txBody>
          <a:bodyPr wrap="square" rtlCol="0">
            <a:spAutoFit/>
          </a:bodyPr>
          <a:lstStyle/>
          <a:p>
            <a:pPr algn="ctr">
              <a:defRPr sz="2000" b="1" i="0" u="none" strike="noStrike" kern="1200" baseline="0">
                <a:solidFill>
                  <a:srgbClr val="000000"/>
                </a:solidFill>
                <a:latin typeface="+mn-lt"/>
                <a:ea typeface="+mn-ea"/>
                <a:cs typeface="+mn-cs"/>
              </a:defRPr>
            </a:pPr>
            <a:r>
              <a:rPr lang="en-US" b="1" dirty="0"/>
              <a:t>Safety at Stop/Station</a:t>
            </a:r>
            <a:endParaRPr lang="en-US" dirty="0"/>
          </a:p>
        </p:txBody>
      </p:sp>
      <p:sp>
        <p:nvSpPr>
          <p:cNvPr id="8" name="TextBox 7">
            <a:extLst>
              <a:ext uri="{FF2B5EF4-FFF2-40B4-BE49-F238E27FC236}">
                <a16:creationId xmlns:a16="http://schemas.microsoft.com/office/drawing/2014/main" id="{AD4E63F9-2AB2-4083-85B4-59E6E07FDB51}"/>
              </a:ext>
            </a:extLst>
          </p:cNvPr>
          <p:cNvSpPr txBox="1"/>
          <p:nvPr/>
        </p:nvSpPr>
        <p:spPr>
          <a:xfrm>
            <a:off x="8277446" y="1646804"/>
            <a:ext cx="1922835" cy="400110"/>
          </a:xfrm>
          <a:prstGeom prst="rect">
            <a:avLst/>
          </a:prstGeom>
          <a:noFill/>
        </p:spPr>
        <p:txBody>
          <a:bodyPr wrap="none" rtlCol="0">
            <a:spAutoFit/>
          </a:bodyPr>
          <a:lstStyle/>
          <a:p>
            <a:pPr algn="ctr">
              <a:defRPr sz="2000" b="1" i="0" u="none" strike="noStrike" kern="1200" baseline="0">
                <a:solidFill>
                  <a:srgbClr val="000000"/>
                </a:solidFill>
                <a:latin typeface="+mn-lt"/>
                <a:ea typeface="+mn-ea"/>
                <a:cs typeface="+mn-cs"/>
              </a:defRPr>
            </a:pPr>
            <a:r>
              <a:rPr lang="en-US" dirty="0"/>
              <a:t>Safety On-board</a:t>
            </a:r>
          </a:p>
        </p:txBody>
      </p:sp>
      <p:graphicFrame>
        <p:nvGraphicFramePr>
          <p:cNvPr id="11" name="Chart Placeholder 8">
            <a:extLst>
              <a:ext uri="{FF2B5EF4-FFF2-40B4-BE49-F238E27FC236}">
                <a16:creationId xmlns:a16="http://schemas.microsoft.com/office/drawing/2014/main" id="{69F1FFCB-1B4B-4FE5-9BA4-C6C20B9DAE25}"/>
              </a:ext>
            </a:extLst>
          </p:cNvPr>
          <p:cNvGraphicFramePr>
            <a:graphicFrameLocks/>
          </p:cNvGraphicFramePr>
          <p:nvPr>
            <p:extLst>
              <p:ext uri="{D42A27DB-BD31-4B8C-83A1-F6EECF244321}">
                <p14:modId xmlns:p14="http://schemas.microsoft.com/office/powerpoint/2010/main" val="1089609137"/>
              </p:ext>
            </p:extLst>
          </p:nvPr>
        </p:nvGraphicFramePr>
        <p:xfrm>
          <a:off x="307910" y="2028692"/>
          <a:ext cx="5654351" cy="4129511"/>
        </p:xfrm>
        <a:graphic>
          <a:graphicData uri="http://schemas.openxmlformats.org/drawingml/2006/chart">
            <c:chart xmlns:c="http://schemas.openxmlformats.org/drawingml/2006/chart" xmlns:r="http://schemas.openxmlformats.org/officeDocument/2006/relationships" r:id="rId3"/>
          </a:graphicData>
        </a:graphic>
      </p:graphicFrame>
      <p:cxnSp>
        <p:nvCxnSpPr>
          <p:cNvPr id="7" name="Straight Connector 6">
            <a:extLst>
              <a:ext uri="{FF2B5EF4-FFF2-40B4-BE49-F238E27FC236}">
                <a16:creationId xmlns:a16="http://schemas.microsoft.com/office/drawing/2014/main" id="{6015FE14-3362-4DE3-9971-7F6CAAA3F06B}"/>
              </a:ext>
            </a:extLst>
          </p:cNvPr>
          <p:cNvCxnSpPr>
            <a:cxnSpLocks/>
          </p:cNvCxnSpPr>
          <p:nvPr/>
        </p:nvCxnSpPr>
        <p:spPr>
          <a:xfrm>
            <a:off x="6111551" y="1636351"/>
            <a:ext cx="0" cy="4521853"/>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graphicFrame>
        <p:nvGraphicFramePr>
          <p:cNvPr id="10" name="Chart Placeholder 8">
            <a:extLst>
              <a:ext uri="{FF2B5EF4-FFF2-40B4-BE49-F238E27FC236}">
                <a16:creationId xmlns:a16="http://schemas.microsoft.com/office/drawing/2014/main" id="{D101E01C-39B3-4000-AED8-58F7490AE18C}"/>
              </a:ext>
            </a:extLst>
          </p:cNvPr>
          <p:cNvGraphicFramePr>
            <a:graphicFrameLocks/>
          </p:cNvGraphicFramePr>
          <p:nvPr>
            <p:extLst>
              <p:ext uri="{D42A27DB-BD31-4B8C-83A1-F6EECF244321}">
                <p14:modId xmlns:p14="http://schemas.microsoft.com/office/powerpoint/2010/main" val="1192352076"/>
              </p:ext>
            </p:extLst>
          </p:nvPr>
        </p:nvGraphicFramePr>
        <p:xfrm>
          <a:off x="6292150" y="2028692"/>
          <a:ext cx="5654351" cy="4129511"/>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67619534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79" y="137160"/>
            <a:ext cx="10725912" cy="594360"/>
          </a:xfrm>
        </p:spPr>
        <p:txBody>
          <a:bodyPr>
            <a:noAutofit/>
          </a:bodyPr>
          <a:lstStyle/>
          <a:p>
            <a:r>
              <a:rPr lang="en-US" sz="3800" dirty="0"/>
              <a:t>Safety at Station/On board – Link Riders, Year-to-Year</a:t>
            </a:r>
          </a:p>
        </p:txBody>
      </p:sp>
      <p:sp>
        <p:nvSpPr>
          <p:cNvPr id="3" name="Text Placeholder 2"/>
          <p:cNvSpPr>
            <a:spLocks noGrp="1"/>
          </p:cNvSpPr>
          <p:nvPr>
            <p:ph type="body" sz="quarter" idx="15"/>
          </p:nvPr>
        </p:nvSpPr>
        <p:spPr>
          <a:xfrm>
            <a:off x="182879" y="6124267"/>
            <a:ext cx="6836855" cy="754053"/>
          </a:xfrm>
        </p:spPr>
        <p:txBody>
          <a:bodyPr/>
          <a:lstStyle/>
          <a:p>
            <a:pPr lvl="0"/>
            <a:r>
              <a:rPr lang="en-US" sz="1100" dirty="0"/>
              <a:t>31. How would you rate your safety when waiting at a stop for this (bus/Sounder/Link)? </a:t>
            </a:r>
          </a:p>
          <a:p>
            <a:pPr lvl="0"/>
            <a:r>
              <a:rPr lang="en-US" sz="1100" dirty="0"/>
              <a:t>32. And how would you rate how safe you feel when riding this (bus/Sounder/Link)?</a:t>
            </a:r>
          </a:p>
          <a:p>
            <a:r>
              <a:rPr lang="en-US" sz="1050" dirty="0"/>
              <a:t>*Prior to 2016 wording was “And how would you rate the safety of the ride on this bus/Sounder/Light Rail? Is it…?” Very safe, Mostly safe, Unsafe/ Don't know</a:t>
            </a:r>
          </a:p>
        </p:txBody>
      </p:sp>
      <p:sp>
        <p:nvSpPr>
          <p:cNvPr id="4" name="Text Placeholder 3"/>
          <p:cNvSpPr>
            <a:spLocks noGrp="1"/>
          </p:cNvSpPr>
          <p:nvPr>
            <p:ph type="body" sz="quarter" idx="13"/>
          </p:nvPr>
        </p:nvSpPr>
        <p:spPr>
          <a:xfrm>
            <a:off x="182880" y="941832"/>
            <a:ext cx="11823192" cy="286232"/>
          </a:xfrm>
        </p:spPr>
        <p:txBody>
          <a:bodyPr/>
          <a:lstStyle/>
          <a:p>
            <a:r>
              <a:rPr lang="en-US" sz="1500" dirty="0"/>
              <a:t>Safety grades on-board and while waiting for Link are among the highest since 2012.</a:t>
            </a:r>
          </a:p>
        </p:txBody>
      </p:sp>
      <p:sp>
        <p:nvSpPr>
          <p:cNvPr id="5" name="TextBox 4">
            <a:extLst>
              <a:ext uri="{FF2B5EF4-FFF2-40B4-BE49-F238E27FC236}">
                <a16:creationId xmlns:a16="http://schemas.microsoft.com/office/drawing/2014/main" id="{5D05DA5E-9CA5-4E8F-B8C7-FF8AA9C6F008}"/>
              </a:ext>
            </a:extLst>
          </p:cNvPr>
          <p:cNvSpPr txBox="1"/>
          <p:nvPr/>
        </p:nvSpPr>
        <p:spPr>
          <a:xfrm>
            <a:off x="1492898" y="1620962"/>
            <a:ext cx="3144416" cy="400110"/>
          </a:xfrm>
          <a:prstGeom prst="rect">
            <a:avLst/>
          </a:prstGeom>
          <a:noFill/>
        </p:spPr>
        <p:txBody>
          <a:bodyPr wrap="square" rtlCol="0">
            <a:spAutoFit/>
          </a:bodyPr>
          <a:lstStyle/>
          <a:p>
            <a:pPr algn="ctr">
              <a:defRPr sz="2000" b="1" i="0" u="none" strike="noStrike" kern="1200" baseline="0">
                <a:solidFill>
                  <a:srgbClr val="000000"/>
                </a:solidFill>
                <a:latin typeface="+mn-lt"/>
                <a:ea typeface="+mn-ea"/>
                <a:cs typeface="+mn-cs"/>
              </a:defRPr>
            </a:pPr>
            <a:r>
              <a:rPr lang="en-US" b="1" dirty="0"/>
              <a:t>Safety at Stop/Station</a:t>
            </a:r>
            <a:endParaRPr lang="en-US" dirty="0"/>
          </a:p>
        </p:txBody>
      </p:sp>
      <p:sp>
        <p:nvSpPr>
          <p:cNvPr id="8" name="TextBox 7">
            <a:extLst>
              <a:ext uri="{FF2B5EF4-FFF2-40B4-BE49-F238E27FC236}">
                <a16:creationId xmlns:a16="http://schemas.microsoft.com/office/drawing/2014/main" id="{AD4E63F9-2AB2-4083-85B4-59E6E07FDB51}"/>
              </a:ext>
            </a:extLst>
          </p:cNvPr>
          <p:cNvSpPr txBox="1"/>
          <p:nvPr/>
        </p:nvSpPr>
        <p:spPr>
          <a:xfrm>
            <a:off x="8277446" y="1646804"/>
            <a:ext cx="1922835" cy="400110"/>
          </a:xfrm>
          <a:prstGeom prst="rect">
            <a:avLst/>
          </a:prstGeom>
          <a:noFill/>
        </p:spPr>
        <p:txBody>
          <a:bodyPr wrap="none" rtlCol="0">
            <a:spAutoFit/>
          </a:bodyPr>
          <a:lstStyle/>
          <a:p>
            <a:pPr algn="ctr">
              <a:defRPr sz="2000" b="1" i="0" u="none" strike="noStrike" kern="1200" baseline="0">
                <a:solidFill>
                  <a:srgbClr val="000000"/>
                </a:solidFill>
                <a:latin typeface="+mn-lt"/>
                <a:ea typeface="+mn-ea"/>
                <a:cs typeface="+mn-cs"/>
              </a:defRPr>
            </a:pPr>
            <a:r>
              <a:rPr lang="en-US" dirty="0"/>
              <a:t>Safety On-board</a:t>
            </a:r>
          </a:p>
        </p:txBody>
      </p:sp>
      <p:graphicFrame>
        <p:nvGraphicFramePr>
          <p:cNvPr id="11" name="Chart Placeholder 8">
            <a:extLst>
              <a:ext uri="{FF2B5EF4-FFF2-40B4-BE49-F238E27FC236}">
                <a16:creationId xmlns:a16="http://schemas.microsoft.com/office/drawing/2014/main" id="{69F1FFCB-1B4B-4FE5-9BA4-C6C20B9DAE25}"/>
              </a:ext>
            </a:extLst>
          </p:cNvPr>
          <p:cNvGraphicFramePr>
            <a:graphicFrameLocks/>
          </p:cNvGraphicFramePr>
          <p:nvPr>
            <p:extLst>
              <p:ext uri="{D42A27DB-BD31-4B8C-83A1-F6EECF244321}">
                <p14:modId xmlns:p14="http://schemas.microsoft.com/office/powerpoint/2010/main" val="1141636245"/>
              </p:ext>
            </p:extLst>
          </p:nvPr>
        </p:nvGraphicFramePr>
        <p:xfrm>
          <a:off x="307910" y="2028692"/>
          <a:ext cx="5654351" cy="4129511"/>
        </p:xfrm>
        <a:graphic>
          <a:graphicData uri="http://schemas.openxmlformats.org/drawingml/2006/chart">
            <c:chart xmlns:c="http://schemas.openxmlformats.org/drawingml/2006/chart" xmlns:r="http://schemas.openxmlformats.org/officeDocument/2006/relationships" r:id="rId3"/>
          </a:graphicData>
        </a:graphic>
      </p:graphicFrame>
      <p:cxnSp>
        <p:nvCxnSpPr>
          <p:cNvPr id="7" name="Straight Connector 6">
            <a:extLst>
              <a:ext uri="{FF2B5EF4-FFF2-40B4-BE49-F238E27FC236}">
                <a16:creationId xmlns:a16="http://schemas.microsoft.com/office/drawing/2014/main" id="{6015FE14-3362-4DE3-9971-7F6CAAA3F06B}"/>
              </a:ext>
            </a:extLst>
          </p:cNvPr>
          <p:cNvCxnSpPr>
            <a:cxnSpLocks/>
          </p:cNvCxnSpPr>
          <p:nvPr/>
        </p:nvCxnSpPr>
        <p:spPr>
          <a:xfrm>
            <a:off x="6111551" y="1636351"/>
            <a:ext cx="0" cy="4521853"/>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graphicFrame>
        <p:nvGraphicFramePr>
          <p:cNvPr id="10" name="Chart Placeholder 8">
            <a:extLst>
              <a:ext uri="{FF2B5EF4-FFF2-40B4-BE49-F238E27FC236}">
                <a16:creationId xmlns:a16="http://schemas.microsoft.com/office/drawing/2014/main" id="{D101E01C-39B3-4000-AED8-58F7490AE18C}"/>
              </a:ext>
            </a:extLst>
          </p:cNvPr>
          <p:cNvGraphicFramePr>
            <a:graphicFrameLocks/>
          </p:cNvGraphicFramePr>
          <p:nvPr>
            <p:extLst>
              <p:ext uri="{D42A27DB-BD31-4B8C-83A1-F6EECF244321}">
                <p14:modId xmlns:p14="http://schemas.microsoft.com/office/powerpoint/2010/main" val="3422044528"/>
              </p:ext>
            </p:extLst>
          </p:nvPr>
        </p:nvGraphicFramePr>
        <p:xfrm>
          <a:off x="6292150" y="2028692"/>
          <a:ext cx="5654351" cy="4129511"/>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5270556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79" y="137160"/>
            <a:ext cx="10725912" cy="594360"/>
          </a:xfrm>
        </p:spPr>
        <p:txBody>
          <a:bodyPr>
            <a:noAutofit/>
          </a:bodyPr>
          <a:lstStyle/>
          <a:p>
            <a:r>
              <a:rPr lang="en-US" sz="3400" dirty="0"/>
              <a:t>Safety at Station/On board – Sounder Riders, Year-to-Year</a:t>
            </a:r>
          </a:p>
        </p:txBody>
      </p:sp>
      <p:sp>
        <p:nvSpPr>
          <p:cNvPr id="3" name="Text Placeholder 2"/>
          <p:cNvSpPr>
            <a:spLocks noGrp="1"/>
          </p:cNvSpPr>
          <p:nvPr>
            <p:ph type="body" sz="quarter" idx="15"/>
          </p:nvPr>
        </p:nvSpPr>
        <p:spPr>
          <a:xfrm>
            <a:off x="182879" y="6124267"/>
            <a:ext cx="6836855" cy="754053"/>
          </a:xfrm>
        </p:spPr>
        <p:txBody>
          <a:bodyPr/>
          <a:lstStyle/>
          <a:p>
            <a:pPr lvl="0"/>
            <a:r>
              <a:rPr lang="en-US" sz="1100" dirty="0"/>
              <a:t>31. How would you rate your safety when waiting at a stop for this (bus/Sounder/Link)? </a:t>
            </a:r>
          </a:p>
          <a:p>
            <a:pPr lvl="0"/>
            <a:r>
              <a:rPr lang="en-US" sz="1100" dirty="0"/>
              <a:t>32. And how would you rate how safe you feel when riding this (bus/Sounder/Link)?</a:t>
            </a:r>
          </a:p>
          <a:p>
            <a:r>
              <a:rPr lang="en-US" sz="1050" dirty="0"/>
              <a:t>*Prior to 2016 wording was “And how would you rate the safety of the ride on this bus/Sounder/Light Rail? Is it…?” Very safe, Mostly safe, Unsafe/ Don't know</a:t>
            </a:r>
          </a:p>
        </p:txBody>
      </p:sp>
      <p:sp>
        <p:nvSpPr>
          <p:cNvPr id="4" name="Text Placeholder 3"/>
          <p:cNvSpPr>
            <a:spLocks noGrp="1"/>
          </p:cNvSpPr>
          <p:nvPr>
            <p:ph type="body" sz="quarter" idx="13"/>
          </p:nvPr>
        </p:nvSpPr>
        <p:spPr>
          <a:xfrm>
            <a:off x="182880" y="941832"/>
            <a:ext cx="11823192" cy="286232"/>
          </a:xfrm>
        </p:spPr>
        <p:txBody>
          <a:bodyPr/>
          <a:lstStyle/>
          <a:p>
            <a:r>
              <a:rPr lang="en-US" sz="1500" dirty="0"/>
              <a:t>Sounder’s safety ratings – both on board and at stations – have been consistently the highest of all of Sound Transit’s services.</a:t>
            </a:r>
          </a:p>
        </p:txBody>
      </p:sp>
      <p:sp>
        <p:nvSpPr>
          <p:cNvPr id="5" name="TextBox 4">
            <a:extLst>
              <a:ext uri="{FF2B5EF4-FFF2-40B4-BE49-F238E27FC236}">
                <a16:creationId xmlns:a16="http://schemas.microsoft.com/office/drawing/2014/main" id="{5D05DA5E-9CA5-4E8F-B8C7-FF8AA9C6F008}"/>
              </a:ext>
            </a:extLst>
          </p:cNvPr>
          <p:cNvSpPr txBox="1"/>
          <p:nvPr/>
        </p:nvSpPr>
        <p:spPr>
          <a:xfrm>
            <a:off x="1492898" y="1620962"/>
            <a:ext cx="3144416" cy="400110"/>
          </a:xfrm>
          <a:prstGeom prst="rect">
            <a:avLst/>
          </a:prstGeom>
          <a:noFill/>
        </p:spPr>
        <p:txBody>
          <a:bodyPr wrap="square" rtlCol="0">
            <a:spAutoFit/>
          </a:bodyPr>
          <a:lstStyle/>
          <a:p>
            <a:pPr algn="ctr">
              <a:defRPr sz="2000" b="1" i="0" u="none" strike="noStrike" kern="1200" baseline="0">
                <a:solidFill>
                  <a:srgbClr val="000000"/>
                </a:solidFill>
                <a:latin typeface="+mn-lt"/>
                <a:ea typeface="+mn-ea"/>
                <a:cs typeface="+mn-cs"/>
              </a:defRPr>
            </a:pPr>
            <a:r>
              <a:rPr lang="en-US" b="1" dirty="0"/>
              <a:t>Safety at Stop/Station</a:t>
            </a:r>
            <a:endParaRPr lang="en-US" dirty="0"/>
          </a:p>
        </p:txBody>
      </p:sp>
      <p:sp>
        <p:nvSpPr>
          <p:cNvPr id="8" name="TextBox 7">
            <a:extLst>
              <a:ext uri="{FF2B5EF4-FFF2-40B4-BE49-F238E27FC236}">
                <a16:creationId xmlns:a16="http://schemas.microsoft.com/office/drawing/2014/main" id="{AD4E63F9-2AB2-4083-85B4-59E6E07FDB51}"/>
              </a:ext>
            </a:extLst>
          </p:cNvPr>
          <p:cNvSpPr txBox="1"/>
          <p:nvPr/>
        </p:nvSpPr>
        <p:spPr>
          <a:xfrm>
            <a:off x="8277446" y="1646804"/>
            <a:ext cx="1922835" cy="400110"/>
          </a:xfrm>
          <a:prstGeom prst="rect">
            <a:avLst/>
          </a:prstGeom>
          <a:noFill/>
        </p:spPr>
        <p:txBody>
          <a:bodyPr wrap="none" rtlCol="0">
            <a:spAutoFit/>
          </a:bodyPr>
          <a:lstStyle/>
          <a:p>
            <a:pPr algn="ctr">
              <a:defRPr sz="2000" b="1" i="0" u="none" strike="noStrike" kern="1200" baseline="0">
                <a:solidFill>
                  <a:srgbClr val="000000"/>
                </a:solidFill>
                <a:latin typeface="+mn-lt"/>
                <a:ea typeface="+mn-ea"/>
                <a:cs typeface="+mn-cs"/>
              </a:defRPr>
            </a:pPr>
            <a:r>
              <a:rPr lang="en-US" dirty="0"/>
              <a:t>Safety On-board</a:t>
            </a:r>
          </a:p>
        </p:txBody>
      </p:sp>
      <p:graphicFrame>
        <p:nvGraphicFramePr>
          <p:cNvPr id="11" name="Chart Placeholder 8">
            <a:extLst>
              <a:ext uri="{FF2B5EF4-FFF2-40B4-BE49-F238E27FC236}">
                <a16:creationId xmlns:a16="http://schemas.microsoft.com/office/drawing/2014/main" id="{69F1FFCB-1B4B-4FE5-9BA4-C6C20B9DAE25}"/>
              </a:ext>
            </a:extLst>
          </p:cNvPr>
          <p:cNvGraphicFramePr>
            <a:graphicFrameLocks/>
          </p:cNvGraphicFramePr>
          <p:nvPr>
            <p:extLst>
              <p:ext uri="{D42A27DB-BD31-4B8C-83A1-F6EECF244321}">
                <p14:modId xmlns:p14="http://schemas.microsoft.com/office/powerpoint/2010/main" val="110480349"/>
              </p:ext>
            </p:extLst>
          </p:nvPr>
        </p:nvGraphicFramePr>
        <p:xfrm>
          <a:off x="307910" y="2028692"/>
          <a:ext cx="5654351" cy="4129511"/>
        </p:xfrm>
        <a:graphic>
          <a:graphicData uri="http://schemas.openxmlformats.org/drawingml/2006/chart">
            <c:chart xmlns:c="http://schemas.openxmlformats.org/drawingml/2006/chart" xmlns:r="http://schemas.openxmlformats.org/officeDocument/2006/relationships" r:id="rId3"/>
          </a:graphicData>
        </a:graphic>
      </p:graphicFrame>
      <p:cxnSp>
        <p:nvCxnSpPr>
          <p:cNvPr id="7" name="Straight Connector 6">
            <a:extLst>
              <a:ext uri="{FF2B5EF4-FFF2-40B4-BE49-F238E27FC236}">
                <a16:creationId xmlns:a16="http://schemas.microsoft.com/office/drawing/2014/main" id="{6015FE14-3362-4DE3-9971-7F6CAAA3F06B}"/>
              </a:ext>
            </a:extLst>
          </p:cNvPr>
          <p:cNvCxnSpPr>
            <a:cxnSpLocks/>
          </p:cNvCxnSpPr>
          <p:nvPr/>
        </p:nvCxnSpPr>
        <p:spPr>
          <a:xfrm>
            <a:off x="6111551" y="1636351"/>
            <a:ext cx="0" cy="4521853"/>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graphicFrame>
        <p:nvGraphicFramePr>
          <p:cNvPr id="10" name="Chart Placeholder 8">
            <a:extLst>
              <a:ext uri="{FF2B5EF4-FFF2-40B4-BE49-F238E27FC236}">
                <a16:creationId xmlns:a16="http://schemas.microsoft.com/office/drawing/2014/main" id="{D101E01C-39B3-4000-AED8-58F7490AE18C}"/>
              </a:ext>
            </a:extLst>
          </p:cNvPr>
          <p:cNvGraphicFramePr>
            <a:graphicFrameLocks/>
          </p:cNvGraphicFramePr>
          <p:nvPr>
            <p:extLst>
              <p:ext uri="{D42A27DB-BD31-4B8C-83A1-F6EECF244321}">
                <p14:modId xmlns:p14="http://schemas.microsoft.com/office/powerpoint/2010/main" val="2211046295"/>
              </p:ext>
            </p:extLst>
          </p:nvPr>
        </p:nvGraphicFramePr>
        <p:xfrm>
          <a:off x="6292150" y="2028692"/>
          <a:ext cx="5654351" cy="4129511"/>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6573791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4000" dirty="0"/>
              <a:t>Top-of-Mind Safety Issues</a:t>
            </a:r>
          </a:p>
        </p:txBody>
      </p:sp>
      <p:sp>
        <p:nvSpPr>
          <p:cNvPr id="4" name="Text Placeholder 3"/>
          <p:cNvSpPr>
            <a:spLocks noGrp="1"/>
          </p:cNvSpPr>
          <p:nvPr>
            <p:ph type="body" sz="quarter" idx="15"/>
          </p:nvPr>
        </p:nvSpPr>
        <p:spPr>
          <a:xfrm>
            <a:off x="182878" y="6492597"/>
            <a:ext cx="7008497" cy="276999"/>
          </a:xfrm>
        </p:spPr>
        <p:txBody>
          <a:bodyPr/>
          <a:lstStyle/>
          <a:p>
            <a:r>
              <a:rPr lang="en-US" dirty="0"/>
              <a:t>33. What safety issues have you noticed, either on-board or at stops or stations? </a:t>
            </a:r>
            <a:endParaRPr lang="en-US" sz="1050" dirty="0"/>
          </a:p>
        </p:txBody>
      </p:sp>
      <p:sp>
        <p:nvSpPr>
          <p:cNvPr id="2" name="Text Placeholder 1"/>
          <p:cNvSpPr>
            <a:spLocks noGrp="1"/>
          </p:cNvSpPr>
          <p:nvPr>
            <p:ph type="body" sz="quarter" idx="13"/>
          </p:nvPr>
        </p:nvSpPr>
        <p:spPr>
          <a:xfrm>
            <a:off x="182880" y="941832"/>
            <a:ext cx="11823192" cy="517065"/>
          </a:xfrm>
        </p:spPr>
        <p:txBody>
          <a:bodyPr/>
          <a:lstStyle/>
          <a:p>
            <a:r>
              <a:rPr lang="en-US" sz="1500" dirty="0"/>
              <a:t>Outside of structural related safety issues like overcrowding, riders on Express bus and Link cite the behavior of other people and passengers as the primary source of potential safety issues, either on-board or at stops/stations.</a:t>
            </a:r>
          </a:p>
        </p:txBody>
      </p:sp>
      <p:graphicFrame>
        <p:nvGraphicFramePr>
          <p:cNvPr id="7" name="Table 6">
            <a:extLst>
              <a:ext uri="{FF2B5EF4-FFF2-40B4-BE49-F238E27FC236}">
                <a16:creationId xmlns:a16="http://schemas.microsoft.com/office/drawing/2014/main" id="{4CA7730C-959A-4A94-B5B9-B72126170273}"/>
              </a:ext>
            </a:extLst>
          </p:cNvPr>
          <p:cNvGraphicFramePr>
            <a:graphicFrameLocks noGrp="1"/>
          </p:cNvGraphicFramePr>
          <p:nvPr>
            <p:extLst>
              <p:ext uri="{D42A27DB-BD31-4B8C-83A1-F6EECF244321}">
                <p14:modId xmlns:p14="http://schemas.microsoft.com/office/powerpoint/2010/main" val="3897938642"/>
              </p:ext>
            </p:extLst>
          </p:nvPr>
        </p:nvGraphicFramePr>
        <p:xfrm>
          <a:off x="182878" y="1521499"/>
          <a:ext cx="11823194" cy="4881586"/>
        </p:xfrm>
        <a:graphic>
          <a:graphicData uri="http://schemas.openxmlformats.org/drawingml/2006/table">
            <a:tbl>
              <a:tblPr firstRow="1" firstCol="1" bandRow="1">
                <a:tableStyleId>{C4B1156A-380E-4F78-BDF5-A606A8083BF9}</a:tableStyleId>
              </a:tblPr>
              <a:tblGrid>
                <a:gridCol w="5133500">
                  <a:extLst>
                    <a:ext uri="{9D8B030D-6E8A-4147-A177-3AD203B41FA5}">
                      <a16:colId xmlns:a16="http://schemas.microsoft.com/office/drawing/2014/main" val="20001"/>
                    </a:ext>
                  </a:extLst>
                </a:gridCol>
                <a:gridCol w="1114949">
                  <a:extLst>
                    <a:ext uri="{9D8B030D-6E8A-4147-A177-3AD203B41FA5}">
                      <a16:colId xmlns:a16="http://schemas.microsoft.com/office/drawing/2014/main" val="20002"/>
                    </a:ext>
                  </a:extLst>
                </a:gridCol>
                <a:gridCol w="1114949">
                  <a:extLst>
                    <a:ext uri="{9D8B030D-6E8A-4147-A177-3AD203B41FA5}">
                      <a16:colId xmlns:a16="http://schemas.microsoft.com/office/drawing/2014/main" val="452508461"/>
                    </a:ext>
                  </a:extLst>
                </a:gridCol>
                <a:gridCol w="1114949">
                  <a:extLst>
                    <a:ext uri="{9D8B030D-6E8A-4147-A177-3AD203B41FA5}">
                      <a16:colId xmlns:a16="http://schemas.microsoft.com/office/drawing/2014/main" val="1621020562"/>
                    </a:ext>
                  </a:extLst>
                </a:gridCol>
                <a:gridCol w="1114949">
                  <a:extLst>
                    <a:ext uri="{9D8B030D-6E8A-4147-A177-3AD203B41FA5}">
                      <a16:colId xmlns:a16="http://schemas.microsoft.com/office/drawing/2014/main" val="3598167028"/>
                    </a:ext>
                  </a:extLst>
                </a:gridCol>
                <a:gridCol w="1116796">
                  <a:extLst>
                    <a:ext uri="{9D8B030D-6E8A-4147-A177-3AD203B41FA5}">
                      <a16:colId xmlns:a16="http://schemas.microsoft.com/office/drawing/2014/main" val="2670476622"/>
                    </a:ext>
                  </a:extLst>
                </a:gridCol>
                <a:gridCol w="1113102">
                  <a:extLst>
                    <a:ext uri="{9D8B030D-6E8A-4147-A177-3AD203B41FA5}">
                      <a16:colId xmlns:a16="http://schemas.microsoft.com/office/drawing/2014/main" val="691920002"/>
                    </a:ext>
                  </a:extLst>
                </a:gridCol>
              </a:tblGrid>
              <a:tr h="850723">
                <a:tc>
                  <a:txBody>
                    <a:bodyPr/>
                    <a:lstStyle/>
                    <a:p>
                      <a:pPr marL="0" marR="0" indent="0" algn="ctr" defTabSz="914400" rtl="0" eaLnBrk="1" fontAlgn="t" latinLnBrk="0" hangingPunct="1">
                        <a:lnSpc>
                          <a:spcPct val="100000"/>
                        </a:lnSpc>
                        <a:spcBef>
                          <a:spcPts val="0"/>
                        </a:spcBef>
                        <a:spcAft>
                          <a:spcPts val="0"/>
                        </a:spcAft>
                        <a:buClrTx/>
                        <a:buSzTx/>
                        <a:buFontTx/>
                        <a:buNone/>
                        <a:tabLst/>
                        <a:defRPr/>
                      </a:pPr>
                      <a:r>
                        <a:rPr lang="en-US" sz="1400" u="none" strike="noStrike" dirty="0">
                          <a:solidFill>
                            <a:schemeClr val="bg1"/>
                          </a:solidFill>
                        </a:rPr>
                        <a:t>Top Reasons</a:t>
                      </a:r>
                      <a:endParaRPr lang="en-US" sz="1400" b="1" i="1" u="none" strike="noStrike" dirty="0">
                        <a:solidFill>
                          <a:schemeClr val="bg1"/>
                        </a:solidFill>
                        <a:latin typeface="+mn-lt"/>
                        <a:cs typeface="Calibri" pitchFamily="34" charset="0"/>
                      </a:endParaRPr>
                    </a:p>
                  </a:txBody>
                  <a:tcPr marR="45720" marT="9144" marB="0" anchor="ctr">
                    <a:solidFill>
                      <a:schemeClr val="accent5"/>
                    </a:solidFill>
                  </a:tcPr>
                </a:tc>
                <a:tc>
                  <a:txBody>
                    <a:bodyPr/>
                    <a:lstStyle/>
                    <a:p>
                      <a:pPr marL="0" marR="0" indent="0" algn="ctr" defTabSz="914293" rtl="0" eaLnBrk="1" fontAlgn="b" latinLnBrk="0" hangingPunct="1">
                        <a:lnSpc>
                          <a:spcPct val="100000"/>
                        </a:lnSpc>
                        <a:spcBef>
                          <a:spcPts val="0"/>
                        </a:spcBef>
                        <a:spcAft>
                          <a:spcPts val="0"/>
                        </a:spcAft>
                        <a:buClrTx/>
                        <a:buSzTx/>
                        <a:buFontTx/>
                        <a:buNone/>
                        <a:tabLst/>
                        <a:defRPr/>
                      </a:pPr>
                      <a:r>
                        <a:rPr lang="en-US" sz="1400" u="none" strike="noStrike" dirty="0">
                          <a:solidFill>
                            <a:schemeClr val="bg1"/>
                          </a:solidFill>
                          <a:effectLst/>
                        </a:rPr>
                        <a:t>Overall</a:t>
                      </a:r>
                      <a:endParaRPr lang="en-US" sz="1400" b="1" i="1" u="none" strike="noStrike" dirty="0">
                        <a:solidFill>
                          <a:schemeClr val="bg1"/>
                        </a:solidFill>
                        <a:effectLst/>
                        <a:latin typeface="+mn-lt"/>
                      </a:endParaRPr>
                    </a:p>
                  </a:txBody>
                  <a:tcPr marL="9525" marR="9525" marT="9525" marB="0" anchor="ctr">
                    <a:solidFill>
                      <a:schemeClr val="accent5"/>
                    </a:solidFill>
                  </a:tcPr>
                </a:tc>
                <a:tc>
                  <a:txBody>
                    <a:bodyPr/>
                    <a:lstStyle/>
                    <a:p>
                      <a:pPr marL="0" marR="0" indent="0" algn="ctr" defTabSz="914293" rtl="0" eaLnBrk="1" fontAlgn="b" latinLnBrk="0" hangingPunct="1">
                        <a:lnSpc>
                          <a:spcPct val="100000"/>
                        </a:lnSpc>
                        <a:spcBef>
                          <a:spcPts val="0"/>
                        </a:spcBef>
                        <a:spcAft>
                          <a:spcPts val="0"/>
                        </a:spcAft>
                        <a:buClrTx/>
                        <a:buSzTx/>
                        <a:buFontTx/>
                        <a:buNone/>
                        <a:tabLst/>
                        <a:defRPr/>
                      </a:pPr>
                      <a:r>
                        <a:rPr lang="en-US" sz="1400" b="1" i="0" u="none" strike="noStrike" dirty="0">
                          <a:solidFill>
                            <a:schemeClr val="bg1"/>
                          </a:solidFill>
                          <a:effectLst/>
                          <a:latin typeface="+mn-lt"/>
                        </a:rPr>
                        <a:t>Express </a:t>
                      </a:r>
                    </a:p>
                    <a:p>
                      <a:pPr marL="0" marR="0" indent="0" algn="ctr" defTabSz="914293" rtl="0" eaLnBrk="1" fontAlgn="b" latinLnBrk="0" hangingPunct="1">
                        <a:lnSpc>
                          <a:spcPct val="100000"/>
                        </a:lnSpc>
                        <a:spcBef>
                          <a:spcPts val="0"/>
                        </a:spcBef>
                        <a:spcAft>
                          <a:spcPts val="0"/>
                        </a:spcAft>
                        <a:buClrTx/>
                        <a:buSzTx/>
                        <a:buFontTx/>
                        <a:buNone/>
                        <a:tabLst/>
                        <a:defRPr/>
                      </a:pPr>
                      <a:r>
                        <a:rPr lang="en-US" sz="1400" b="1" i="0" u="none" strike="noStrike" dirty="0">
                          <a:solidFill>
                            <a:schemeClr val="bg1"/>
                          </a:solidFill>
                          <a:effectLst/>
                          <a:latin typeface="+mn-lt"/>
                        </a:rPr>
                        <a:t>Bus</a:t>
                      </a:r>
                    </a:p>
                    <a:p>
                      <a:pPr marL="0" marR="0" indent="0" algn="ctr" defTabSz="914293" rtl="0" eaLnBrk="1" fontAlgn="b" latinLnBrk="0" hangingPunct="1">
                        <a:lnSpc>
                          <a:spcPct val="100000"/>
                        </a:lnSpc>
                        <a:spcBef>
                          <a:spcPts val="0"/>
                        </a:spcBef>
                        <a:spcAft>
                          <a:spcPts val="0"/>
                        </a:spcAft>
                        <a:buClrTx/>
                        <a:buSzTx/>
                        <a:buFontTx/>
                        <a:buNone/>
                        <a:tabLst/>
                        <a:defRPr/>
                      </a:pPr>
                      <a:r>
                        <a:rPr lang="en-US" sz="1400" b="1" i="0" u="none" strike="noStrike" dirty="0">
                          <a:solidFill>
                            <a:schemeClr val="bg1"/>
                          </a:solidFill>
                          <a:effectLst/>
                          <a:latin typeface="+mn-lt"/>
                        </a:rPr>
                        <a:t>(n=573)</a:t>
                      </a:r>
                    </a:p>
                  </a:txBody>
                  <a:tcPr marL="9525" marR="9525" marT="9525" marB="0" anchor="ctr">
                    <a:solidFill>
                      <a:schemeClr val="accent5"/>
                    </a:solidFill>
                  </a:tcPr>
                </a:tc>
                <a:tc>
                  <a:txBody>
                    <a:bodyPr/>
                    <a:lstStyle/>
                    <a:p>
                      <a:pPr marL="0" marR="0" indent="0" algn="ctr" defTabSz="914293" rtl="0" eaLnBrk="1" fontAlgn="b" latinLnBrk="0" hangingPunct="1">
                        <a:lnSpc>
                          <a:spcPct val="100000"/>
                        </a:lnSpc>
                        <a:spcBef>
                          <a:spcPts val="0"/>
                        </a:spcBef>
                        <a:spcAft>
                          <a:spcPts val="0"/>
                        </a:spcAft>
                        <a:buClrTx/>
                        <a:buSzTx/>
                        <a:buFontTx/>
                        <a:buNone/>
                        <a:tabLst/>
                        <a:defRPr/>
                      </a:pPr>
                      <a:r>
                        <a:rPr lang="en-US" sz="1400" b="1" i="0" u="none" strike="noStrike" dirty="0">
                          <a:solidFill>
                            <a:schemeClr val="bg1"/>
                          </a:solidFill>
                          <a:effectLst/>
                          <a:latin typeface="+mn-lt"/>
                        </a:rPr>
                        <a:t>Sounder Seattle-Everett</a:t>
                      </a:r>
                    </a:p>
                    <a:p>
                      <a:pPr marL="0" marR="0" indent="0" algn="ctr" defTabSz="914293" rtl="0" eaLnBrk="1" fontAlgn="b" latinLnBrk="0" hangingPunct="1">
                        <a:lnSpc>
                          <a:spcPct val="100000"/>
                        </a:lnSpc>
                        <a:spcBef>
                          <a:spcPts val="0"/>
                        </a:spcBef>
                        <a:spcAft>
                          <a:spcPts val="0"/>
                        </a:spcAft>
                        <a:buClrTx/>
                        <a:buSzTx/>
                        <a:buFontTx/>
                        <a:buNone/>
                        <a:tabLst/>
                        <a:defRPr/>
                      </a:pPr>
                      <a:r>
                        <a:rPr lang="en-US" sz="1400" b="1" i="0" u="none" strike="noStrike" dirty="0">
                          <a:solidFill>
                            <a:schemeClr val="bg1"/>
                          </a:solidFill>
                          <a:effectLst/>
                          <a:latin typeface="+mn-lt"/>
                        </a:rPr>
                        <a:t>(n=78)</a:t>
                      </a:r>
                    </a:p>
                  </a:txBody>
                  <a:tcPr marL="9525" marR="9525" marT="9525" marB="0" anchor="ctr">
                    <a:solidFill>
                      <a:schemeClr val="accent5"/>
                    </a:solidFill>
                  </a:tcPr>
                </a:tc>
                <a:tc>
                  <a:txBody>
                    <a:bodyPr/>
                    <a:lstStyle/>
                    <a:p>
                      <a:pPr marL="0" marR="0" indent="0" algn="ctr" defTabSz="914293" rtl="0" eaLnBrk="1" fontAlgn="b" latinLnBrk="0" hangingPunct="1">
                        <a:lnSpc>
                          <a:spcPct val="100000"/>
                        </a:lnSpc>
                        <a:spcBef>
                          <a:spcPts val="0"/>
                        </a:spcBef>
                        <a:spcAft>
                          <a:spcPts val="0"/>
                        </a:spcAft>
                        <a:buClrTx/>
                        <a:buSzTx/>
                        <a:buFontTx/>
                        <a:buNone/>
                        <a:tabLst/>
                        <a:defRPr/>
                      </a:pPr>
                      <a:r>
                        <a:rPr lang="en-US" sz="1400" b="1" i="0" u="none" strike="noStrike" dirty="0">
                          <a:solidFill>
                            <a:schemeClr val="bg1"/>
                          </a:solidFill>
                          <a:effectLst/>
                          <a:latin typeface="+mn-lt"/>
                        </a:rPr>
                        <a:t>Sounder Seattle-Lakewood</a:t>
                      </a:r>
                    </a:p>
                    <a:p>
                      <a:pPr marL="0" marR="0" indent="0" algn="ctr" defTabSz="914293" rtl="0" eaLnBrk="1" fontAlgn="b" latinLnBrk="0" hangingPunct="1">
                        <a:lnSpc>
                          <a:spcPct val="100000"/>
                        </a:lnSpc>
                        <a:spcBef>
                          <a:spcPts val="0"/>
                        </a:spcBef>
                        <a:spcAft>
                          <a:spcPts val="0"/>
                        </a:spcAft>
                        <a:buClrTx/>
                        <a:buSzTx/>
                        <a:buFontTx/>
                        <a:buNone/>
                        <a:tabLst/>
                        <a:defRPr/>
                      </a:pPr>
                      <a:r>
                        <a:rPr lang="en-US" sz="1400" b="1" i="0" u="none" strike="noStrike" dirty="0">
                          <a:solidFill>
                            <a:schemeClr val="bg1"/>
                          </a:solidFill>
                          <a:effectLst/>
                          <a:latin typeface="+mn-lt"/>
                        </a:rPr>
                        <a:t>(n=232)</a:t>
                      </a:r>
                    </a:p>
                  </a:txBody>
                  <a:tcPr marL="9525" marR="9525" marT="9525" marB="0" anchor="ctr">
                    <a:solidFill>
                      <a:schemeClr val="accent5"/>
                    </a:solidFill>
                  </a:tcPr>
                </a:tc>
                <a:tc>
                  <a:txBody>
                    <a:bodyPr/>
                    <a:lstStyle/>
                    <a:p>
                      <a:pPr marL="0" marR="0" indent="0" algn="ctr" defTabSz="914293" rtl="0" eaLnBrk="1" fontAlgn="b" latinLnBrk="0" hangingPunct="1">
                        <a:lnSpc>
                          <a:spcPct val="100000"/>
                        </a:lnSpc>
                        <a:spcBef>
                          <a:spcPts val="0"/>
                        </a:spcBef>
                        <a:spcAft>
                          <a:spcPts val="0"/>
                        </a:spcAft>
                        <a:buClrTx/>
                        <a:buSzTx/>
                        <a:buFontTx/>
                        <a:buNone/>
                        <a:tabLst/>
                        <a:defRPr/>
                      </a:pPr>
                      <a:r>
                        <a:rPr lang="en-US" sz="1400" b="1" i="0" u="none" strike="noStrike" dirty="0">
                          <a:solidFill>
                            <a:schemeClr val="bg1"/>
                          </a:solidFill>
                          <a:effectLst/>
                          <a:latin typeface="+mn-lt"/>
                        </a:rPr>
                        <a:t>Tacoma </a:t>
                      </a:r>
                    </a:p>
                    <a:p>
                      <a:pPr marL="0" marR="0" indent="0" algn="ctr" defTabSz="914293" rtl="0" eaLnBrk="1" fontAlgn="b" latinLnBrk="0" hangingPunct="1">
                        <a:lnSpc>
                          <a:spcPct val="100000"/>
                        </a:lnSpc>
                        <a:spcBef>
                          <a:spcPts val="0"/>
                        </a:spcBef>
                        <a:spcAft>
                          <a:spcPts val="0"/>
                        </a:spcAft>
                        <a:buClrTx/>
                        <a:buSzTx/>
                        <a:buFontTx/>
                        <a:buNone/>
                        <a:tabLst/>
                        <a:defRPr/>
                      </a:pPr>
                      <a:r>
                        <a:rPr lang="en-US" sz="1400" b="1" i="0" u="none" strike="noStrike" dirty="0">
                          <a:solidFill>
                            <a:schemeClr val="bg1"/>
                          </a:solidFill>
                          <a:effectLst/>
                          <a:latin typeface="+mn-lt"/>
                        </a:rPr>
                        <a:t>Link</a:t>
                      </a:r>
                    </a:p>
                    <a:p>
                      <a:pPr marL="0" marR="0" indent="0" algn="ctr" defTabSz="914293" rtl="0" eaLnBrk="1" fontAlgn="b" latinLnBrk="0" hangingPunct="1">
                        <a:lnSpc>
                          <a:spcPct val="100000"/>
                        </a:lnSpc>
                        <a:spcBef>
                          <a:spcPts val="0"/>
                        </a:spcBef>
                        <a:spcAft>
                          <a:spcPts val="0"/>
                        </a:spcAft>
                        <a:buClrTx/>
                        <a:buSzTx/>
                        <a:buFontTx/>
                        <a:buNone/>
                        <a:tabLst/>
                        <a:defRPr/>
                      </a:pPr>
                      <a:r>
                        <a:rPr lang="en-US" sz="1400" b="1" i="0" u="none" strike="noStrike" dirty="0">
                          <a:solidFill>
                            <a:schemeClr val="bg1"/>
                          </a:solidFill>
                          <a:effectLst/>
                          <a:latin typeface="+mn-lt"/>
                        </a:rPr>
                        <a:t>(n=105)</a:t>
                      </a:r>
                    </a:p>
                  </a:txBody>
                  <a:tcPr marL="9525" marR="9525" marT="9525" marB="0" anchor="ctr">
                    <a:solidFill>
                      <a:schemeClr val="accent5"/>
                    </a:solidFill>
                  </a:tcPr>
                </a:tc>
                <a:tc>
                  <a:txBody>
                    <a:bodyPr/>
                    <a:lstStyle/>
                    <a:p>
                      <a:pPr marL="0" marR="0" indent="0" algn="ctr" defTabSz="914293" rtl="0" eaLnBrk="1" fontAlgn="b" latinLnBrk="0" hangingPunct="1">
                        <a:lnSpc>
                          <a:spcPct val="100000"/>
                        </a:lnSpc>
                        <a:spcBef>
                          <a:spcPts val="0"/>
                        </a:spcBef>
                        <a:spcAft>
                          <a:spcPts val="0"/>
                        </a:spcAft>
                        <a:buClrTx/>
                        <a:buSzTx/>
                        <a:buFontTx/>
                        <a:buNone/>
                        <a:tabLst/>
                        <a:defRPr/>
                      </a:pPr>
                      <a:r>
                        <a:rPr lang="en-US" sz="1400" b="1" i="0" u="none" strike="noStrike" dirty="0">
                          <a:solidFill>
                            <a:schemeClr val="bg1"/>
                          </a:solidFill>
                          <a:effectLst/>
                          <a:latin typeface="+mn-lt"/>
                        </a:rPr>
                        <a:t>Central </a:t>
                      </a:r>
                    </a:p>
                    <a:p>
                      <a:pPr marL="0" marR="0" indent="0" algn="ctr" defTabSz="914293" rtl="0" eaLnBrk="1" fontAlgn="b" latinLnBrk="0" hangingPunct="1">
                        <a:lnSpc>
                          <a:spcPct val="100000"/>
                        </a:lnSpc>
                        <a:spcBef>
                          <a:spcPts val="0"/>
                        </a:spcBef>
                        <a:spcAft>
                          <a:spcPts val="0"/>
                        </a:spcAft>
                        <a:buClrTx/>
                        <a:buSzTx/>
                        <a:buFontTx/>
                        <a:buNone/>
                        <a:tabLst/>
                        <a:defRPr/>
                      </a:pPr>
                      <a:r>
                        <a:rPr lang="en-US" sz="1400" b="1" i="0" u="none" strike="noStrike" dirty="0">
                          <a:solidFill>
                            <a:schemeClr val="bg1"/>
                          </a:solidFill>
                          <a:effectLst/>
                          <a:latin typeface="+mn-lt"/>
                        </a:rPr>
                        <a:t>Link</a:t>
                      </a:r>
                    </a:p>
                    <a:p>
                      <a:pPr marL="0" marR="0" indent="0" algn="ctr" defTabSz="914293" rtl="0" eaLnBrk="1" fontAlgn="b" latinLnBrk="0" hangingPunct="1">
                        <a:lnSpc>
                          <a:spcPct val="100000"/>
                        </a:lnSpc>
                        <a:spcBef>
                          <a:spcPts val="0"/>
                        </a:spcBef>
                        <a:spcAft>
                          <a:spcPts val="0"/>
                        </a:spcAft>
                        <a:buClrTx/>
                        <a:buSzTx/>
                        <a:buFontTx/>
                        <a:buNone/>
                        <a:tabLst/>
                        <a:defRPr/>
                      </a:pPr>
                      <a:r>
                        <a:rPr lang="en-US" sz="1400" b="1" i="0" u="none" strike="noStrike" dirty="0">
                          <a:solidFill>
                            <a:schemeClr val="bg1"/>
                          </a:solidFill>
                          <a:effectLst/>
                          <a:latin typeface="+mn-lt"/>
                        </a:rPr>
                        <a:t>(n=629)</a:t>
                      </a:r>
                    </a:p>
                  </a:txBody>
                  <a:tcPr marL="9525" marR="9525" marT="9525" marB="0" anchor="ctr">
                    <a:solidFill>
                      <a:schemeClr val="accent5"/>
                    </a:solidFill>
                  </a:tcPr>
                </a:tc>
                <a:extLst>
                  <a:ext uri="{0D108BD9-81ED-4DB2-BD59-A6C34878D82A}">
                    <a16:rowId xmlns:a16="http://schemas.microsoft.com/office/drawing/2014/main" val="10000"/>
                  </a:ext>
                </a:extLst>
              </a:tr>
              <a:tr h="271124">
                <a:tc>
                  <a:txBody>
                    <a:bodyPr/>
                    <a:lstStyle/>
                    <a:p>
                      <a:pPr marL="182880" algn="l" rtl="0" fontAlgn="t"/>
                      <a:r>
                        <a:rPr lang="en-US" sz="1400" b="0" i="0" u="none" strike="noStrike" dirty="0">
                          <a:solidFill>
                            <a:srgbClr val="000000"/>
                          </a:solidFill>
                          <a:effectLst/>
                          <a:latin typeface="Calibri" panose="020F0502020204030204" pitchFamily="34" charset="0"/>
                        </a:rPr>
                        <a:t>Overcrowding</a:t>
                      </a:r>
                      <a:endParaRPr lang="en-US" sz="1400" b="0" i="0" u="none" strike="noStrike" dirty="0">
                        <a:solidFill>
                          <a:schemeClr val="tx1"/>
                        </a:solidFill>
                        <a:effectLst/>
                        <a:latin typeface="Calibri" panose="020F0502020204030204" pitchFamily="34" charset="0"/>
                      </a:endParaRPr>
                    </a:p>
                  </a:txBody>
                  <a:tcPr marL="9525" marR="9525" marT="9525" marB="0" anchor="ctr"/>
                </a:tc>
                <a:tc>
                  <a:txBody>
                    <a:bodyPr/>
                    <a:lstStyle/>
                    <a:p>
                      <a:pPr algn="ctr" fontAlgn="ctr"/>
                      <a:r>
                        <a:rPr lang="en-US" sz="1400" b="0" i="0" u="none" strike="noStrike" dirty="0">
                          <a:solidFill>
                            <a:srgbClr val="000000"/>
                          </a:solidFill>
                          <a:effectLst/>
                          <a:latin typeface="Calibri" panose="020F0502020204030204" pitchFamily="34" charset="0"/>
                        </a:rPr>
                        <a:t>23%</a:t>
                      </a:r>
                    </a:p>
                  </a:txBody>
                  <a:tcPr marL="9525" marR="9525" marT="9525" marB="0" anchor="ctr"/>
                </a:tc>
                <a:tc>
                  <a:txBody>
                    <a:bodyPr/>
                    <a:lstStyle/>
                    <a:p>
                      <a:pPr algn="ctr" fontAlgn="ctr"/>
                      <a:r>
                        <a:rPr lang="en-US" sz="1400" b="1" i="0" u="none" strike="noStrike" dirty="0">
                          <a:solidFill>
                            <a:srgbClr val="C00000"/>
                          </a:solidFill>
                          <a:effectLst/>
                          <a:latin typeface="Calibri" panose="020F0502020204030204" pitchFamily="34" charset="0"/>
                        </a:rPr>
                        <a:t>20%</a:t>
                      </a:r>
                    </a:p>
                  </a:txBody>
                  <a:tcPr marL="9525" marR="9525" marT="9525" marB="0" anchor="ctr"/>
                </a:tc>
                <a:tc>
                  <a:txBody>
                    <a:bodyPr/>
                    <a:lstStyle/>
                    <a:p>
                      <a:pPr algn="ctr" fontAlgn="ctr"/>
                      <a:r>
                        <a:rPr lang="en-US" sz="1400" b="1" i="0" u="none" strike="noStrike" dirty="0">
                          <a:solidFill>
                            <a:srgbClr val="C00000"/>
                          </a:solidFill>
                          <a:effectLst/>
                          <a:latin typeface="Calibri" panose="020F0502020204030204" pitchFamily="34" charset="0"/>
                        </a:rPr>
                        <a:t>29%</a:t>
                      </a:r>
                    </a:p>
                  </a:txBody>
                  <a:tcPr marL="9525" marR="9525" marT="9525" marB="0" anchor="ctr"/>
                </a:tc>
                <a:tc>
                  <a:txBody>
                    <a:bodyPr/>
                    <a:lstStyle/>
                    <a:p>
                      <a:pPr algn="ctr" fontAlgn="ctr"/>
                      <a:r>
                        <a:rPr lang="en-US" sz="1400" b="1" i="0" u="none" strike="noStrike" dirty="0">
                          <a:solidFill>
                            <a:srgbClr val="C00000"/>
                          </a:solidFill>
                          <a:effectLst/>
                          <a:latin typeface="Calibri" panose="020F0502020204030204" pitchFamily="34" charset="0"/>
                        </a:rPr>
                        <a:t>25%</a:t>
                      </a:r>
                    </a:p>
                  </a:txBody>
                  <a:tcPr marL="9525" marR="9525" marT="9525" marB="0" anchor="ctr"/>
                </a:tc>
                <a:tc>
                  <a:txBody>
                    <a:bodyPr/>
                    <a:lstStyle/>
                    <a:p>
                      <a:pPr algn="ctr" fontAlgn="ctr"/>
                      <a:r>
                        <a:rPr lang="en-US" sz="1400" b="0" i="0" u="none" strike="noStrike">
                          <a:solidFill>
                            <a:srgbClr val="000000"/>
                          </a:solidFill>
                          <a:effectLst/>
                          <a:latin typeface="Calibri" panose="020F0502020204030204" pitchFamily="34" charset="0"/>
                        </a:rPr>
                        <a:t>11%</a:t>
                      </a:r>
                    </a:p>
                  </a:txBody>
                  <a:tcPr marL="9525" marR="9525" marT="9525" marB="0" anchor="ctr"/>
                </a:tc>
                <a:tc>
                  <a:txBody>
                    <a:bodyPr/>
                    <a:lstStyle/>
                    <a:p>
                      <a:pPr algn="ctr" fontAlgn="ctr"/>
                      <a:r>
                        <a:rPr lang="en-US" sz="1400" b="1" i="0" u="none" strike="noStrike" dirty="0">
                          <a:solidFill>
                            <a:srgbClr val="C00000"/>
                          </a:solidFill>
                          <a:effectLst/>
                          <a:latin typeface="Calibri" panose="020F0502020204030204" pitchFamily="34" charset="0"/>
                        </a:rPr>
                        <a:t>25%</a:t>
                      </a:r>
                    </a:p>
                  </a:txBody>
                  <a:tcPr marL="9525" marR="9525" marT="9525" marB="0" anchor="ctr"/>
                </a:tc>
                <a:extLst>
                  <a:ext uri="{0D108BD9-81ED-4DB2-BD59-A6C34878D82A}">
                    <a16:rowId xmlns:a16="http://schemas.microsoft.com/office/drawing/2014/main" val="10001"/>
                  </a:ext>
                </a:extLst>
              </a:tr>
              <a:tr h="271124">
                <a:tc>
                  <a:txBody>
                    <a:bodyPr/>
                    <a:lstStyle/>
                    <a:p>
                      <a:pPr marL="182880" marR="0" lvl="0" indent="0" algn="l" defTabSz="914400" rtl="0" eaLnBrk="1" fontAlgn="t" latinLnBrk="0" hangingPunct="1">
                        <a:lnSpc>
                          <a:spcPct val="100000"/>
                        </a:lnSpc>
                        <a:spcBef>
                          <a:spcPts val="0"/>
                        </a:spcBef>
                        <a:spcAft>
                          <a:spcPts val="0"/>
                        </a:spcAft>
                        <a:buClrTx/>
                        <a:buSzTx/>
                        <a:buFontTx/>
                        <a:buNone/>
                        <a:tabLst/>
                        <a:defRPr/>
                      </a:pPr>
                      <a:r>
                        <a:rPr lang="en-US" sz="1400" b="0" i="0" u="none" strike="noStrike" dirty="0">
                          <a:solidFill>
                            <a:srgbClr val="000000"/>
                          </a:solidFill>
                          <a:effectLst/>
                          <a:latin typeface="Calibri" panose="020F0502020204030204" pitchFamily="34" charset="0"/>
                        </a:rPr>
                        <a:t>People who are drunk or high</a:t>
                      </a:r>
                    </a:p>
                  </a:txBody>
                  <a:tcPr marL="9525" marR="9525" marT="9525" marB="0" anchor="ctr"/>
                </a:tc>
                <a:tc>
                  <a:txBody>
                    <a:bodyPr/>
                    <a:lstStyle/>
                    <a:p>
                      <a:pPr algn="ctr" fontAlgn="ctr"/>
                      <a:r>
                        <a:rPr lang="en-US" sz="1400" b="0" i="0" u="none" strike="noStrike">
                          <a:solidFill>
                            <a:srgbClr val="000000"/>
                          </a:solidFill>
                          <a:effectLst/>
                          <a:latin typeface="Calibri" panose="020F0502020204030204" pitchFamily="34" charset="0"/>
                        </a:rPr>
                        <a:t>20%</a:t>
                      </a:r>
                    </a:p>
                  </a:txBody>
                  <a:tcPr marL="9525" marR="9525" marT="9525" marB="0" anchor="ctr"/>
                </a:tc>
                <a:tc>
                  <a:txBody>
                    <a:bodyPr/>
                    <a:lstStyle/>
                    <a:p>
                      <a:pPr algn="ctr" fontAlgn="ctr"/>
                      <a:r>
                        <a:rPr lang="en-US" sz="1400" b="1" i="0" u="none" strike="noStrike" dirty="0">
                          <a:solidFill>
                            <a:srgbClr val="C00000"/>
                          </a:solidFill>
                          <a:effectLst/>
                          <a:latin typeface="Calibri" panose="020F0502020204030204" pitchFamily="34" charset="0"/>
                        </a:rPr>
                        <a:t>24%</a:t>
                      </a:r>
                    </a:p>
                  </a:txBody>
                  <a:tcPr marL="9525" marR="9525" marT="9525" marB="0" anchor="ctr"/>
                </a:tc>
                <a:tc>
                  <a:txBody>
                    <a:bodyPr/>
                    <a:lstStyle/>
                    <a:p>
                      <a:pPr algn="ctr" fontAlgn="ctr"/>
                      <a:r>
                        <a:rPr lang="en-US" sz="1400" b="0" i="0" u="none" strike="noStrike">
                          <a:solidFill>
                            <a:srgbClr val="000000"/>
                          </a:solidFill>
                          <a:effectLst/>
                          <a:latin typeface="Calibri" panose="020F0502020204030204" pitchFamily="34" charset="0"/>
                        </a:rPr>
                        <a:t>14%</a:t>
                      </a:r>
                    </a:p>
                  </a:txBody>
                  <a:tcPr marL="9525" marR="9525" marT="9525" marB="0" anchor="ctr"/>
                </a:tc>
                <a:tc>
                  <a:txBody>
                    <a:bodyPr/>
                    <a:lstStyle/>
                    <a:p>
                      <a:pPr algn="ctr" fontAlgn="ctr"/>
                      <a:r>
                        <a:rPr lang="en-US" sz="1400" b="0" i="0" u="none" strike="noStrike">
                          <a:solidFill>
                            <a:srgbClr val="000000"/>
                          </a:solidFill>
                          <a:effectLst/>
                          <a:latin typeface="Calibri" panose="020F0502020204030204" pitchFamily="34" charset="0"/>
                        </a:rPr>
                        <a:t>13%</a:t>
                      </a:r>
                    </a:p>
                  </a:txBody>
                  <a:tcPr marL="9525" marR="9525" marT="9525" marB="0" anchor="ctr"/>
                </a:tc>
                <a:tc>
                  <a:txBody>
                    <a:bodyPr/>
                    <a:lstStyle/>
                    <a:p>
                      <a:pPr algn="ctr" fontAlgn="ctr"/>
                      <a:r>
                        <a:rPr lang="en-US" sz="1400" b="0" i="0" u="none" strike="noStrike" dirty="0">
                          <a:solidFill>
                            <a:srgbClr val="000000"/>
                          </a:solidFill>
                          <a:effectLst/>
                          <a:latin typeface="Calibri" panose="020F0502020204030204" pitchFamily="34" charset="0"/>
                        </a:rPr>
                        <a:t>18%</a:t>
                      </a:r>
                    </a:p>
                  </a:txBody>
                  <a:tcPr marL="9525" marR="9525" marT="9525" marB="0" anchor="ctr"/>
                </a:tc>
                <a:tc>
                  <a:txBody>
                    <a:bodyPr/>
                    <a:lstStyle/>
                    <a:p>
                      <a:pPr algn="ctr" fontAlgn="ctr"/>
                      <a:r>
                        <a:rPr lang="en-US" sz="1400" b="0" i="0" u="none" strike="noStrike" dirty="0">
                          <a:solidFill>
                            <a:srgbClr val="000000"/>
                          </a:solidFill>
                          <a:effectLst/>
                          <a:latin typeface="Calibri" panose="020F0502020204030204" pitchFamily="34" charset="0"/>
                        </a:rPr>
                        <a:t>19%</a:t>
                      </a:r>
                    </a:p>
                  </a:txBody>
                  <a:tcPr marL="9525" marR="9525" marT="9525" marB="0" anchor="ctr"/>
                </a:tc>
                <a:extLst>
                  <a:ext uri="{0D108BD9-81ED-4DB2-BD59-A6C34878D82A}">
                    <a16:rowId xmlns:a16="http://schemas.microsoft.com/office/drawing/2014/main" val="10002"/>
                  </a:ext>
                </a:extLst>
              </a:tr>
              <a:tr h="271124">
                <a:tc>
                  <a:txBody>
                    <a:bodyPr/>
                    <a:lstStyle/>
                    <a:p>
                      <a:pPr marL="182880" marR="0" lvl="0" indent="0" algn="l" defTabSz="914400" rtl="0" eaLnBrk="1" fontAlgn="t" latinLnBrk="0" hangingPunct="1">
                        <a:lnSpc>
                          <a:spcPct val="100000"/>
                        </a:lnSpc>
                        <a:spcBef>
                          <a:spcPts val="0"/>
                        </a:spcBef>
                        <a:spcAft>
                          <a:spcPts val="0"/>
                        </a:spcAft>
                        <a:buClrTx/>
                        <a:buSzTx/>
                        <a:buFontTx/>
                        <a:buNone/>
                        <a:tabLst/>
                        <a:defRPr/>
                      </a:pPr>
                      <a:r>
                        <a:rPr lang="en-US" sz="1400" b="0" i="0" u="none" strike="noStrike" dirty="0">
                          <a:solidFill>
                            <a:srgbClr val="000000"/>
                          </a:solidFill>
                          <a:effectLst/>
                          <a:latin typeface="Calibri" panose="020F0502020204030204" pitchFamily="34" charset="0"/>
                        </a:rPr>
                        <a:t>Weird/threatening/scary passengers</a:t>
                      </a:r>
                    </a:p>
                  </a:txBody>
                  <a:tcPr marL="9525" marR="9525" marT="9525" marB="0" anchor="ctr"/>
                </a:tc>
                <a:tc>
                  <a:txBody>
                    <a:bodyPr/>
                    <a:lstStyle/>
                    <a:p>
                      <a:pPr algn="ctr" fontAlgn="ctr"/>
                      <a:r>
                        <a:rPr lang="en-US" sz="1400" b="0" i="0" u="none" strike="noStrike" dirty="0">
                          <a:solidFill>
                            <a:srgbClr val="000000"/>
                          </a:solidFill>
                          <a:effectLst/>
                          <a:latin typeface="Calibri" panose="020F0502020204030204" pitchFamily="34" charset="0"/>
                        </a:rPr>
                        <a:t>20%</a:t>
                      </a:r>
                    </a:p>
                  </a:txBody>
                  <a:tcPr marL="9525" marR="9525" marT="9525" marB="0" anchor="ctr"/>
                </a:tc>
                <a:tc>
                  <a:txBody>
                    <a:bodyPr/>
                    <a:lstStyle/>
                    <a:p>
                      <a:pPr algn="ctr" fontAlgn="ctr"/>
                      <a:r>
                        <a:rPr lang="en-US" sz="1400" b="1" i="0" u="none" strike="noStrike" dirty="0">
                          <a:solidFill>
                            <a:srgbClr val="C00000"/>
                          </a:solidFill>
                          <a:effectLst/>
                          <a:latin typeface="Calibri" panose="020F0502020204030204" pitchFamily="34" charset="0"/>
                        </a:rPr>
                        <a:t>24%</a:t>
                      </a:r>
                    </a:p>
                  </a:txBody>
                  <a:tcPr marL="9525" marR="9525" marT="9525" marB="0" anchor="ctr"/>
                </a:tc>
                <a:tc>
                  <a:txBody>
                    <a:bodyPr/>
                    <a:lstStyle/>
                    <a:p>
                      <a:pPr algn="ctr" fontAlgn="ctr"/>
                      <a:r>
                        <a:rPr lang="en-US" sz="1400" b="0" i="0" u="none" strike="noStrike">
                          <a:solidFill>
                            <a:srgbClr val="000000"/>
                          </a:solidFill>
                          <a:effectLst/>
                          <a:latin typeface="Calibri" panose="020F0502020204030204" pitchFamily="34" charset="0"/>
                        </a:rPr>
                        <a:t>12%</a:t>
                      </a:r>
                    </a:p>
                  </a:txBody>
                  <a:tcPr marL="9525" marR="9525" marT="9525" marB="0" anchor="ctr"/>
                </a:tc>
                <a:tc>
                  <a:txBody>
                    <a:bodyPr/>
                    <a:lstStyle/>
                    <a:p>
                      <a:pPr algn="ctr" fontAlgn="ctr"/>
                      <a:r>
                        <a:rPr lang="en-US" sz="1400" b="0" i="0" u="none" strike="noStrike">
                          <a:solidFill>
                            <a:srgbClr val="000000"/>
                          </a:solidFill>
                          <a:effectLst/>
                          <a:latin typeface="Calibri" panose="020F0502020204030204" pitchFamily="34" charset="0"/>
                        </a:rPr>
                        <a:t>9%</a:t>
                      </a:r>
                    </a:p>
                  </a:txBody>
                  <a:tcPr marL="9525" marR="9525" marT="9525" marB="0" anchor="ctr"/>
                </a:tc>
                <a:tc>
                  <a:txBody>
                    <a:bodyPr/>
                    <a:lstStyle/>
                    <a:p>
                      <a:pPr algn="ctr" fontAlgn="ctr"/>
                      <a:r>
                        <a:rPr lang="en-US" sz="1400" b="1" i="0" u="none" strike="noStrike" dirty="0">
                          <a:solidFill>
                            <a:srgbClr val="C00000"/>
                          </a:solidFill>
                          <a:effectLst/>
                          <a:latin typeface="Calibri" panose="020F0502020204030204" pitchFamily="34" charset="0"/>
                        </a:rPr>
                        <a:t>37%</a:t>
                      </a:r>
                    </a:p>
                  </a:txBody>
                  <a:tcPr marL="9525" marR="9525" marT="9525" marB="0" anchor="ctr"/>
                </a:tc>
                <a:tc>
                  <a:txBody>
                    <a:bodyPr/>
                    <a:lstStyle/>
                    <a:p>
                      <a:pPr algn="ctr" fontAlgn="ctr"/>
                      <a:r>
                        <a:rPr lang="en-US" sz="1400" b="0" i="0" u="none" strike="noStrike" dirty="0">
                          <a:solidFill>
                            <a:srgbClr val="000000"/>
                          </a:solidFill>
                          <a:effectLst/>
                          <a:latin typeface="Calibri" panose="020F0502020204030204" pitchFamily="34" charset="0"/>
                        </a:rPr>
                        <a:t>17%</a:t>
                      </a:r>
                    </a:p>
                  </a:txBody>
                  <a:tcPr marL="9525" marR="9525" marT="9525" marB="0" anchor="ctr"/>
                </a:tc>
                <a:extLst>
                  <a:ext uri="{0D108BD9-81ED-4DB2-BD59-A6C34878D82A}">
                    <a16:rowId xmlns:a16="http://schemas.microsoft.com/office/drawing/2014/main" val="10003"/>
                  </a:ext>
                </a:extLst>
              </a:tr>
              <a:tr h="271124">
                <a:tc>
                  <a:txBody>
                    <a:bodyPr/>
                    <a:lstStyle/>
                    <a:p>
                      <a:pPr marL="182880" algn="l" rtl="0" fontAlgn="t"/>
                      <a:r>
                        <a:rPr lang="en-US" sz="1400" b="0" i="0" u="none" strike="noStrike" dirty="0">
                          <a:solidFill>
                            <a:srgbClr val="000000"/>
                          </a:solidFill>
                          <a:effectLst/>
                          <a:latin typeface="Calibri" panose="020F0502020204030204" pitchFamily="34" charset="0"/>
                        </a:rPr>
                        <a:t>Angry or disruptive riders</a:t>
                      </a:r>
                    </a:p>
                  </a:txBody>
                  <a:tcPr marL="9525" marR="9525" marT="9525" marB="0" anchor="ctr"/>
                </a:tc>
                <a:tc>
                  <a:txBody>
                    <a:bodyPr/>
                    <a:lstStyle/>
                    <a:p>
                      <a:pPr algn="ctr" fontAlgn="ctr"/>
                      <a:r>
                        <a:rPr lang="en-US" sz="1400" b="0" i="0" u="none" strike="noStrike">
                          <a:solidFill>
                            <a:srgbClr val="000000"/>
                          </a:solidFill>
                          <a:effectLst/>
                          <a:latin typeface="Calibri" panose="020F0502020204030204" pitchFamily="34" charset="0"/>
                        </a:rPr>
                        <a:t>12%</a:t>
                      </a:r>
                    </a:p>
                  </a:txBody>
                  <a:tcPr marL="9525" marR="9525" marT="9525" marB="0" anchor="ctr"/>
                </a:tc>
                <a:tc>
                  <a:txBody>
                    <a:bodyPr/>
                    <a:lstStyle/>
                    <a:p>
                      <a:pPr algn="ctr" fontAlgn="ctr"/>
                      <a:r>
                        <a:rPr lang="en-US" sz="1400" b="0" i="0" u="none" strike="noStrike" dirty="0">
                          <a:solidFill>
                            <a:srgbClr val="000000"/>
                          </a:solidFill>
                          <a:effectLst/>
                          <a:latin typeface="Calibri" panose="020F0502020204030204" pitchFamily="34" charset="0"/>
                        </a:rPr>
                        <a:t>15%</a:t>
                      </a:r>
                    </a:p>
                  </a:txBody>
                  <a:tcPr marL="9525" marR="9525" marT="9525" marB="0" anchor="ctr"/>
                </a:tc>
                <a:tc>
                  <a:txBody>
                    <a:bodyPr/>
                    <a:lstStyle/>
                    <a:p>
                      <a:pPr algn="ctr" fontAlgn="ctr"/>
                      <a:r>
                        <a:rPr lang="en-US" sz="1400" b="0" i="0" u="none" strike="noStrike" dirty="0">
                          <a:solidFill>
                            <a:srgbClr val="000000"/>
                          </a:solidFill>
                          <a:effectLst/>
                          <a:latin typeface="Calibri" panose="020F0502020204030204" pitchFamily="34" charset="0"/>
                        </a:rPr>
                        <a:t>12%</a:t>
                      </a:r>
                    </a:p>
                  </a:txBody>
                  <a:tcPr marL="9525" marR="9525" marT="9525" marB="0" anchor="ctr"/>
                </a:tc>
                <a:tc>
                  <a:txBody>
                    <a:bodyPr/>
                    <a:lstStyle/>
                    <a:p>
                      <a:pPr algn="ctr" fontAlgn="ctr"/>
                      <a:r>
                        <a:rPr lang="en-US" sz="14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ctr"/>
                      <a:r>
                        <a:rPr lang="en-US" sz="1400" b="1" i="0" u="none" strike="noStrike" dirty="0">
                          <a:solidFill>
                            <a:srgbClr val="C00000"/>
                          </a:solidFill>
                          <a:effectLst/>
                          <a:latin typeface="Calibri" panose="020F0502020204030204" pitchFamily="34" charset="0"/>
                        </a:rPr>
                        <a:t>21%</a:t>
                      </a:r>
                    </a:p>
                  </a:txBody>
                  <a:tcPr marL="9525" marR="9525" marT="9525" marB="0" anchor="ctr"/>
                </a:tc>
                <a:tc>
                  <a:txBody>
                    <a:bodyPr/>
                    <a:lstStyle/>
                    <a:p>
                      <a:pPr algn="ctr" fontAlgn="ctr"/>
                      <a:r>
                        <a:rPr lang="en-US" sz="1400" b="0" i="0" u="none" strike="noStrike">
                          <a:solidFill>
                            <a:srgbClr val="000000"/>
                          </a:solidFill>
                          <a:effectLst/>
                          <a:latin typeface="Calibri" panose="020F0502020204030204" pitchFamily="34" charset="0"/>
                        </a:rPr>
                        <a:t>11%</a:t>
                      </a:r>
                    </a:p>
                  </a:txBody>
                  <a:tcPr marL="9525" marR="9525" marT="9525" marB="0" anchor="ctr"/>
                </a:tc>
                <a:extLst>
                  <a:ext uri="{0D108BD9-81ED-4DB2-BD59-A6C34878D82A}">
                    <a16:rowId xmlns:a16="http://schemas.microsoft.com/office/drawing/2014/main" val="10005"/>
                  </a:ext>
                </a:extLst>
              </a:tr>
              <a:tr h="271124">
                <a:tc>
                  <a:txBody>
                    <a:bodyPr/>
                    <a:lstStyle/>
                    <a:p>
                      <a:pPr marL="182880" marR="0" lvl="0" indent="0" algn="l" defTabSz="914400" rtl="0" eaLnBrk="1" fontAlgn="t" latinLnBrk="0" hangingPunct="1">
                        <a:lnSpc>
                          <a:spcPct val="100000"/>
                        </a:lnSpc>
                        <a:spcBef>
                          <a:spcPts val="0"/>
                        </a:spcBef>
                        <a:spcAft>
                          <a:spcPts val="0"/>
                        </a:spcAft>
                        <a:buClrTx/>
                        <a:buSzTx/>
                        <a:buFontTx/>
                        <a:buNone/>
                        <a:tabLst/>
                        <a:defRPr/>
                      </a:pPr>
                      <a:r>
                        <a:rPr lang="en-US" sz="1400" b="0" i="0" u="none" strike="noStrike" dirty="0">
                          <a:solidFill>
                            <a:srgbClr val="000000"/>
                          </a:solidFill>
                          <a:effectLst/>
                          <a:latin typeface="Calibri" panose="020F0502020204030204" pitchFamily="34" charset="0"/>
                        </a:rPr>
                        <a:t>Panhandling or begging</a:t>
                      </a:r>
                    </a:p>
                  </a:txBody>
                  <a:tcPr marL="9525" marR="9525" marT="9525" marB="0" anchor="ctr"/>
                </a:tc>
                <a:tc>
                  <a:txBody>
                    <a:bodyPr/>
                    <a:lstStyle/>
                    <a:p>
                      <a:pPr algn="ctr" fontAlgn="ctr"/>
                      <a:r>
                        <a:rPr lang="en-US" sz="1400" b="0" i="0" u="none" strike="noStrike">
                          <a:solidFill>
                            <a:srgbClr val="000000"/>
                          </a:solidFill>
                          <a:effectLst/>
                          <a:latin typeface="Calibri" panose="020F0502020204030204" pitchFamily="34" charset="0"/>
                        </a:rPr>
                        <a:t>7%</a:t>
                      </a:r>
                    </a:p>
                  </a:txBody>
                  <a:tcPr marL="9525" marR="9525" marT="9525" marB="0" anchor="ctr"/>
                </a:tc>
                <a:tc>
                  <a:txBody>
                    <a:bodyPr/>
                    <a:lstStyle/>
                    <a:p>
                      <a:pPr algn="ctr" fontAlgn="ctr"/>
                      <a:r>
                        <a:rPr lang="en-US" sz="1400" b="0" i="0" u="none" strike="noStrike">
                          <a:solidFill>
                            <a:srgbClr val="000000"/>
                          </a:solidFill>
                          <a:effectLst/>
                          <a:latin typeface="Calibri" panose="020F0502020204030204" pitchFamily="34" charset="0"/>
                        </a:rPr>
                        <a:t>9%</a:t>
                      </a:r>
                    </a:p>
                  </a:txBody>
                  <a:tcPr marL="9525" marR="9525" marT="9525" marB="0" anchor="ctr"/>
                </a:tc>
                <a:tc>
                  <a:txBody>
                    <a:bodyPr/>
                    <a:lstStyle/>
                    <a:p>
                      <a:pPr algn="ctr" fontAlgn="ctr"/>
                      <a:r>
                        <a:rPr lang="en-US" sz="1400" b="0" i="0" u="none" strike="noStrike">
                          <a:solidFill>
                            <a:srgbClr val="000000"/>
                          </a:solidFill>
                          <a:effectLst/>
                          <a:latin typeface="Calibri" panose="020F0502020204030204" pitchFamily="34" charset="0"/>
                        </a:rPr>
                        <a:t>2%</a:t>
                      </a:r>
                    </a:p>
                  </a:txBody>
                  <a:tcPr marL="9525" marR="9525" marT="9525" marB="0" anchor="ctr"/>
                </a:tc>
                <a:tc>
                  <a:txBody>
                    <a:bodyPr/>
                    <a:lstStyle/>
                    <a:p>
                      <a:pPr algn="ctr" fontAlgn="ctr"/>
                      <a:r>
                        <a:rPr lang="en-US" sz="1400" b="0" i="0" u="none" strike="noStrike">
                          <a:solidFill>
                            <a:srgbClr val="000000"/>
                          </a:solidFill>
                          <a:effectLst/>
                          <a:latin typeface="Calibri" panose="020F0502020204030204" pitchFamily="34" charset="0"/>
                        </a:rPr>
                        <a:t>4%</a:t>
                      </a:r>
                    </a:p>
                  </a:txBody>
                  <a:tcPr marL="9525" marR="9525" marT="9525" marB="0" anchor="ctr"/>
                </a:tc>
                <a:tc>
                  <a:txBody>
                    <a:bodyPr/>
                    <a:lstStyle/>
                    <a:p>
                      <a:pPr algn="ctr" fontAlgn="ctr"/>
                      <a:r>
                        <a:rPr lang="en-US" sz="1400" b="0" i="0" u="none" strike="noStrike">
                          <a:solidFill>
                            <a:srgbClr val="000000"/>
                          </a:solidFill>
                          <a:effectLst/>
                          <a:latin typeface="Calibri" panose="020F0502020204030204" pitchFamily="34" charset="0"/>
                        </a:rPr>
                        <a:t>4%</a:t>
                      </a:r>
                    </a:p>
                  </a:txBody>
                  <a:tcPr marL="9525" marR="9525" marT="9525" marB="0" anchor="ctr"/>
                </a:tc>
                <a:tc>
                  <a:txBody>
                    <a:bodyPr/>
                    <a:lstStyle/>
                    <a:p>
                      <a:pPr algn="ctr" fontAlgn="ctr"/>
                      <a:r>
                        <a:rPr lang="en-US" sz="1400" b="0" i="0" u="none" strike="noStrike">
                          <a:solidFill>
                            <a:srgbClr val="000000"/>
                          </a:solidFill>
                          <a:effectLst/>
                          <a:latin typeface="Calibri" panose="020F0502020204030204" pitchFamily="34" charset="0"/>
                        </a:rPr>
                        <a:t>6%</a:t>
                      </a:r>
                    </a:p>
                  </a:txBody>
                  <a:tcPr marL="9525" marR="9525" marT="9525" marB="0" anchor="ctr"/>
                </a:tc>
                <a:extLst>
                  <a:ext uri="{0D108BD9-81ED-4DB2-BD59-A6C34878D82A}">
                    <a16:rowId xmlns:a16="http://schemas.microsoft.com/office/drawing/2014/main" val="10006"/>
                  </a:ext>
                </a:extLst>
              </a:tr>
              <a:tr h="271124">
                <a:tc>
                  <a:txBody>
                    <a:bodyPr/>
                    <a:lstStyle/>
                    <a:p>
                      <a:pPr marL="182880" algn="l" rtl="0" fontAlgn="t"/>
                      <a:r>
                        <a:rPr lang="en-US" sz="1400" b="0" i="0" u="none" strike="noStrike" dirty="0">
                          <a:solidFill>
                            <a:srgbClr val="000000"/>
                          </a:solidFill>
                          <a:effectLst/>
                          <a:latin typeface="Calibri" panose="020F0502020204030204" pitchFamily="34" charset="0"/>
                        </a:rPr>
                        <a:t>Abrupt stops, jerky rides </a:t>
                      </a:r>
                    </a:p>
                  </a:txBody>
                  <a:tcPr marL="9525" marR="9525" marT="9525" marB="0" anchor="ctr"/>
                </a:tc>
                <a:tc>
                  <a:txBody>
                    <a:bodyPr/>
                    <a:lstStyle/>
                    <a:p>
                      <a:pPr algn="ctr" fontAlgn="ctr"/>
                      <a:r>
                        <a:rPr lang="en-US" sz="1400" b="0" i="0" u="none" strike="noStrike">
                          <a:solidFill>
                            <a:srgbClr val="000000"/>
                          </a:solidFill>
                          <a:effectLst/>
                          <a:latin typeface="Calibri" panose="020F0502020204030204" pitchFamily="34" charset="0"/>
                        </a:rPr>
                        <a:t>6%</a:t>
                      </a:r>
                    </a:p>
                  </a:txBody>
                  <a:tcPr marL="9525" marR="9525" marT="9525" marB="0" anchor="ctr"/>
                </a:tc>
                <a:tc>
                  <a:txBody>
                    <a:bodyPr/>
                    <a:lstStyle/>
                    <a:p>
                      <a:pPr algn="ctr" fontAlgn="ctr"/>
                      <a:r>
                        <a:rPr lang="en-US" sz="1400" b="0" i="0" u="none" strike="noStrike">
                          <a:solidFill>
                            <a:srgbClr val="000000"/>
                          </a:solidFill>
                          <a:effectLst/>
                          <a:latin typeface="Calibri" panose="020F0502020204030204" pitchFamily="34" charset="0"/>
                        </a:rPr>
                        <a:t>8%</a:t>
                      </a:r>
                    </a:p>
                  </a:txBody>
                  <a:tcPr marL="9525" marR="9525" marT="9525" marB="0" anchor="ctr"/>
                </a:tc>
                <a:tc>
                  <a:txBody>
                    <a:bodyPr/>
                    <a:lstStyle/>
                    <a:p>
                      <a:pPr algn="ctr" fontAlgn="ctr"/>
                      <a:r>
                        <a:rPr lang="en-US" sz="1400" b="0" i="0" u="none" strike="noStrike" dirty="0">
                          <a:solidFill>
                            <a:srgbClr val="000000"/>
                          </a:solidFill>
                          <a:effectLst/>
                          <a:latin typeface="Calibri" panose="020F0502020204030204" pitchFamily="34" charset="0"/>
                        </a:rPr>
                        <a:t>7%</a:t>
                      </a:r>
                    </a:p>
                  </a:txBody>
                  <a:tcPr marL="9525" marR="9525" marT="9525" marB="0" anchor="ctr"/>
                </a:tc>
                <a:tc>
                  <a:txBody>
                    <a:bodyPr/>
                    <a:lstStyle/>
                    <a:p>
                      <a:pPr algn="ctr" fontAlgn="ctr"/>
                      <a:r>
                        <a:rPr lang="en-US" sz="1400" b="0" i="0" u="none" strike="noStrike" dirty="0">
                          <a:solidFill>
                            <a:srgbClr val="000000"/>
                          </a:solidFill>
                          <a:effectLst/>
                          <a:latin typeface="Calibri" panose="020F0502020204030204" pitchFamily="34" charset="0"/>
                        </a:rPr>
                        <a:t>5%</a:t>
                      </a:r>
                    </a:p>
                  </a:txBody>
                  <a:tcPr marL="9525" marR="9525" marT="9525" marB="0" anchor="ctr"/>
                </a:tc>
                <a:tc>
                  <a:txBody>
                    <a:bodyPr/>
                    <a:lstStyle/>
                    <a:p>
                      <a:pPr algn="ctr" fontAlgn="ctr"/>
                      <a:r>
                        <a:rPr lang="en-US" sz="14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ctr"/>
                      <a:r>
                        <a:rPr lang="en-US" sz="1400" b="0" i="0" u="none" strike="noStrike" dirty="0">
                          <a:solidFill>
                            <a:srgbClr val="000000"/>
                          </a:solidFill>
                          <a:effectLst/>
                          <a:latin typeface="Calibri" panose="020F0502020204030204" pitchFamily="34" charset="0"/>
                        </a:rPr>
                        <a:t>4%</a:t>
                      </a:r>
                    </a:p>
                  </a:txBody>
                  <a:tcPr marL="9525" marR="9525" marT="9525" marB="0" anchor="ctr"/>
                </a:tc>
                <a:extLst>
                  <a:ext uri="{0D108BD9-81ED-4DB2-BD59-A6C34878D82A}">
                    <a16:rowId xmlns:a16="http://schemas.microsoft.com/office/drawing/2014/main" val="10007"/>
                  </a:ext>
                </a:extLst>
              </a:tr>
              <a:tr h="271124">
                <a:tc>
                  <a:txBody>
                    <a:bodyPr/>
                    <a:lstStyle/>
                    <a:p>
                      <a:pPr marL="182880" marR="0" lvl="0" indent="0" algn="l" defTabSz="914400" rtl="0" eaLnBrk="1" fontAlgn="t" latinLnBrk="0" hangingPunct="1">
                        <a:lnSpc>
                          <a:spcPct val="100000"/>
                        </a:lnSpc>
                        <a:spcBef>
                          <a:spcPts val="0"/>
                        </a:spcBef>
                        <a:spcAft>
                          <a:spcPts val="0"/>
                        </a:spcAft>
                        <a:buClrTx/>
                        <a:buSzTx/>
                        <a:buFontTx/>
                        <a:buNone/>
                        <a:tabLst/>
                        <a:defRPr/>
                      </a:pPr>
                      <a:r>
                        <a:rPr lang="en-US" sz="1400" b="0" i="0" u="none" strike="noStrike" dirty="0">
                          <a:solidFill>
                            <a:srgbClr val="000000"/>
                          </a:solidFill>
                          <a:effectLst/>
                          <a:latin typeface="Calibri" panose="020F0502020204030204" pitchFamily="34" charset="0"/>
                        </a:rPr>
                        <a:t>Lack of security staff</a:t>
                      </a:r>
                    </a:p>
                  </a:txBody>
                  <a:tcPr marL="9525" marR="9525" marT="9525" marB="0" anchor="ctr"/>
                </a:tc>
                <a:tc>
                  <a:txBody>
                    <a:bodyPr/>
                    <a:lstStyle/>
                    <a:p>
                      <a:pPr algn="ctr" fontAlgn="ctr"/>
                      <a:r>
                        <a:rPr lang="en-US" sz="14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ctr"/>
                      <a:r>
                        <a:rPr lang="en-US" sz="1400" b="0" i="0" u="none" strike="noStrike">
                          <a:solidFill>
                            <a:srgbClr val="000000"/>
                          </a:solidFill>
                          <a:effectLst/>
                          <a:latin typeface="Calibri" panose="020F0502020204030204" pitchFamily="34" charset="0"/>
                        </a:rPr>
                        <a:t>4%</a:t>
                      </a:r>
                    </a:p>
                  </a:txBody>
                  <a:tcPr marL="9525" marR="9525" marT="9525" marB="0" anchor="ctr"/>
                </a:tc>
                <a:tc>
                  <a:txBody>
                    <a:bodyPr/>
                    <a:lstStyle/>
                    <a:p>
                      <a:pPr algn="ctr" fontAlgn="ctr"/>
                      <a:r>
                        <a:rPr lang="en-US" sz="1400" b="0" i="0" u="none" strike="noStrike" dirty="0">
                          <a:solidFill>
                            <a:srgbClr val="000000"/>
                          </a:solidFill>
                          <a:effectLst/>
                          <a:latin typeface="Calibri" panose="020F0502020204030204" pitchFamily="34" charset="0"/>
                        </a:rPr>
                        <a:t>1%</a:t>
                      </a:r>
                    </a:p>
                  </a:txBody>
                  <a:tcPr marL="9525" marR="9525" marT="9525" marB="0" anchor="ctr"/>
                </a:tc>
                <a:tc>
                  <a:txBody>
                    <a:bodyPr/>
                    <a:lstStyle/>
                    <a:p>
                      <a:pPr algn="ctr" fontAlgn="ctr"/>
                      <a:r>
                        <a:rPr lang="en-US" sz="1400" b="0" i="0" u="none" strike="noStrike">
                          <a:solidFill>
                            <a:srgbClr val="000000"/>
                          </a:solidFill>
                          <a:effectLst/>
                          <a:latin typeface="Calibri" panose="020F0502020204030204" pitchFamily="34" charset="0"/>
                        </a:rPr>
                        <a:t>4%</a:t>
                      </a:r>
                    </a:p>
                  </a:txBody>
                  <a:tcPr marL="9525" marR="9525" marT="9525" marB="0" anchor="ctr"/>
                </a:tc>
                <a:tc>
                  <a:txBody>
                    <a:bodyPr/>
                    <a:lstStyle/>
                    <a:p>
                      <a:pPr algn="ctr" fontAlgn="ctr"/>
                      <a:r>
                        <a:rPr lang="en-US" sz="14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ctr"/>
                      <a:r>
                        <a:rPr lang="en-US" sz="1400" b="0" i="0" u="none" strike="noStrike">
                          <a:solidFill>
                            <a:srgbClr val="000000"/>
                          </a:solidFill>
                          <a:effectLst/>
                          <a:latin typeface="Calibri" panose="020F0502020204030204" pitchFamily="34" charset="0"/>
                        </a:rPr>
                        <a:t>5%</a:t>
                      </a:r>
                    </a:p>
                  </a:txBody>
                  <a:tcPr marL="9525" marR="9525" marT="9525" marB="0" anchor="ctr"/>
                </a:tc>
                <a:extLst>
                  <a:ext uri="{0D108BD9-81ED-4DB2-BD59-A6C34878D82A}">
                    <a16:rowId xmlns:a16="http://schemas.microsoft.com/office/drawing/2014/main" val="10008"/>
                  </a:ext>
                </a:extLst>
              </a:tr>
              <a:tr h="271124">
                <a:tc>
                  <a:txBody>
                    <a:bodyPr/>
                    <a:lstStyle/>
                    <a:p>
                      <a:pPr marL="182880" marR="0" lvl="0" indent="0" algn="l" defTabSz="914400" rtl="0" eaLnBrk="1" fontAlgn="t" latinLnBrk="0" hangingPunct="1">
                        <a:lnSpc>
                          <a:spcPct val="100000"/>
                        </a:lnSpc>
                        <a:spcBef>
                          <a:spcPts val="0"/>
                        </a:spcBef>
                        <a:spcAft>
                          <a:spcPts val="0"/>
                        </a:spcAft>
                        <a:buClrTx/>
                        <a:buSzTx/>
                        <a:buFontTx/>
                        <a:buNone/>
                        <a:tabLst/>
                        <a:defRPr/>
                      </a:pPr>
                      <a:r>
                        <a:rPr lang="en-US" sz="1400" b="0" i="0" u="none" strike="noStrike" dirty="0">
                          <a:solidFill>
                            <a:srgbClr val="000000"/>
                          </a:solidFill>
                          <a:effectLst/>
                          <a:latin typeface="Calibri" panose="020F0502020204030204" pitchFamily="34" charset="0"/>
                        </a:rPr>
                        <a:t>Unsafe parking lots/garages</a:t>
                      </a:r>
                    </a:p>
                  </a:txBody>
                  <a:tcPr marL="9525" marR="9525" marT="9525" marB="0" anchor="ctr"/>
                </a:tc>
                <a:tc>
                  <a:txBody>
                    <a:bodyPr/>
                    <a:lstStyle/>
                    <a:p>
                      <a:pPr algn="ctr" fontAlgn="ctr"/>
                      <a:r>
                        <a:rPr lang="en-US" sz="1400" b="0" i="0" u="none" strike="noStrike" dirty="0">
                          <a:solidFill>
                            <a:srgbClr val="000000"/>
                          </a:solidFill>
                          <a:effectLst/>
                          <a:latin typeface="Calibri" panose="020F0502020204030204" pitchFamily="34" charset="0"/>
                        </a:rPr>
                        <a:t>2%</a:t>
                      </a:r>
                    </a:p>
                  </a:txBody>
                  <a:tcPr marL="9525" marR="9525" marT="9525" marB="0" anchor="ctr"/>
                </a:tc>
                <a:tc>
                  <a:txBody>
                    <a:bodyPr/>
                    <a:lstStyle/>
                    <a:p>
                      <a:pPr algn="ctr" fontAlgn="ctr"/>
                      <a:r>
                        <a:rPr lang="en-US" sz="1400" b="0" i="0" u="none" strike="noStrike">
                          <a:solidFill>
                            <a:srgbClr val="000000"/>
                          </a:solidFill>
                          <a:effectLst/>
                          <a:latin typeface="Calibri" panose="020F0502020204030204" pitchFamily="34" charset="0"/>
                        </a:rPr>
                        <a:t>3%</a:t>
                      </a:r>
                    </a:p>
                  </a:txBody>
                  <a:tcPr marL="9525" marR="9525" marT="9525" marB="0" anchor="ctr"/>
                </a:tc>
                <a:tc>
                  <a:txBody>
                    <a:bodyPr/>
                    <a:lstStyle/>
                    <a:p>
                      <a:pPr algn="ctr" fontAlgn="ctr"/>
                      <a:r>
                        <a:rPr lang="en-US" sz="1400" b="0" i="0" u="none" strike="noStrike">
                          <a:solidFill>
                            <a:srgbClr val="000000"/>
                          </a:solidFill>
                          <a:effectLst/>
                          <a:latin typeface="Calibri" panose="020F0502020204030204" pitchFamily="34" charset="0"/>
                        </a:rPr>
                        <a:t>2%</a:t>
                      </a:r>
                    </a:p>
                  </a:txBody>
                  <a:tcPr marL="9525" marR="9525" marT="9525" marB="0" anchor="ctr"/>
                </a:tc>
                <a:tc>
                  <a:txBody>
                    <a:bodyPr/>
                    <a:lstStyle/>
                    <a:p>
                      <a:pPr algn="ctr" fontAlgn="ctr"/>
                      <a:r>
                        <a:rPr lang="en-US" sz="1400" b="0" i="0" u="none" strike="noStrike" dirty="0">
                          <a:solidFill>
                            <a:srgbClr val="000000"/>
                          </a:solidFill>
                          <a:effectLst/>
                          <a:latin typeface="Calibri" panose="020F0502020204030204" pitchFamily="34" charset="0"/>
                        </a:rPr>
                        <a:t>4%</a:t>
                      </a:r>
                    </a:p>
                  </a:txBody>
                  <a:tcPr marL="9525" marR="9525" marT="9525" marB="0" anchor="ctr"/>
                </a:tc>
                <a:tc>
                  <a:txBody>
                    <a:bodyPr/>
                    <a:lstStyle/>
                    <a:p>
                      <a:pPr algn="ctr" fontAlgn="ctr"/>
                      <a:r>
                        <a:rPr lang="en-US" sz="1400" b="0" i="0" u="none" strike="noStrike">
                          <a:solidFill>
                            <a:srgbClr val="000000"/>
                          </a:solidFill>
                          <a:effectLst/>
                          <a:latin typeface="Calibri" panose="020F0502020204030204" pitchFamily="34" charset="0"/>
                        </a:rPr>
                        <a:t>1%</a:t>
                      </a:r>
                    </a:p>
                  </a:txBody>
                  <a:tcPr marL="9525" marR="9525" marT="9525" marB="0" anchor="ctr"/>
                </a:tc>
                <a:tc>
                  <a:txBody>
                    <a:bodyPr/>
                    <a:lstStyle/>
                    <a:p>
                      <a:pPr algn="ctr" fontAlgn="ctr"/>
                      <a:r>
                        <a:rPr lang="en-US" sz="1400" b="0" i="0" u="none" strike="noStrike">
                          <a:solidFill>
                            <a:srgbClr val="000000"/>
                          </a:solidFill>
                          <a:effectLst/>
                          <a:latin typeface="Calibri" panose="020F0502020204030204" pitchFamily="34" charset="0"/>
                        </a:rPr>
                        <a:t>1%</a:t>
                      </a:r>
                    </a:p>
                  </a:txBody>
                  <a:tcPr marL="9525" marR="9525" marT="9525" marB="0" anchor="ctr"/>
                </a:tc>
                <a:extLst>
                  <a:ext uri="{0D108BD9-81ED-4DB2-BD59-A6C34878D82A}">
                    <a16:rowId xmlns:a16="http://schemas.microsoft.com/office/drawing/2014/main" val="10009"/>
                  </a:ext>
                </a:extLst>
              </a:tr>
              <a:tr h="271124">
                <a:tc>
                  <a:txBody>
                    <a:bodyPr/>
                    <a:lstStyle/>
                    <a:p>
                      <a:pPr marL="182880" marR="0" lvl="0" indent="0" algn="l" defTabSz="914400" rtl="0" eaLnBrk="1" fontAlgn="t" latinLnBrk="0" hangingPunct="1">
                        <a:lnSpc>
                          <a:spcPct val="100000"/>
                        </a:lnSpc>
                        <a:spcBef>
                          <a:spcPts val="0"/>
                        </a:spcBef>
                        <a:spcAft>
                          <a:spcPts val="0"/>
                        </a:spcAft>
                        <a:buClrTx/>
                        <a:buSzTx/>
                        <a:buFontTx/>
                        <a:buNone/>
                        <a:tabLst/>
                        <a:defRPr/>
                      </a:pPr>
                      <a:r>
                        <a:rPr lang="en-US" sz="1400" b="0" i="0" u="none" strike="noStrike" dirty="0">
                          <a:solidFill>
                            <a:srgbClr val="000000"/>
                          </a:solidFill>
                          <a:effectLst/>
                          <a:latin typeface="Calibri" panose="020F0502020204030204" pitchFamily="34" charset="0"/>
                        </a:rPr>
                        <a:t>Lack of lighting</a:t>
                      </a:r>
                    </a:p>
                  </a:txBody>
                  <a:tcPr marL="9525" marR="9525" marT="9525" marB="0" anchor="ctr"/>
                </a:tc>
                <a:tc>
                  <a:txBody>
                    <a:bodyPr/>
                    <a:lstStyle/>
                    <a:p>
                      <a:pPr algn="ctr" fontAlgn="ctr"/>
                      <a:r>
                        <a:rPr lang="en-US" sz="1400" b="0" i="0" u="none" strike="noStrike" dirty="0">
                          <a:solidFill>
                            <a:srgbClr val="000000"/>
                          </a:solidFill>
                          <a:effectLst/>
                          <a:latin typeface="Calibri" panose="020F0502020204030204" pitchFamily="34" charset="0"/>
                        </a:rPr>
                        <a:t>2%</a:t>
                      </a:r>
                    </a:p>
                  </a:txBody>
                  <a:tcPr marL="9525" marR="9525" marT="9525" marB="0" anchor="ctr"/>
                </a:tc>
                <a:tc>
                  <a:txBody>
                    <a:bodyPr/>
                    <a:lstStyle/>
                    <a:p>
                      <a:pPr algn="ctr" fontAlgn="ctr"/>
                      <a:r>
                        <a:rPr lang="en-US" sz="1400" b="0" i="0" u="none" strike="noStrike">
                          <a:solidFill>
                            <a:srgbClr val="000000"/>
                          </a:solidFill>
                          <a:effectLst/>
                          <a:latin typeface="Calibri" panose="020F0502020204030204" pitchFamily="34" charset="0"/>
                        </a:rPr>
                        <a:t>3%</a:t>
                      </a:r>
                    </a:p>
                  </a:txBody>
                  <a:tcPr marL="9525" marR="9525" marT="9525" marB="0" anchor="ctr"/>
                </a:tc>
                <a:tc>
                  <a:txBody>
                    <a:bodyPr/>
                    <a:lstStyle/>
                    <a:p>
                      <a:pPr algn="ctr" fontAlgn="ctr"/>
                      <a:r>
                        <a:rPr lang="en-US" sz="1400" b="0" i="0" u="none" strike="noStrike">
                          <a:solidFill>
                            <a:srgbClr val="000000"/>
                          </a:solidFill>
                          <a:effectLst/>
                          <a:latin typeface="Calibri" panose="020F0502020204030204" pitchFamily="34" charset="0"/>
                        </a:rPr>
                        <a:t>1%</a:t>
                      </a:r>
                    </a:p>
                  </a:txBody>
                  <a:tcPr marL="9525" marR="9525" marT="9525" marB="0" anchor="ctr"/>
                </a:tc>
                <a:tc>
                  <a:txBody>
                    <a:bodyPr/>
                    <a:lstStyle/>
                    <a:p>
                      <a:pPr algn="ctr" fontAlgn="ctr"/>
                      <a:r>
                        <a:rPr lang="en-US" sz="1400" b="0" i="0" u="none" strike="noStrike" dirty="0">
                          <a:solidFill>
                            <a:srgbClr val="000000"/>
                          </a:solidFill>
                          <a:effectLst/>
                          <a:latin typeface="Calibri" panose="020F0502020204030204" pitchFamily="34" charset="0"/>
                        </a:rPr>
                        <a:t>2%</a:t>
                      </a:r>
                    </a:p>
                  </a:txBody>
                  <a:tcPr marL="9525" marR="9525" marT="9525" marB="0" anchor="ctr"/>
                </a:tc>
                <a:tc>
                  <a:txBody>
                    <a:bodyPr/>
                    <a:lstStyle/>
                    <a:p>
                      <a:pPr algn="ctr" fontAlgn="ctr"/>
                      <a:r>
                        <a:rPr lang="en-US" sz="1400" b="0" i="0" u="none" strike="noStrike">
                          <a:solidFill>
                            <a:srgbClr val="000000"/>
                          </a:solidFill>
                          <a:effectLst/>
                          <a:latin typeface="Calibri" panose="020F0502020204030204" pitchFamily="34" charset="0"/>
                        </a:rPr>
                        <a:t>3%</a:t>
                      </a:r>
                    </a:p>
                  </a:txBody>
                  <a:tcPr marL="9525" marR="9525" marT="9525" marB="0" anchor="ctr"/>
                </a:tc>
                <a:tc>
                  <a:txBody>
                    <a:bodyPr/>
                    <a:lstStyle/>
                    <a:p>
                      <a:pPr algn="ctr" fontAlgn="ctr"/>
                      <a:r>
                        <a:rPr lang="en-US" sz="1400" b="0" i="0" u="none" strike="noStrike">
                          <a:solidFill>
                            <a:srgbClr val="000000"/>
                          </a:solidFill>
                          <a:effectLst/>
                          <a:latin typeface="Calibri" panose="020F0502020204030204" pitchFamily="34" charset="0"/>
                        </a:rPr>
                        <a:t>1%</a:t>
                      </a:r>
                    </a:p>
                  </a:txBody>
                  <a:tcPr marL="9525" marR="9525" marT="9525" marB="0" anchor="ctr"/>
                </a:tc>
                <a:extLst>
                  <a:ext uri="{0D108BD9-81ED-4DB2-BD59-A6C34878D82A}">
                    <a16:rowId xmlns:a16="http://schemas.microsoft.com/office/drawing/2014/main" val="10011"/>
                  </a:ext>
                </a:extLst>
              </a:tr>
              <a:tr h="271124">
                <a:tc>
                  <a:txBody>
                    <a:bodyPr/>
                    <a:lstStyle/>
                    <a:p>
                      <a:pPr marL="182880" algn="l" rtl="0" fontAlgn="t"/>
                      <a:r>
                        <a:rPr lang="en-US" sz="1400" b="0" i="0" u="none" strike="noStrike" dirty="0">
                          <a:solidFill>
                            <a:srgbClr val="000000"/>
                          </a:solidFill>
                          <a:effectLst/>
                          <a:latin typeface="Calibri" panose="020F0502020204030204" pitchFamily="34" charset="0"/>
                        </a:rPr>
                        <a:t>Inexperienced or unsafe drivers</a:t>
                      </a:r>
                    </a:p>
                  </a:txBody>
                  <a:tcPr marL="9525" marR="9525" marT="9525" marB="0" anchor="ctr"/>
                </a:tc>
                <a:tc>
                  <a:txBody>
                    <a:bodyPr/>
                    <a:lstStyle/>
                    <a:p>
                      <a:pPr algn="ctr" fontAlgn="ctr"/>
                      <a:r>
                        <a:rPr lang="en-US" sz="1400" b="0" i="0" u="none" strike="noStrike">
                          <a:solidFill>
                            <a:srgbClr val="000000"/>
                          </a:solidFill>
                          <a:effectLst/>
                          <a:latin typeface="Calibri" panose="020F0502020204030204" pitchFamily="34" charset="0"/>
                        </a:rPr>
                        <a:t>1%</a:t>
                      </a:r>
                    </a:p>
                  </a:txBody>
                  <a:tcPr marL="9525" marR="9525" marT="9525" marB="0" anchor="ctr"/>
                </a:tc>
                <a:tc>
                  <a:txBody>
                    <a:bodyPr/>
                    <a:lstStyle/>
                    <a:p>
                      <a:pPr algn="ctr" fontAlgn="ctr"/>
                      <a:r>
                        <a:rPr lang="en-US" sz="1400" b="0" i="0" u="none" strike="noStrike">
                          <a:solidFill>
                            <a:srgbClr val="000000"/>
                          </a:solidFill>
                          <a:effectLst/>
                          <a:latin typeface="Calibri" panose="020F0502020204030204" pitchFamily="34" charset="0"/>
                        </a:rPr>
                        <a:t>2%</a:t>
                      </a:r>
                    </a:p>
                  </a:txBody>
                  <a:tcPr marL="9525" marR="9525" marT="9525" marB="0" anchor="ctr"/>
                </a:tc>
                <a:tc>
                  <a:txBody>
                    <a:bodyPr/>
                    <a:lstStyle/>
                    <a:p>
                      <a:pPr algn="ctr" fontAlgn="ctr"/>
                      <a:r>
                        <a:rPr lang="en-US" sz="1400" b="0" i="0" u="none" strike="noStrike" dirty="0">
                          <a:solidFill>
                            <a:srgbClr val="000000"/>
                          </a:solidFill>
                          <a:effectLst/>
                          <a:latin typeface="Calibri" panose="020F0502020204030204" pitchFamily="34" charset="0"/>
                        </a:rPr>
                        <a:t>-</a:t>
                      </a:r>
                    </a:p>
                  </a:txBody>
                  <a:tcPr marL="9525" marR="9525" marT="9525" marB="0" anchor="ctr"/>
                </a:tc>
                <a:tc>
                  <a:txBody>
                    <a:bodyPr/>
                    <a:lstStyle/>
                    <a:p>
                      <a:pPr algn="ctr" fontAlgn="ctr"/>
                      <a:r>
                        <a:rPr lang="en-US" sz="1400" b="0" i="0" u="none" strike="noStrike" dirty="0">
                          <a:solidFill>
                            <a:srgbClr val="000000"/>
                          </a:solidFill>
                          <a:effectLst/>
                          <a:latin typeface="Calibri" panose="020F0502020204030204" pitchFamily="34" charset="0"/>
                        </a:rPr>
                        <a:t>1%</a:t>
                      </a:r>
                    </a:p>
                  </a:txBody>
                  <a:tcPr marL="9525" marR="9525" marT="9525" marB="0" anchor="ctr"/>
                </a:tc>
                <a:tc>
                  <a:txBody>
                    <a:bodyPr/>
                    <a:lstStyle/>
                    <a:p>
                      <a:pPr algn="ctr" fontAlgn="ctr"/>
                      <a:r>
                        <a:rPr lang="en-US" sz="1400" b="0" i="0" u="none" strike="noStrike" dirty="0">
                          <a:solidFill>
                            <a:srgbClr val="000000"/>
                          </a:solidFill>
                          <a:effectLst/>
                          <a:latin typeface="Calibri" panose="020F0502020204030204" pitchFamily="34" charset="0"/>
                        </a:rPr>
                        <a:t>-</a:t>
                      </a:r>
                    </a:p>
                  </a:txBody>
                  <a:tcPr marL="9525" marR="9525" marT="9525" marB="0" anchor="ctr"/>
                </a:tc>
                <a:tc>
                  <a:txBody>
                    <a:bodyPr/>
                    <a:lstStyle/>
                    <a:p>
                      <a:pPr algn="ctr" fontAlgn="ctr"/>
                      <a:r>
                        <a:rPr lang="en-US" sz="1400" b="0" i="0" u="none" strike="noStrike" dirty="0">
                          <a:solidFill>
                            <a:srgbClr val="000000"/>
                          </a:solidFill>
                          <a:effectLst/>
                          <a:latin typeface="Calibri" panose="020F0502020204030204" pitchFamily="34" charset="0"/>
                        </a:rPr>
                        <a:t>&lt;1%</a:t>
                      </a:r>
                    </a:p>
                  </a:txBody>
                  <a:tcPr marL="9525" marR="9525" marT="9525" marB="0" anchor="ctr"/>
                </a:tc>
                <a:extLst>
                  <a:ext uri="{0D108BD9-81ED-4DB2-BD59-A6C34878D82A}">
                    <a16:rowId xmlns:a16="http://schemas.microsoft.com/office/drawing/2014/main" val="10012"/>
                  </a:ext>
                </a:extLst>
              </a:tr>
              <a:tr h="271124">
                <a:tc>
                  <a:txBody>
                    <a:bodyPr/>
                    <a:lstStyle/>
                    <a:p>
                      <a:pPr marL="182880" algn="l" rtl="0" fontAlgn="t"/>
                      <a:endParaRPr lang="en-US" sz="1400" b="0" i="0" u="none" strike="noStrike" dirty="0">
                        <a:solidFill>
                          <a:schemeClr val="tx1"/>
                        </a:solidFill>
                        <a:effectLst/>
                        <a:latin typeface="Calibri" panose="020F0502020204030204" pitchFamily="34" charset="0"/>
                      </a:endParaRPr>
                    </a:p>
                  </a:txBody>
                  <a:tcPr marL="9525" marR="9525" marT="9525" marB="0" anchor="ctr"/>
                </a:tc>
                <a:tc>
                  <a:txBody>
                    <a:bodyPr/>
                    <a:lstStyle/>
                    <a:p>
                      <a:pPr algn="ctr" fontAlgn="ctr"/>
                      <a:endParaRPr lang="en-US" sz="14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endParaRPr lang="en-US" sz="14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endParaRPr lang="en-US" sz="14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endParaRPr lang="en-US" sz="14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564079056"/>
                  </a:ext>
                </a:extLst>
              </a:tr>
              <a:tr h="271124">
                <a:tc>
                  <a:txBody>
                    <a:bodyPr/>
                    <a:lstStyle/>
                    <a:p>
                      <a:pPr marL="182880" algn="l" rtl="0" fontAlgn="t"/>
                      <a:r>
                        <a:rPr lang="en-US" sz="1400" b="0" i="0" u="none" strike="noStrike" dirty="0">
                          <a:solidFill>
                            <a:srgbClr val="000000"/>
                          </a:solidFill>
                          <a:effectLst/>
                          <a:latin typeface="Calibri" panose="020F0502020204030204" pitchFamily="34" charset="0"/>
                        </a:rPr>
                        <a:t>No complaints/No suggestions</a:t>
                      </a:r>
                    </a:p>
                  </a:txBody>
                  <a:tcPr marL="9525" marR="9525" marT="9525" marB="0" anchor="ctr"/>
                </a:tc>
                <a:tc>
                  <a:txBody>
                    <a:bodyPr/>
                    <a:lstStyle/>
                    <a:p>
                      <a:pPr algn="ctr" fontAlgn="ctr"/>
                      <a:r>
                        <a:rPr lang="en-US" sz="1400" b="0" i="0" u="none" strike="noStrike">
                          <a:solidFill>
                            <a:srgbClr val="000000"/>
                          </a:solidFill>
                          <a:effectLst/>
                          <a:latin typeface="Calibri" panose="020F0502020204030204" pitchFamily="34" charset="0"/>
                        </a:rPr>
                        <a:t>42%</a:t>
                      </a:r>
                    </a:p>
                  </a:txBody>
                  <a:tcPr marL="9525" marR="9525" marT="9525" marB="0" anchor="ctr"/>
                </a:tc>
                <a:tc>
                  <a:txBody>
                    <a:bodyPr/>
                    <a:lstStyle/>
                    <a:p>
                      <a:pPr algn="ctr" fontAlgn="ctr"/>
                      <a:r>
                        <a:rPr lang="en-US" sz="1400" b="0" i="0" u="none" strike="noStrike" dirty="0">
                          <a:solidFill>
                            <a:srgbClr val="000000"/>
                          </a:solidFill>
                          <a:effectLst/>
                          <a:latin typeface="Calibri" panose="020F0502020204030204" pitchFamily="34" charset="0"/>
                        </a:rPr>
                        <a:t>35%</a:t>
                      </a:r>
                    </a:p>
                  </a:txBody>
                  <a:tcPr marL="9525" marR="9525" marT="9525" marB="0" anchor="ctr"/>
                </a:tc>
                <a:tc>
                  <a:txBody>
                    <a:bodyPr/>
                    <a:lstStyle/>
                    <a:p>
                      <a:pPr algn="ctr" fontAlgn="ctr"/>
                      <a:r>
                        <a:rPr lang="en-US" sz="1400" b="0" i="0" u="none" strike="noStrike" dirty="0">
                          <a:solidFill>
                            <a:srgbClr val="000000"/>
                          </a:solidFill>
                          <a:effectLst/>
                          <a:latin typeface="Calibri" panose="020F0502020204030204" pitchFamily="34" charset="0"/>
                        </a:rPr>
                        <a:t>33%</a:t>
                      </a:r>
                    </a:p>
                  </a:txBody>
                  <a:tcPr marL="9525" marR="9525" marT="9525" marB="0" anchor="ctr"/>
                </a:tc>
                <a:tc>
                  <a:txBody>
                    <a:bodyPr/>
                    <a:lstStyle/>
                    <a:p>
                      <a:pPr algn="ctr" fontAlgn="ctr"/>
                      <a:r>
                        <a:rPr lang="en-US" sz="1400" b="0" i="0" u="none" strike="noStrike" dirty="0">
                          <a:solidFill>
                            <a:srgbClr val="000000"/>
                          </a:solidFill>
                          <a:effectLst/>
                          <a:latin typeface="Calibri" panose="020F0502020204030204" pitchFamily="34" charset="0"/>
                        </a:rPr>
                        <a:t>51%</a:t>
                      </a:r>
                    </a:p>
                  </a:txBody>
                  <a:tcPr marL="9525" marR="9525" marT="9525" marB="0" anchor="ctr"/>
                </a:tc>
                <a:tc>
                  <a:txBody>
                    <a:bodyPr/>
                    <a:lstStyle/>
                    <a:p>
                      <a:pPr algn="ctr" fontAlgn="ctr"/>
                      <a:r>
                        <a:rPr lang="en-US" sz="1400" b="0" i="0" u="none" strike="noStrike" dirty="0">
                          <a:solidFill>
                            <a:srgbClr val="000000"/>
                          </a:solidFill>
                          <a:effectLst/>
                          <a:latin typeface="Calibri" panose="020F0502020204030204" pitchFamily="34" charset="0"/>
                        </a:rPr>
                        <a:t>44%</a:t>
                      </a:r>
                    </a:p>
                  </a:txBody>
                  <a:tcPr marL="9525" marR="9525" marT="9525" marB="0" anchor="ctr"/>
                </a:tc>
                <a:tc>
                  <a:txBody>
                    <a:bodyPr/>
                    <a:lstStyle/>
                    <a:p>
                      <a:pPr algn="ctr" fontAlgn="ctr"/>
                      <a:r>
                        <a:rPr lang="en-US" sz="1400" b="0" i="0" u="none" strike="noStrike" dirty="0">
                          <a:solidFill>
                            <a:srgbClr val="000000"/>
                          </a:solidFill>
                          <a:effectLst/>
                          <a:latin typeface="Calibri" panose="020F0502020204030204" pitchFamily="34" charset="0"/>
                        </a:rPr>
                        <a:t>46%</a:t>
                      </a:r>
                    </a:p>
                  </a:txBody>
                  <a:tcPr marL="9525" marR="9525" marT="9525" marB="0" anchor="ctr"/>
                </a:tc>
                <a:extLst>
                  <a:ext uri="{0D108BD9-81ED-4DB2-BD59-A6C34878D82A}">
                    <a16:rowId xmlns:a16="http://schemas.microsoft.com/office/drawing/2014/main" val="3948046126"/>
                  </a:ext>
                </a:extLst>
              </a:tr>
              <a:tr h="271124">
                <a:tc>
                  <a:txBody>
                    <a:bodyPr/>
                    <a:lstStyle/>
                    <a:p>
                      <a:pPr marL="182880" algn="l" rtl="0" fontAlgn="t"/>
                      <a:r>
                        <a:rPr lang="en-US" sz="1400" b="0" i="0" u="none" strike="noStrike" dirty="0">
                          <a:solidFill>
                            <a:srgbClr val="000000"/>
                          </a:solidFill>
                          <a:effectLst/>
                          <a:latin typeface="Calibri" panose="020F0502020204030204" pitchFamily="34" charset="0"/>
                        </a:rPr>
                        <a:t>Other</a:t>
                      </a:r>
                      <a:endParaRPr lang="en-US" sz="1400" b="0" i="0" u="none" strike="noStrike" dirty="0">
                        <a:solidFill>
                          <a:schemeClr val="tx1"/>
                        </a:solidFill>
                        <a:effectLst/>
                        <a:latin typeface="Calibri" panose="020F0502020204030204" pitchFamily="34" charset="0"/>
                      </a:endParaRPr>
                    </a:p>
                  </a:txBody>
                  <a:tcPr marL="9525" marR="9525" marT="9525" marB="0" anchor="ctr"/>
                </a:tc>
                <a:tc>
                  <a:txBody>
                    <a:bodyPr/>
                    <a:lstStyle/>
                    <a:p>
                      <a:pPr algn="ctr" fontAlgn="ctr"/>
                      <a:r>
                        <a:rPr lang="en-US" sz="1400" b="0" i="0" u="none" strike="noStrike">
                          <a:solidFill>
                            <a:srgbClr val="000000"/>
                          </a:solidFill>
                          <a:effectLst/>
                          <a:latin typeface="Calibri" panose="020F0502020204030204" pitchFamily="34" charset="0"/>
                        </a:rPr>
                        <a:t>3%</a:t>
                      </a:r>
                    </a:p>
                  </a:txBody>
                  <a:tcPr marL="9525" marR="9525" marT="9525" marB="0" anchor="ctr"/>
                </a:tc>
                <a:tc>
                  <a:txBody>
                    <a:bodyPr/>
                    <a:lstStyle/>
                    <a:p>
                      <a:pPr algn="ctr" fontAlgn="ctr"/>
                      <a:r>
                        <a:rPr lang="en-US" sz="1400" b="0" i="0" u="none" strike="noStrike">
                          <a:solidFill>
                            <a:srgbClr val="000000"/>
                          </a:solidFill>
                          <a:effectLst/>
                          <a:latin typeface="Calibri" panose="020F0502020204030204" pitchFamily="34" charset="0"/>
                        </a:rPr>
                        <a:t>3%</a:t>
                      </a:r>
                    </a:p>
                  </a:txBody>
                  <a:tcPr marL="9525" marR="9525" marT="9525" marB="0" anchor="ctr"/>
                </a:tc>
                <a:tc>
                  <a:txBody>
                    <a:bodyPr/>
                    <a:lstStyle/>
                    <a:p>
                      <a:pPr algn="ctr" fontAlgn="ctr"/>
                      <a:r>
                        <a:rPr lang="en-US" sz="1400" b="0" i="0" u="none" strike="noStrike">
                          <a:solidFill>
                            <a:srgbClr val="000000"/>
                          </a:solidFill>
                          <a:effectLst/>
                          <a:latin typeface="Calibri" panose="020F0502020204030204" pitchFamily="34" charset="0"/>
                        </a:rPr>
                        <a:t>6%</a:t>
                      </a:r>
                    </a:p>
                  </a:txBody>
                  <a:tcPr marL="9525" marR="9525" marT="9525" marB="0" anchor="ctr"/>
                </a:tc>
                <a:tc>
                  <a:txBody>
                    <a:bodyPr/>
                    <a:lstStyle/>
                    <a:p>
                      <a:pPr algn="ctr" fontAlgn="ctr"/>
                      <a:r>
                        <a:rPr lang="en-US" sz="1400" b="0" i="0" u="none" strike="noStrike" dirty="0">
                          <a:solidFill>
                            <a:srgbClr val="000000"/>
                          </a:solidFill>
                          <a:effectLst/>
                          <a:latin typeface="Calibri" panose="020F0502020204030204" pitchFamily="34" charset="0"/>
                        </a:rPr>
                        <a:t>4%</a:t>
                      </a:r>
                    </a:p>
                  </a:txBody>
                  <a:tcPr marL="9525" marR="9525" marT="9525" marB="0" anchor="ctr"/>
                </a:tc>
                <a:tc>
                  <a:txBody>
                    <a:bodyPr/>
                    <a:lstStyle/>
                    <a:p>
                      <a:pPr algn="ctr" fontAlgn="ctr"/>
                      <a:r>
                        <a:rPr lang="en-US" sz="1400" b="0" i="0" u="none" strike="noStrike" dirty="0">
                          <a:solidFill>
                            <a:srgbClr val="000000"/>
                          </a:solidFill>
                          <a:effectLst/>
                          <a:latin typeface="Calibri" panose="020F0502020204030204" pitchFamily="34" charset="0"/>
                        </a:rPr>
                        <a:t>3%</a:t>
                      </a:r>
                    </a:p>
                  </a:txBody>
                  <a:tcPr marL="9525" marR="9525" marT="9525" marB="0" anchor="ctr"/>
                </a:tc>
                <a:tc>
                  <a:txBody>
                    <a:bodyPr/>
                    <a:lstStyle/>
                    <a:p>
                      <a:pPr algn="ctr" fontAlgn="ctr"/>
                      <a:r>
                        <a:rPr lang="en-US" sz="1400" b="0" i="0" u="none" strike="noStrike">
                          <a:solidFill>
                            <a:srgbClr val="000000"/>
                          </a:solidFill>
                          <a:effectLst/>
                          <a:latin typeface="Calibri" panose="020F0502020204030204" pitchFamily="34" charset="0"/>
                        </a:rPr>
                        <a:t>2%</a:t>
                      </a:r>
                    </a:p>
                  </a:txBody>
                  <a:tcPr marL="9525" marR="9525" marT="9525" marB="0" anchor="ctr"/>
                </a:tc>
                <a:extLst>
                  <a:ext uri="{0D108BD9-81ED-4DB2-BD59-A6C34878D82A}">
                    <a16:rowId xmlns:a16="http://schemas.microsoft.com/office/drawing/2014/main" val="10013"/>
                  </a:ext>
                </a:extLst>
              </a:tr>
              <a:tr h="271124">
                <a:tc>
                  <a:txBody>
                    <a:bodyPr/>
                    <a:lstStyle/>
                    <a:p>
                      <a:pPr marL="182880" algn="l" rtl="0" fontAlgn="t"/>
                      <a:r>
                        <a:rPr lang="en-US" sz="1400" b="0" i="0" u="none" strike="noStrike" dirty="0">
                          <a:solidFill>
                            <a:srgbClr val="000000"/>
                          </a:solidFill>
                          <a:effectLst/>
                          <a:latin typeface="Calibri" panose="020F0502020204030204" pitchFamily="34" charset="0"/>
                        </a:rPr>
                        <a:t>Don’t know</a:t>
                      </a:r>
                    </a:p>
                  </a:txBody>
                  <a:tcPr marL="9525" marR="9525" marT="9525" marB="0" anchor="ctr"/>
                </a:tc>
                <a:tc>
                  <a:txBody>
                    <a:bodyPr/>
                    <a:lstStyle/>
                    <a:p>
                      <a:pPr algn="ctr" fontAlgn="ctr"/>
                      <a:r>
                        <a:rPr lang="en-US" sz="1400" b="0" i="0" u="none" strike="noStrike">
                          <a:solidFill>
                            <a:srgbClr val="000000"/>
                          </a:solidFill>
                          <a:effectLst/>
                          <a:latin typeface="Calibri" panose="020F0502020204030204" pitchFamily="34" charset="0"/>
                        </a:rPr>
                        <a:t>6%</a:t>
                      </a:r>
                    </a:p>
                  </a:txBody>
                  <a:tcPr marL="9525" marR="9525" marT="9525" marB="0" anchor="ctr"/>
                </a:tc>
                <a:tc>
                  <a:txBody>
                    <a:bodyPr/>
                    <a:lstStyle/>
                    <a:p>
                      <a:pPr algn="ctr" fontAlgn="ctr"/>
                      <a:r>
                        <a:rPr lang="en-US" sz="1400" b="0" i="0" u="none" strike="noStrike">
                          <a:solidFill>
                            <a:srgbClr val="000000"/>
                          </a:solidFill>
                          <a:effectLst/>
                          <a:latin typeface="Calibri" panose="020F0502020204030204" pitchFamily="34" charset="0"/>
                        </a:rPr>
                        <a:t>7%</a:t>
                      </a:r>
                    </a:p>
                  </a:txBody>
                  <a:tcPr marL="9525" marR="9525" marT="9525" marB="0" anchor="ctr"/>
                </a:tc>
                <a:tc>
                  <a:txBody>
                    <a:bodyPr/>
                    <a:lstStyle/>
                    <a:p>
                      <a:pPr algn="ctr" fontAlgn="ctr"/>
                      <a:r>
                        <a:rPr lang="en-US" sz="1400" b="0" i="0" u="none" strike="noStrike">
                          <a:solidFill>
                            <a:srgbClr val="000000"/>
                          </a:solidFill>
                          <a:effectLst/>
                          <a:latin typeface="Calibri" panose="020F0502020204030204" pitchFamily="34" charset="0"/>
                        </a:rPr>
                        <a:t>8%</a:t>
                      </a:r>
                    </a:p>
                  </a:txBody>
                  <a:tcPr marL="9525" marR="9525" marT="9525" marB="0" anchor="ctr"/>
                </a:tc>
                <a:tc>
                  <a:txBody>
                    <a:bodyPr/>
                    <a:lstStyle/>
                    <a:p>
                      <a:pPr algn="ctr" fontAlgn="ctr"/>
                      <a:r>
                        <a:rPr lang="en-US" sz="1400" b="0" i="0" u="none" strike="noStrike" dirty="0">
                          <a:solidFill>
                            <a:srgbClr val="000000"/>
                          </a:solidFill>
                          <a:effectLst/>
                          <a:latin typeface="Calibri" panose="020F0502020204030204" pitchFamily="34" charset="0"/>
                        </a:rPr>
                        <a:t>5%</a:t>
                      </a:r>
                    </a:p>
                  </a:txBody>
                  <a:tcPr marL="9525" marR="9525" marT="9525" marB="0" anchor="ctr"/>
                </a:tc>
                <a:tc>
                  <a:txBody>
                    <a:bodyPr/>
                    <a:lstStyle/>
                    <a:p>
                      <a:pPr algn="ctr" fontAlgn="ctr"/>
                      <a:r>
                        <a:rPr lang="en-US" sz="1400" b="0" i="0" u="none" strike="noStrike" dirty="0">
                          <a:solidFill>
                            <a:srgbClr val="000000"/>
                          </a:solidFill>
                          <a:effectLst/>
                          <a:latin typeface="Calibri" panose="020F0502020204030204" pitchFamily="34" charset="0"/>
                        </a:rPr>
                        <a:t>4%</a:t>
                      </a:r>
                    </a:p>
                  </a:txBody>
                  <a:tcPr marL="9525" marR="9525" marT="9525" marB="0" anchor="ctr"/>
                </a:tc>
                <a:tc>
                  <a:txBody>
                    <a:bodyPr/>
                    <a:lstStyle/>
                    <a:p>
                      <a:pPr algn="ctr" fontAlgn="ctr"/>
                      <a:r>
                        <a:rPr lang="en-US" sz="1400" b="0" i="0" u="none" strike="noStrike" dirty="0">
                          <a:solidFill>
                            <a:srgbClr val="000000"/>
                          </a:solidFill>
                          <a:effectLst/>
                          <a:latin typeface="Calibri" panose="020F0502020204030204" pitchFamily="34" charset="0"/>
                        </a:rPr>
                        <a:t>5%</a:t>
                      </a:r>
                    </a:p>
                  </a:txBody>
                  <a:tcPr marL="9525" marR="9525" marT="9525" marB="0" anchor="ctr"/>
                </a:tc>
                <a:extLst>
                  <a:ext uri="{0D108BD9-81ED-4DB2-BD59-A6C34878D82A}">
                    <a16:rowId xmlns:a16="http://schemas.microsoft.com/office/drawing/2014/main" val="10015"/>
                  </a:ext>
                </a:extLst>
              </a:tr>
              <a:tr h="219723">
                <a:tc>
                  <a:txBody>
                    <a:bodyPr/>
                    <a:lstStyle/>
                    <a:p>
                      <a:pPr marL="182880" algn="l" rtl="0" fontAlgn="t"/>
                      <a:r>
                        <a:rPr lang="en-US" sz="1400" b="0" i="0" u="none" strike="noStrike" dirty="0">
                          <a:solidFill>
                            <a:srgbClr val="000000"/>
                          </a:solidFill>
                          <a:effectLst/>
                          <a:latin typeface="Calibri" panose="020F0502020204030204" pitchFamily="34" charset="0"/>
                        </a:rPr>
                        <a:t>Refused</a:t>
                      </a:r>
                      <a:endParaRPr lang="en-US" sz="1400" b="0" i="0" u="none" strike="noStrike" dirty="0">
                        <a:solidFill>
                          <a:schemeClr val="tx1"/>
                        </a:solidFill>
                        <a:effectLst/>
                        <a:latin typeface="Calibri" panose="020F0502020204030204" pitchFamily="34" charset="0"/>
                      </a:endParaRPr>
                    </a:p>
                  </a:txBody>
                  <a:tcPr marL="9525" marR="9525" marT="9525" marB="0" anchor="ctr"/>
                </a:tc>
                <a:tc>
                  <a:txBody>
                    <a:bodyPr/>
                    <a:lstStyle/>
                    <a:p>
                      <a:pPr algn="ctr" fontAlgn="ctr"/>
                      <a:r>
                        <a:rPr lang="en-US" sz="1400" b="0" i="0" u="none" strike="noStrike" dirty="0">
                          <a:solidFill>
                            <a:srgbClr val="000000"/>
                          </a:solidFill>
                          <a:effectLst/>
                          <a:latin typeface="Calibri" panose="020F0502020204030204" pitchFamily="34" charset="0"/>
                        </a:rPr>
                        <a:t>&lt;1%</a:t>
                      </a:r>
                    </a:p>
                  </a:txBody>
                  <a:tcPr marL="9525" marR="9525" marT="9525" marB="0" anchor="ctr"/>
                </a:tc>
                <a:tc>
                  <a:txBody>
                    <a:bodyPr/>
                    <a:lstStyle/>
                    <a:p>
                      <a:pPr algn="ctr" fontAlgn="ctr"/>
                      <a:r>
                        <a:rPr lang="en-US" sz="1400" b="0" i="0" u="none" strike="noStrike" dirty="0">
                          <a:solidFill>
                            <a:srgbClr val="000000"/>
                          </a:solidFill>
                          <a:effectLst/>
                          <a:latin typeface="Calibri" panose="020F0502020204030204" pitchFamily="34" charset="0"/>
                        </a:rPr>
                        <a:t>&lt;1%</a:t>
                      </a:r>
                    </a:p>
                  </a:txBody>
                  <a:tcPr marL="9525" marR="9525" marT="9525" marB="0" anchor="ctr"/>
                </a:tc>
                <a:tc>
                  <a:txBody>
                    <a:bodyPr/>
                    <a:lstStyle/>
                    <a:p>
                      <a:pPr algn="ctr" fontAlgn="ctr"/>
                      <a:r>
                        <a:rPr lang="en-US" sz="1400" b="0" i="0" u="none" strike="noStrike" dirty="0">
                          <a:solidFill>
                            <a:srgbClr val="000000"/>
                          </a:solidFill>
                          <a:effectLst/>
                          <a:latin typeface="Calibri" panose="020F0502020204030204" pitchFamily="34" charset="0"/>
                        </a:rPr>
                        <a:t>-</a:t>
                      </a:r>
                    </a:p>
                  </a:txBody>
                  <a:tcPr marL="9525" marR="9525" marT="9525" marB="0" anchor="ctr"/>
                </a:tc>
                <a:tc>
                  <a:txBody>
                    <a:bodyPr/>
                    <a:lstStyle/>
                    <a:p>
                      <a:pPr algn="ctr" fontAlgn="ctr"/>
                      <a:r>
                        <a:rPr lang="en-US" sz="1400" b="0" i="0" u="none" strike="noStrike" dirty="0">
                          <a:solidFill>
                            <a:srgbClr val="000000"/>
                          </a:solidFill>
                          <a:effectLst/>
                          <a:latin typeface="Calibri" panose="020F0502020204030204" pitchFamily="34" charset="0"/>
                        </a:rPr>
                        <a:t>-</a:t>
                      </a:r>
                    </a:p>
                  </a:txBody>
                  <a:tcPr marL="9525" marR="9525" marT="9525" marB="0" anchor="ctr"/>
                </a:tc>
                <a:tc>
                  <a:txBody>
                    <a:bodyPr/>
                    <a:lstStyle/>
                    <a:p>
                      <a:pPr algn="ctr" fontAlgn="ctr"/>
                      <a:r>
                        <a:rPr lang="en-US" sz="1400" b="0" i="0" u="none" strike="noStrike" dirty="0">
                          <a:solidFill>
                            <a:srgbClr val="000000"/>
                          </a:solidFill>
                          <a:effectLst/>
                          <a:latin typeface="Calibri" panose="020F0502020204030204" pitchFamily="34" charset="0"/>
                        </a:rPr>
                        <a:t>1%</a:t>
                      </a:r>
                    </a:p>
                  </a:txBody>
                  <a:tcPr marL="9525" marR="9525" marT="9525" marB="0" anchor="ctr"/>
                </a:tc>
                <a:tc>
                  <a:txBody>
                    <a:bodyPr/>
                    <a:lstStyle/>
                    <a:p>
                      <a:pPr algn="ctr" fontAlgn="ctr"/>
                      <a:r>
                        <a:rPr lang="en-US" sz="1400" b="0" i="0" u="none" strike="noStrike" dirty="0">
                          <a:solidFill>
                            <a:srgbClr val="000000"/>
                          </a:solidFill>
                          <a:effectLst/>
                          <a:latin typeface="Calibri" panose="020F0502020204030204" pitchFamily="34" charset="0"/>
                        </a:rPr>
                        <a:t>&lt;1%</a:t>
                      </a:r>
                    </a:p>
                  </a:txBody>
                  <a:tcPr marL="9525" marR="9525" marT="9525" marB="0" anchor="ctr"/>
                </a:tc>
                <a:extLst>
                  <a:ext uri="{0D108BD9-81ED-4DB2-BD59-A6C34878D82A}">
                    <a16:rowId xmlns:a16="http://schemas.microsoft.com/office/drawing/2014/main" val="10017"/>
                  </a:ext>
                </a:extLst>
              </a:tr>
            </a:tbl>
          </a:graphicData>
        </a:graphic>
      </p:graphicFrame>
    </p:spTree>
    <p:extLst>
      <p:ext uri="{BB962C8B-B14F-4D97-AF65-F5344CB8AC3E}">
        <p14:creationId xmlns:p14="http://schemas.microsoft.com/office/powerpoint/2010/main" val="64245564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4000" dirty="0"/>
              <a:t>Vehicle Security at Park &amp; Ride – By Service </a:t>
            </a:r>
          </a:p>
        </p:txBody>
      </p:sp>
      <p:sp>
        <p:nvSpPr>
          <p:cNvPr id="4" name="Text Placeholder 3"/>
          <p:cNvSpPr>
            <a:spLocks noGrp="1"/>
          </p:cNvSpPr>
          <p:nvPr>
            <p:ph type="body" sz="quarter" idx="15"/>
          </p:nvPr>
        </p:nvSpPr>
        <p:spPr>
          <a:xfrm>
            <a:off x="182878" y="6062975"/>
            <a:ext cx="6836855" cy="646331"/>
          </a:xfrm>
        </p:spPr>
        <p:txBody>
          <a:bodyPr/>
          <a:lstStyle/>
          <a:p>
            <a:r>
              <a:rPr lang="en-US" dirty="0"/>
              <a:t>34. Do you ever park your vehicle at a Sound Transit park and ride? (n=967)</a:t>
            </a:r>
          </a:p>
          <a:p>
            <a:r>
              <a:rPr lang="en-US" dirty="0"/>
              <a:t>35. (Only asked if Yes in Q29) How secure do you feel your vehicle is when parked at a park and ride? Would you say very secure, somewhat secure, or not secure at all? (n=535)</a:t>
            </a:r>
          </a:p>
        </p:txBody>
      </p:sp>
      <p:sp>
        <p:nvSpPr>
          <p:cNvPr id="2" name="Text Placeholder 1"/>
          <p:cNvSpPr>
            <a:spLocks noGrp="1"/>
          </p:cNvSpPr>
          <p:nvPr>
            <p:ph type="body" sz="quarter" idx="13"/>
          </p:nvPr>
        </p:nvSpPr>
        <p:spPr>
          <a:xfrm>
            <a:off x="182880" y="941832"/>
            <a:ext cx="11823192" cy="286232"/>
          </a:xfrm>
        </p:spPr>
        <p:txBody>
          <a:bodyPr/>
          <a:lstStyle/>
          <a:p>
            <a:r>
              <a:rPr lang="en-US" sz="1500" dirty="0"/>
              <a:t>Most Sounder, Express bus, and Tacoma Link riders park their vehicles at park &amp; rides throughout the system.</a:t>
            </a:r>
          </a:p>
        </p:txBody>
      </p:sp>
      <p:graphicFrame>
        <p:nvGraphicFramePr>
          <p:cNvPr id="9" name="Chart 8">
            <a:extLst>
              <a:ext uri="{FF2B5EF4-FFF2-40B4-BE49-F238E27FC236}">
                <a16:creationId xmlns:a16="http://schemas.microsoft.com/office/drawing/2014/main" id="{35404BC4-A159-47F6-AFA5-300FE43CD1AB}"/>
              </a:ext>
            </a:extLst>
          </p:cNvPr>
          <p:cNvGraphicFramePr/>
          <p:nvPr>
            <p:extLst>
              <p:ext uri="{D42A27DB-BD31-4B8C-83A1-F6EECF244321}">
                <p14:modId xmlns:p14="http://schemas.microsoft.com/office/powerpoint/2010/main" val="1529705155"/>
              </p:ext>
            </p:extLst>
          </p:nvPr>
        </p:nvGraphicFramePr>
        <p:xfrm>
          <a:off x="182878" y="1412755"/>
          <a:ext cx="5012120" cy="465022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hart 9">
            <a:extLst>
              <a:ext uri="{FF2B5EF4-FFF2-40B4-BE49-F238E27FC236}">
                <a16:creationId xmlns:a16="http://schemas.microsoft.com/office/drawing/2014/main" id="{7A2C0D22-0E4B-4659-BFCA-2F28D4DB721C}"/>
              </a:ext>
            </a:extLst>
          </p:cNvPr>
          <p:cNvGraphicFramePr/>
          <p:nvPr>
            <p:extLst>
              <p:ext uri="{D42A27DB-BD31-4B8C-83A1-F6EECF244321}">
                <p14:modId xmlns:p14="http://schemas.microsoft.com/office/powerpoint/2010/main" val="4122302579"/>
              </p:ext>
            </p:extLst>
          </p:nvPr>
        </p:nvGraphicFramePr>
        <p:xfrm>
          <a:off x="5194998" y="1412755"/>
          <a:ext cx="6811073" cy="465022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1344789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p:cNvSpPr>
            <a:spLocks noGrp="1"/>
          </p:cNvSpPr>
          <p:nvPr>
            <p:ph sz="quarter" idx="1"/>
          </p:nvPr>
        </p:nvSpPr>
        <p:spPr>
          <a:xfrm>
            <a:off x="182879" y="937268"/>
            <a:ext cx="11831642" cy="5481819"/>
          </a:xfrm>
        </p:spPr>
        <p:txBody>
          <a:bodyPr/>
          <a:lstStyle/>
          <a:p>
            <a:r>
              <a:rPr lang="en-US" sz="1800" b="1" dirty="0"/>
              <a:t>Following a sharp drop in 2016, overall rider ratings for both travel time and satisfaction have at least partially rebounded. Although it is rated less negatively than last year, A grades for travel time satisfaction are still lower than in 2015 while on-time performance is consistent with pre-2016 levels.</a:t>
            </a:r>
          </a:p>
          <a:p>
            <a:pPr lvl="1"/>
            <a:r>
              <a:rPr lang="en-US" sz="1600" dirty="0"/>
              <a:t>Although travel time satisfaction ratings are lowest for Express bus riders, their positive A and B grades have at least partially recovered following a large drop in 2016. Among Sounder riders, travel time A grades have steadily dropped since 2014. These ratings have stayed more consistent for Link riders.</a:t>
            </a:r>
          </a:p>
          <a:p>
            <a:pPr lvl="1"/>
            <a:r>
              <a:rPr lang="en-US" sz="1600" dirty="0"/>
              <a:t>On-time performance A grades for Link, Sounder, and Express bus have partially rebounded from ratings drops in 2016 but still remain lower than a couple of years ago. </a:t>
            </a:r>
          </a:p>
          <a:p>
            <a:pPr lvl="1"/>
            <a:r>
              <a:rPr lang="en-US" sz="1600" dirty="0"/>
              <a:t>Express bus ratings saw a significant drop in its travel and on-time satisfaction ratings in 2016. Although the positive A and B ratings have almost fully recovered since last year, positive intensity (40% A grade) remains depressed, recovering less than half of the ratings lost in 2016.</a:t>
            </a:r>
          </a:p>
          <a:p>
            <a:pPr lvl="1"/>
            <a:r>
              <a:rPr lang="en-US" sz="1600" dirty="0"/>
              <a:t>Travel time and on-time satisfaction grades have remained consistently for Link over the last few years, apart from a rating spike in 2015. Even after more than a year since the U-Link expansion, A grades for travel and on-time satisfaction remain higher for Link than ST’s other service.</a:t>
            </a:r>
          </a:p>
          <a:p>
            <a:pPr lvl="1"/>
            <a:r>
              <a:rPr lang="en-US" sz="1600" dirty="0"/>
              <a:t>Although negative sentiment is still relatively low, A grades for Lakewood Sounder’s travel time and on-time satisfaction have steadily declined since 2014. Travel time on Sounder is one of the few attributes where A grades have continued to decline since 2016. Meanwhile, most of these declines have resulted in growing B grades rather than negative C or lower sentiment, apart from a spike in 2016.</a:t>
            </a:r>
          </a:p>
          <a:p>
            <a:pPr lvl="1"/>
            <a:r>
              <a:rPr lang="en-US" sz="1600" dirty="0"/>
              <a:t>Positive A and B grades for Everett Sounder’s travel time and on-time satisfaction have rebounded from dips in 2016. Positive intensity continues to erode for travel time, which has resulted in an influx of B grades even though negative C/lower grades are low.</a:t>
            </a:r>
            <a:endParaRPr lang="en-US" sz="1800" b="1" dirty="0"/>
          </a:p>
        </p:txBody>
      </p:sp>
      <p:sp>
        <p:nvSpPr>
          <p:cNvPr id="12" name="Title 11"/>
          <p:cNvSpPr>
            <a:spLocks noGrp="1"/>
          </p:cNvSpPr>
          <p:nvPr>
            <p:ph type="title"/>
          </p:nvPr>
        </p:nvSpPr>
        <p:spPr/>
        <p:txBody>
          <a:bodyPr>
            <a:noAutofit/>
          </a:bodyPr>
          <a:lstStyle/>
          <a:p>
            <a:pPr lvl="0"/>
            <a:r>
              <a:rPr lang="en-US" sz="4000" dirty="0"/>
              <a:t>Summary of Findings – Time Performance</a:t>
            </a:r>
          </a:p>
        </p:txBody>
      </p:sp>
    </p:spTree>
    <p:extLst>
      <p:ext uri="{BB962C8B-B14F-4D97-AF65-F5344CB8AC3E}">
        <p14:creationId xmlns:p14="http://schemas.microsoft.com/office/powerpoint/2010/main" val="4783562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5211" y="4145583"/>
            <a:ext cx="6066789" cy="2308324"/>
          </a:xfrm>
        </p:spPr>
        <p:txBody>
          <a:bodyPr/>
          <a:lstStyle/>
          <a:p>
            <a:r>
              <a:rPr lang="en-US" dirty="0"/>
              <a:t>Performance Attribute</a:t>
            </a:r>
            <a:br>
              <a:rPr lang="en-US" dirty="0"/>
            </a:br>
            <a:r>
              <a:rPr lang="en-US" dirty="0"/>
              <a:t>Ratings and Grades:</a:t>
            </a:r>
            <a:br>
              <a:rPr lang="en-US" dirty="0"/>
            </a:br>
            <a:r>
              <a:rPr lang="en-US" dirty="0"/>
              <a:t>Personnel Ratings</a:t>
            </a:r>
          </a:p>
        </p:txBody>
      </p:sp>
    </p:spTree>
    <p:extLst>
      <p:ext uri="{BB962C8B-B14F-4D97-AF65-F5344CB8AC3E}">
        <p14:creationId xmlns:p14="http://schemas.microsoft.com/office/powerpoint/2010/main" val="421944761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79" y="137160"/>
            <a:ext cx="10725912" cy="594360"/>
          </a:xfrm>
        </p:spPr>
        <p:txBody>
          <a:bodyPr>
            <a:noAutofit/>
          </a:bodyPr>
          <a:lstStyle/>
          <a:p>
            <a:r>
              <a:rPr lang="en-US" sz="4000" dirty="0"/>
              <a:t>Express Bus Operator Ratings, Year-to-Year</a:t>
            </a:r>
          </a:p>
        </p:txBody>
      </p:sp>
      <p:sp>
        <p:nvSpPr>
          <p:cNvPr id="3" name="Text Placeholder 2"/>
          <p:cNvSpPr>
            <a:spLocks noGrp="1"/>
          </p:cNvSpPr>
          <p:nvPr>
            <p:ph type="body" sz="quarter" idx="15"/>
          </p:nvPr>
        </p:nvSpPr>
        <p:spPr>
          <a:xfrm>
            <a:off x="182878" y="6123265"/>
            <a:ext cx="6836855" cy="646331"/>
          </a:xfrm>
        </p:spPr>
        <p:txBody>
          <a:bodyPr/>
          <a:lstStyle/>
          <a:p>
            <a:r>
              <a:rPr lang="en-US" dirty="0">
                <a:solidFill>
                  <a:schemeClr val="bg1">
                    <a:lumMod val="50000"/>
                  </a:schemeClr>
                </a:solidFill>
              </a:rPr>
              <a:t>18. The courtesy of the bus driver</a:t>
            </a:r>
          </a:p>
          <a:p>
            <a:r>
              <a:rPr lang="en-US" dirty="0">
                <a:solidFill>
                  <a:schemeClr val="bg1">
                    <a:lumMod val="50000"/>
                  </a:schemeClr>
                </a:solidFill>
              </a:rPr>
              <a:t>19. The appearance of the bus driver </a:t>
            </a:r>
          </a:p>
          <a:p>
            <a:r>
              <a:rPr lang="en-US" dirty="0">
                <a:solidFill>
                  <a:schemeClr val="bg1">
                    <a:lumMod val="50000"/>
                  </a:schemeClr>
                </a:solidFill>
              </a:rPr>
              <a:t>(n=573) </a:t>
            </a:r>
          </a:p>
        </p:txBody>
      </p:sp>
      <p:sp>
        <p:nvSpPr>
          <p:cNvPr id="4" name="Text Placeholder 3"/>
          <p:cNvSpPr>
            <a:spLocks noGrp="1"/>
          </p:cNvSpPr>
          <p:nvPr>
            <p:ph type="body" sz="quarter" idx="13"/>
          </p:nvPr>
        </p:nvSpPr>
        <p:spPr>
          <a:xfrm>
            <a:off x="182880" y="941832"/>
            <a:ext cx="11823192" cy="286232"/>
          </a:xfrm>
        </p:spPr>
        <p:txBody>
          <a:bodyPr/>
          <a:lstStyle/>
          <a:p>
            <a:r>
              <a:rPr lang="en-US" sz="1500" dirty="0"/>
              <a:t>Express bus operator courtesy and appearance ratings remain consistent with previous years, despite a brief spike in 2015.</a:t>
            </a:r>
          </a:p>
        </p:txBody>
      </p:sp>
      <p:sp>
        <p:nvSpPr>
          <p:cNvPr id="5" name="TextBox 4">
            <a:extLst>
              <a:ext uri="{FF2B5EF4-FFF2-40B4-BE49-F238E27FC236}">
                <a16:creationId xmlns:a16="http://schemas.microsoft.com/office/drawing/2014/main" id="{5D05DA5E-9CA5-4E8F-B8C7-FF8AA9C6F008}"/>
              </a:ext>
            </a:extLst>
          </p:cNvPr>
          <p:cNvSpPr txBox="1"/>
          <p:nvPr/>
        </p:nvSpPr>
        <p:spPr>
          <a:xfrm>
            <a:off x="1175657" y="1620962"/>
            <a:ext cx="3722915" cy="369332"/>
          </a:xfrm>
          <a:prstGeom prst="rect">
            <a:avLst/>
          </a:prstGeom>
          <a:noFill/>
        </p:spPr>
        <p:txBody>
          <a:bodyPr wrap="square" rtlCol="0">
            <a:spAutoFit/>
          </a:bodyPr>
          <a:lstStyle/>
          <a:p>
            <a:pPr algn="ctr"/>
            <a:r>
              <a:rPr lang="en-US" b="1" dirty="0"/>
              <a:t>The courtesy of the bus driver</a:t>
            </a:r>
          </a:p>
        </p:txBody>
      </p:sp>
      <p:sp>
        <p:nvSpPr>
          <p:cNvPr id="8" name="TextBox 7">
            <a:extLst>
              <a:ext uri="{FF2B5EF4-FFF2-40B4-BE49-F238E27FC236}">
                <a16:creationId xmlns:a16="http://schemas.microsoft.com/office/drawing/2014/main" id="{AD4E63F9-2AB2-4083-85B4-59E6E07FDB51}"/>
              </a:ext>
            </a:extLst>
          </p:cNvPr>
          <p:cNvSpPr txBox="1"/>
          <p:nvPr/>
        </p:nvSpPr>
        <p:spPr>
          <a:xfrm>
            <a:off x="7324531" y="1646804"/>
            <a:ext cx="3433665" cy="369332"/>
          </a:xfrm>
          <a:prstGeom prst="rect">
            <a:avLst/>
          </a:prstGeom>
          <a:noFill/>
        </p:spPr>
        <p:txBody>
          <a:bodyPr wrap="square" rtlCol="0">
            <a:spAutoFit/>
          </a:bodyPr>
          <a:lstStyle/>
          <a:p>
            <a:pPr algn="ctr"/>
            <a:r>
              <a:rPr lang="en-US" b="1" dirty="0"/>
              <a:t>The appearance of the bus driver</a:t>
            </a:r>
          </a:p>
        </p:txBody>
      </p:sp>
      <p:graphicFrame>
        <p:nvGraphicFramePr>
          <p:cNvPr id="9" name="Chart Placeholder 8">
            <a:extLst>
              <a:ext uri="{FF2B5EF4-FFF2-40B4-BE49-F238E27FC236}">
                <a16:creationId xmlns:a16="http://schemas.microsoft.com/office/drawing/2014/main" id="{423DE46F-DC1A-40F7-B662-4C3C23C3F50C}"/>
              </a:ext>
            </a:extLst>
          </p:cNvPr>
          <p:cNvGraphicFramePr>
            <a:graphicFrameLocks/>
          </p:cNvGraphicFramePr>
          <p:nvPr>
            <p:extLst>
              <p:ext uri="{D42A27DB-BD31-4B8C-83A1-F6EECF244321}">
                <p14:modId xmlns:p14="http://schemas.microsoft.com/office/powerpoint/2010/main" val="2471145513"/>
              </p:ext>
            </p:extLst>
          </p:nvPr>
        </p:nvGraphicFramePr>
        <p:xfrm>
          <a:off x="6260842" y="2028692"/>
          <a:ext cx="5956042" cy="412951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Chart Placeholder 8">
            <a:extLst>
              <a:ext uri="{FF2B5EF4-FFF2-40B4-BE49-F238E27FC236}">
                <a16:creationId xmlns:a16="http://schemas.microsoft.com/office/drawing/2014/main" id="{69F1FFCB-1B4B-4FE5-9BA4-C6C20B9DAE25}"/>
              </a:ext>
            </a:extLst>
          </p:cNvPr>
          <p:cNvGraphicFramePr>
            <a:graphicFrameLocks/>
          </p:cNvGraphicFramePr>
          <p:nvPr>
            <p:extLst>
              <p:ext uri="{D42A27DB-BD31-4B8C-83A1-F6EECF244321}">
                <p14:modId xmlns:p14="http://schemas.microsoft.com/office/powerpoint/2010/main" val="1917967424"/>
              </p:ext>
            </p:extLst>
          </p:nvPr>
        </p:nvGraphicFramePr>
        <p:xfrm>
          <a:off x="307910" y="2028692"/>
          <a:ext cx="5654351" cy="4129511"/>
        </p:xfrm>
        <a:graphic>
          <a:graphicData uri="http://schemas.openxmlformats.org/drawingml/2006/chart">
            <c:chart xmlns:c="http://schemas.openxmlformats.org/drawingml/2006/chart" xmlns:r="http://schemas.openxmlformats.org/officeDocument/2006/relationships" r:id="rId4"/>
          </a:graphicData>
        </a:graphic>
      </p:graphicFrame>
      <p:cxnSp>
        <p:nvCxnSpPr>
          <p:cNvPr id="7" name="Straight Connector 6">
            <a:extLst>
              <a:ext uri="{FF2B5EF4-FFF2-40B4-BE49-F238E27FC236}">
                <a16:creationId xmlns:a16="http://schemas.microsoft.com/office/drawing/2014/main" id="{6015FE14-3362-4DE3-9971-7F6CAAA3F06B}"/>
              </a:ext>
            </a:extLst>
          </p:cNvPr>
          <p:cNvCxnSpPr>
            <a:cxnSpLocks/>
          </p:cNvCxnSpPr>
          <p:nvPr/>
        </p:nvCxnSpPr>
        <p:spPr>
          <a:xfrm>
            <a:off x="6111551" y="1636351"/>
            <a:ext cx="0" cy="4521853"/>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427688645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a:t>Bus Driver Courtesy by Rider Ethnicity</a:t>
            </a:r>
          </a:p>
        </p:txBody>
      </p:sp>
      <p:sp>
        <p:nvSpPr>
          <p:cNvPr id="3" name="Text Placeholder 2"/>
          <p:cNvSpPr>
            <a:spLocks noGrp="1"/>
          </p:cNvSpPr>
          <p:nvPr>
            <p:ph type="body" sz="quarter" idx="15"/>
          </p:nvPr>
        </p:nvSpPr>
        <p:spPr>
          <a:xfrm>
            <a:off x="182878" y="6492597"/>
            <a:ext cx="7414955" cy="276999"/>
          </a:xfrm>
        </p:spPr>
        <p:txBody>
          <a:bodyPr/>
          <a:lstStyle/>
          <a:p>
            <a:r>
              <a:rPr lang="en-US" dirty="0">
                <a:solidFill>
                  <a:schemeClr val="bg1">
                    <a:lumMod val="50000"/>
                  </a:schemeClr>
                </a:solidFill>
              </a:rPr>
              <a:t>18. The courtesy of the bus driver (n=573) </a:t>
            </a:r>
          </a:p>
        </p:txBody>
      </p:sp>
      <p:sp>
        <p:nvSpPr>
          <p:cNvPr id="4" name="Text Placeholder 3"/>
          <p:cNvSpPr>
            <a:spLocks noGrp="1"/>
          </p:cNvSpPr>
          <p:nvPr>
            <p:ph type="body" sz="quarter" idx="13"/>
          </p:nvPr>
        </p:nvSpPr>
        <p:spPr>
          <a:xfrm>
            <a:off x="182880" y="941832"/>
            <a:ext cx="11823192" cy="517065"/>
          </a:xfrm>
        </p:spPr>
        <p:txBody>
          <a:bodyPr/>
          <a:lstStyle/>
          <a:p>
            <a:r>
              <a:rPr lang="en-US" sz="1500" dirty="0"/>
              <a:t>Bus driver courtesy ratings among black riders have dropped since 2015, with below a majority (49%) giving an A rating. With only 62 interviews, there is a very high margin of error for this subgroup.</a:t>
            </a:r>
          </a:p>
        </p:txBody>
      </p:sp>
      <p:graphicFrame>
        <p:nvGraphicFramePr>
          <p:cNvPr id="11" name="Chart Placeholder 3">
            <a:extLst>
              <a:ext uri="{FF2B5EF4-FFF2-40B4-BE49-F238E27FC236}">
                <a16:creationId xmlns:a16="http://schemas.microsoft.com/office/drawing/2014/main" id="{40FE995D-CCAC-48F6-AA10-15BA14CE33DA}"/>
              </a:ext>
            </a:extLst>
          </p:cNvPr>
          <p:cNvGraphicFramePr>
            <a:graphicFrameLocks/>
          </p:cNvGraphicFramePr>
          <p:nvPr>
            <p:extLst>
              <p:ext uri="{D42A27DB-BD31-4B8C-83A1-F6EECF244321}">
                <p14:modId xmlns:p14="http://schemas.microsoft.com/office/powerpoint/2010/main" val="392987407"/>
              </p:ext>
            </p:extLst>
          </p:nvPr>
        </p:nvGraphicFramePr>
        <p:xfrm>
          <a:off x="182878" y="1538304"/>
          <a:ext cx="11429114" cy="4832016"/>
        </p:xfrm>
        <a:graphic>
          <a:graphicData uri="http://schemas.openxmlformats.org/drawingml/2006/chart">
            <c:chart xmlns:c="http://schemas.openxmlformats.org/drawingml/2006/chart" xmlns:r="http://schemas.openxmlformats.org/officeDocument/2006/relationships" r:id="rId2"/>
          </a:graphicData>
        </a:graphic>
      </p:graphicFrame>
      <p:cxnSp>
        <p:nvCxnSpPr>
          <p:cNvPr id="12" name="Straight Connector 11">
            <a:extLst>
              <a:ext uri="{FF2B5EF4-FFF2-40B4-BE49-F238E27FC236}">
                <a16:creationId xmlns:a16="http://schemas.microsoft.com/office/drawing/2014/main" id="{5AB8C33C-8200-4544-9F6B-CCCE872CDD63}"/>
              </a:ext>
            </a:extLst>
          </p:cNvPr>
          <p:cNvCxnSpPr>
            <a:cxnSpLocks/>
          </p:cNvCxnSpPr>
          <p:nvPr/>
        </p:nvCxnSpPr>
        <p:spPr>
          <a:xfrm>
            <a:off x="549299" y="2767355"/>
            <a:ext cx="11346873" cy="0"/>
          </a:xfrm>
          <a:prstGeom prst="line">
            <a:avLst/>
          </a:prstGeom>
          <a:ln w="38100">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50EDDE63-E1B5-45B0-B727-362364774D18}"/>
              </a:ext>
            </a:extLst>
          </p:cNvPr>
          <p:cNvSpPr txBox="1"/>
          <p:nvPr/>
        </p:nvSpPr>
        <p:spPr>
          <a:xfrm>
            <a:off x="11438972" y="2379362"/>
            <a:ext cx="457200" cy="369332"/>
          </a:xfrm>
          <a:prstGeom prst="rect">
            <a:avLst/>
          </a:prstGeom>
          <a:noFill/>
        </p:spPr>
        <p:txBody>
          <a:bodyPr wrap="square" rtlCol="0">
            <a:spAutoFit/>
          </a:bodyPr>
          <a:lstStyle/>
          <a:p>
            <a:r>
              <a:rPr lang="en-US" b="1" dirty="0">
                <a:solidFill>
                  <a:srgbClr val="C00000"/>
                </a:solidFill>
              </a:rPr>
              <a:t>A -</a:t>
            </a:r>
          </a:p>
        </p:txBody>
      </p:sp>
      <p:sp>
        <p:nvSpPr>
          <p:cNvPr id="14" name="TextBox 13">
            <a:extLst>
              <a:ext uri="{FF2B5EF4-FFF2-40B4-BE49-F238E27FC236}">
                <a16:creationId xmlns:a16="http://schemas.microsoft.com/office/drawing/2014/main" id="{F54CB82B-9622-4D76-9B27-520ACB347D2F}"/>
              </a:ext>
            </a:extLst>
          </p:cNvPr>
          <p:cNvSpPr txBox="1"/>
          <p:nvPr/>
        </p:nvSpPr>
        <p:spPr>
          <a:xfrm>
            <a:off x="11433200" y="2846763"/>
            <a:ext cx="533400" cy="369332"/>
          </a:xfrm>
          <a:prstGeom prst="rect">
            <a:avLst/>
          </a:prstGeom>
          <a:noFill/>
        </p:spPr>
        <p:txBody>
          <a:bodyPr wrap="square" rtlCol="0">
            <a:spAutoFit/>
          </a:bodyPr>
          <a:lstStyle/>
          <a:p>
            <a:r>
              <a:rPr lang="en-US" b="1" dirty="0">
                <a:solidFill>
                  <a:srgbClr val="C00000"/>
                </a:solidFill>
              </a:rPr>
              <a:t>B+</a:t>
            </a:r>
          </a:p>
        </p:txBody>
      </p:sp>
      <p:graphicFrame>
        <p:nvGraphicFramePr>
          <p:cNvPr id="23" name="Chart 22">
            <a:extLst>
              <a:ext uri="{FF2B5EF4-FFF2-40B4-BE49-F238E27FC236}">
                <a16:creationId xmlns:a16="http://schemas.microsoft.com/office/drawing/2014/main" id="{C3CE4E85-67D4-4778-AE67-B78D18EB285E}"/>
              </a:ext>
            </a:extLst>
          </p:cNvPr>
          <p:cNvGraphicFramePr/>
          <p:nvPr>
            <p:extLst>
              <p:ext uri="{D42A27DB-BD31-4B8C-83A1-F6EECF244321}">
                <p14:modId xmlns:p14="http://schemas.microsoft.com/office/powerpoint/2010/main" val="3805900094"/>
              </p:ext>
            </p:extLst>
          </p:nvPr>
        </p:nvGraphicFramePr>
        <p:xfrm>
          <a:off x="182878" y="2379362"/>
          <a:ext cx="12009122" cy="333097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820758559"/>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79" y="137160"/>
            <a:ext cx="10725912" cy="594360"/>
          </a:xfrm>
        </p:spPr>
        <p:txBody>
          <a:bodyPr>
            <a:noAutofit/>
          </a:bodyPr>
          <a:lstStyle/>
          <a:p>
            <a:r>
              <a:rPr lang="en-US" sz="4000" dirty="0"/>
              <a:t>Train Conductor Rating, Year-to-Year</a:t>
            </a:r>
          </a:p>
        </p:txBody>
      </p:sp>
      <p:sp>
        <p:nvSpPr>
          <p:cNvPr id="3" name="Text Placeholder 2"/>
          <p:cNvSpPr>
            <a:spLocks noGrp="1"/>
          </p:cNvSpPr>
          <p:nvPr>
            <p:ph type="body" sz="quarter" idx="15"/>
          </p:nvPr>
        </p:nvSpPr>
        <p:spPr>
          <a:xfrm>
            <a:off x="182878" y="6492597"/>
            <a:ext cx="6836855" cy="276999"/>
          </a:xfrm>
        </p:spPr>
        <p:txBody>
          <a:bodyPr/>
          <a:lstStyle/>
          <a:p>
            <a:r>
              <a:rPr lang="en-US" dirty="0">
                <a:solidFill>
                  <a:schemeClr val="bg1">
                    <a:lumMod val="50000"/>
                  </a:schemeClr>
                </a:solidFill>
              </a:rPr>
              <a:t>20. The job the train conductor is doing (n=1,044)</a:t>
            </a:r>
          </a:p>
        </p:txBody>
      </p:sp>
      <p:sp>
        <p:nvSpPr>
          <p:cNvPr id="4" name="Text Placeholder 3"/>
          <p:cNvSpPr>
            <a:spLocks noGrp="1"/>
          </p:cNvSpPr>
          <p:nvPr>
            <p:ph type="body" sz="quarter" idx="13"/>
          </p:nvPr>
        </p:nvSpPr>
        <p:spPr>
          <a:xfrm>
            <a:off x="182880" y="941832"/>
            <a:ext cx="11823192" cy="286232"/>
          </a:xfrm>
        </p:spPr>
        <p:txBody>
          <a:bodyPr/>
          <a:lstStyle/>
          <a:p>
            <a:r>
              <a:rPr lang="en-US" sz="1500" dirty="0"/>
              <a:t>Conductor ratings have remained steady for Sounder but have slightly declined among Central Link and Tacoma Link riders.</a:t>
            </a:r>
          </a:p>
        </p:txBody>
      </p:sp>
      <p:sp>
        <p:nvSpPr>
          <p:cNvPr id="5" name="TextBox 4">
            <a:extLst>
              <a:ext uri="{FF2B5EF4-FFF2-40B4-BE49-F238E27FC236}">
                <a16:creationId xmlns:a16="http://schemas.microsoft.com/office/drawing/2014/main" id="{5D05DA5E-9CA5-4E8F-B8C7-FF8AA9C6F008}"/>
              </a:ext>
            </a:extLst>
          </p:cNvPr>
          <p:cNvSpPr txBox="1"/>
          <p:nvPr/>
        </p:nvSpPr>
        <p:spPr>
          <a:xfrm>
            <a:off x="1175657" y="1620962"/>
            <a:ext cx="1827277" cy="369332"/>
          </a:xfrm>
          <a:prstGeom prst="rect">
            <a:avLst/>
          </a:prstGeom>
          <a:noFill/>
        </p:spPr>
        <p:txBody>
          <a:bodyPr wrap="square" rtlCol="0">
            <a:spAutoFit/>
          </a:bodyPr>
          <a:lstStyle/>
          <a:p>
            <a:pPr algn="ctr"/>
            <a:r>
              <a:rPr lang="en-US" b="1" dirty="0"/>
              <a:t>Sounder</a:t>
            </a:r>
          </a:p>
        </p:txBody>
      </p:sp>
      <p:sp>
        <p:nvSpPr>
          <p:cNvPr id="8" name="TextBox 7">
            <a:extLst>
              <a:ext uri="{FF2B5EF4-FFF2-40B4-BE49-F238E27FC236}">
                <a16:creationId xmlns:a16="http://schemas.microsoft.com/office/drawing/2014/main" id="{AD4E63F9-2AB2-4083-85B4-59E6E07FDB51}"/>
              </a:ext>
            </a:extLst>
          </p:cNvPr>
          <p:cNvSpPr txBox="1"/>
          <p:nvPr/>
        </p:nvSpPr>
        <p:spPr>
          <a:xfrm>
            <a:off x="5545835" y="1653774"/>
            <a:ext cx="1035698" cy="369332"/>
          </a:xfrm>
          <a:prstGeom prst="rect">
            <a:avLst/>
          </a:prstGeom>
          <a:noFill/>
        </p:spPr>
        <p:txBody>
          <a:bodyPr wrap="square" rtlCol="0">
            <a:spAutoFit/>
          </a:bodyPr>
          <a:lstStyle/>
          <a:p>
            <a:pPr algn="ctr"/>
            <a:r>
              <a:rPr lang="en-US" b="1" dirty="0"/>
              <a:t>Link</a:t>
            </a:r>
          </a:p>
        </p:txBody>
      </p:sp>
      <p:graphicFrame>
        <p:nvGraphicFramePr>
          <p:cNvPr id="11" name="Chart Placeholder 8">
            <a:extLst>
              <a:ext uri="{FF2B5EF4-FFF2-40B4-BE49-F238E27FC236}">
                <a16:creationId xmlns:a16="http://schemas.microsoft.com/office/drawing/2014/main" id="{69F1FFCB-1B4B-4FE5-9BA4-C6C20B9DAE25}"/>
              </a:ext>
            </a:extLst>
          </p:cNvPr>
          <p:cNvGraphicFramePr>
            <a:graphicFrameLocks/>
          </p:cNvGraphicFramePr>
          <p:nvPr>
            <p:extLst>
              <p:ext uri="{D42A27DB-BD31-4B8C-83A1-F6EECF244321}">
                <p14:modId xmlns:p14="http://schemas.microsoft.com/office/powerpoint/2010/main" val="3684340770"/>
              </p:ext>
            </p:extLst>
          </p:nvPr>
        </p:nvGraphicFramePr>
        <p:xfrm>
          <a:off x="325780" y="2047352"/>
          <a:ext cx="3517641" cy="4129511"/>
        </p:xfrm>
        <a:graphic>
          <a:graphicData uri="http://schemas.openxmlformats.org/drawingml/2006/chart">
            <c:chart xmlns:c="http://schemas.openxmlformats.org/drawingml/2006/chart" xmlns:r="http://schemas.openxmlformats.org/officeDocument/2006/relationships" r:id="rId3"/>
          </a:graphicData>
        </a:graphic>
      </p:graphicFrame>
      <p:cxnSp>
        <p:nvCxnSpPr>
          <p:cNvPr id="7" name="Straight Connector 6">
            <a:extLst>
              <a:ext uri="{FF2B5EF4-FFF2-40B4-BE49-F238E27FC236}">
                <a16:creationId xmlns:a16="http://schemas.microsoft.com/office/drawing/2014/main" id="{6015FE14-3362-4DE3-9971-7F6CAAA3F06B}"/>
              </a:ext>
            </a:extLst>
          </p:cNvPr>
          <p:cNvCxnSpPr>
            <a:cxnSpLocks/>
          </p:cNvCxnSpPr>
          <p:nvPr/>
        </p:nvCxnSpPr>
        <p:spPr>
          <a:xfrm>
            <a:off x="4096139" y="1653774"/>
            <a:ext cx="0" cy="4521853"/>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cxnSp>
        <p:nvCxnSpPr>
          <p:cNvPr id="10" name="Straight Connector 9">
            <a:extLst>
              <a:ext uri="{FF2B5EF4-FFF2-40B4-BE49-F238E27FC236}">
                <a16:creationId xmlns:a16="http://schemas.microsoft.com/office/drawing/2014/main" id="{9CA7C76A-3370-4554-B79B-D9D14DD50FE6}"/>
              </a:ext>
            </a:extLst>
          </p:cNvPr>
          <p:cNvCxnSpPr>
            <a:cxnSpLocks/>
          </p:cNvCxnSpPr>
          <p:nvPr/>
        </p:nvCxnSpPr>
        <p:spPr>
          <a:xfrm>
            <a:off x="8167396" y="1653774"/>
            <a:ext cx="0" cy="4521853"/>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graphicFrame>
        <p:nvGraphicFramePr>
          <p:cNvPr id="12" name="Chart Placeholder 8">
            <a:extLst>
              <a:ext uri="{FF2B5EF4-FFF2-40B4-BE49-F238E27FC236}">
                <a16:creationId xmlns:a16="http://schemas.microsoft.com/office/drawing/2014/main" id="{F7C85314-B0A7-4A1E-8886-3628CDB3C2CC}"/>
              </a:ext>
            </a:extLst>
          </p:cNvPr>
          <p:cNvGraphicFramePr>
            <a:graphicFrameLocks/>
          </p:cNvGraphicFramePr>
          <p:nvPr>
            <p:extLst>
              <p:ext uri="{D42A27DB-BD31-4B8C-83A1-F6EECF244321}">
                <p14:modId xmlns:p14="http://schemas.microsoft.com/office/powerpoint/2010/main" val="2468241816"/>
              </p:ext>
            </p:extLst>
          </p:nvPr>
        </p:nvGraphicFramePr>
        <p:xfrm>
          <a:off x="8410785" y="2028691"/>
          <a:ext cx="3517641" cy="412951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3" name="Chart Placeholder 8">
            <a:extLst>
              <a:ext uri="{FF2B5EF4-FFF2-40B4-BE49-F238E27FC236}">
                <a16:creationId xmlns:a16="http://schemas.microsoft.com/office/drawing/2014/main" id="{B61D020B-0DF2-48FB-AA85-C5DAD1BF0A39}"/>
              </a:ext>
            </a:extLst>
          </p:cNvPr>
          <p:cNvGraphicFramePr>
            <a:graphicFrameLocks/>
          </p:cNvGraphicFramePr>
          <p:nvPr>
            <p:extLst>
              <p:ext uri="{D42A27DB-BD31-4B8C-83A1-F6EECF244321}">
                <p14:modId xmlns:p14="http://schemas.microsoft.com/office/powerpoint/2010/main" val="4242209917"/>
              </p:ext>
            </p:extLst>
          </p:nvPr>
        </p:nvGraphicFramePr>
        <p:xfrm>
          <a:off x="4363617" y="2046116"/>
          <a:ext cx="3517641" cy="4129511"/>
        </p:xfrm>
        <a:graphic>
          <a:graphicData uri="http://schemas.openxmlformats.org/drawingml/2006/chart">
            <c:chart xmlns:c="http://schemas.openxmlformats.org/drawingml/2006/chart" xmlns:r="http://schemas.openxmlformats.org/officeDocument/2006/relationships" r:id="rId5"/>
          </a:graphicData>
        </a:graphic>
      </p:graphicFrame>
      <p:sp>
        <p:nvSpPr>
          <p:cNvPr id="14" name="TextBox 13">
            <a:extLst>
              <a:ext uri="{FF2B5EF4-FFF2-40B4-BE49-F238E27FC236}">
                <a16:creationId xmlns:a16="http://schemas.microsoft.com/office/drawing/2014/main" id="{B99D114C-64EE-4967-B53C-B312B1FE0E22}"/>
              </a:ext>
            </a:extLst>
          </p:cNvPr>
          <p:cNvSpPr txBox="1"/>
          <p:nvPr/>
        </p:nvSpPr>
        <p:spPr>
          <a:xfrm>
            <a:off x="9255966" y="1620962"/>
            <a:ext cx="1827277" cy="369332"/>
          </a:xfrm>
          <a:prstGeom prst="rect">
            <a:avLst/>
          </a:prstGeom>
          <a:noFill/>
        </p:spPr>
        <p:txBody>
          <a:bodyPr wrap="square" rtlCol="0">
            <a:spAutoFit/>
          </a:bodyPr>
          <a:lstStyle/>
          <a:p>
            <a:pPr algn="ctr"/>
            <a:r>
              <a:rPr lang="en-US" b="1" dirty="0"/>
              <a:t>Tacoma Link</a:t>
            </a:r>
          </a:p>
        </p:txBody>
      </p:sp>
      <p:sp>
        <p:nvSpPr>
          <p:cNvPr id="15" name="Rectangle 14">
            <a:extLst>
              <a:ext uri="{FF2B5EF4-FFF2-40B4-BE49-F238E27FC236}">
                <a16:creationId xmlns:a16="http://schemas.microsoft.com/office/drawing/2014/main" id="{0D46E0EC-6333-48ED-8BE2-EBE09A7A4964}"/>
              </a:ext>
            </a:extLst>
          </p:cNvPr>
          <p:cNvSpPr/>
          <p:nvPr/>
        </p:nvSpPr>
        <p:spPr>
          <a:xfrm>
            <a:off x="-136313" y="5094366"/>
            <a:ext cx="777182" cy="7315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1600" b="1" dirty="0">
                <a:solidFill>
                  <a:schemeClr val="accent5"/>
                </a:solidFill>
              </a:rPr>
              <a:t>C or </a:t>
            </a:r>
          </a:p>
          <a:p>
            <a:pPr algn="ctr"/>
            <a:r>
              <a:rPr lang="en-US" sz="1600" b="1" dirty="0">
                <a:solidFill>
                  <a:schemeClr val="accent5"/>
                </a:solidFill>
              </a:rPr>
              <a:t>lower/</a:t>
            </a:r>
          </a:p>
          <a:p>
            <a:pPr algn="ctr"/>
            <a:r>
              <a:rPr lang="en-US" sz="1600" b="1" dirty="0">
                <a:solidFill>
                  <a:schemeClr val="accent5"/>
                </a:solidFill>
              </a:rPr>
              <a:t>DK</a:t>
            </a:r>
            <a:endParaRPr lang="en-US" sz="1400" b="1" dirty="0">
              <a:solidFill>
                <a:schemeClr val="accent5"/>
              </a:solidFill>
            </a:endParaRPr>
          </a:p>
        </p:txBody>
      </p:sp>
      <p:sp>
        <p:nvSpPr>
          <p:cNvPr id="16" name="Rectangle 15">
            <a:extLst>
              <a:ext uri="{FF2B5EF4-FFF2-40B4-BE49-F238E27FC236}">
                <a16:creationId xmlns:a16="http://schemas.microsoft.com/office/drawing/2014/main" id="{14A6C57F-66F6-4089-AB9A-0C4AB326A1AF}"/>
              </a:ext>
            </a:extLst>
          </p:cNvPr>
          <p:cNvSpPr/>
          <p:nvPr/>
        </p:nvSpPr>
        <p:spPr>
          <a:xfrm>
            <a:off x="3746562" y="5094366"/>
            <a:ext cx="115871" cy="27824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1600" b="1" dirty="0">
                <a:solidFill>
                  <a:schemeClr val="accent2"/>
                </a:solidFill>
              </a:rPr>
              <a:t>B</a:t>
            </a:r>
          </a:p>
        </p:txBody>
      </p:sp>
      <p:sp>
        <p:nvSpPr>
          <p:cNvPr id="17" name="Rectangle 16">
            <a:extLst>
              <a:ext uri="{FF2B5EF4-FFF2-40B4-BE49-F238E27FC236}">
                <a16:creationId xmlns:a16="http://schemas.microsoft.com/office/drawing/2014/main" id="{896235FA-EA43-4525-8BD5-54E2CEFD83A8}"/>
              </a:ext>
            </a:extLst>
          </p:cNvPr>
          <p:cNvSpPr/>
          <p:nvPr/>
        </p:nvSpPr>
        <p:spPr>
          <a:xfrm>
            <a:off x="194343" y="2695869"/>
            <a:ext cx="115871" cy="2782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1600" b="1" dirty="0">
                <a:solidFill>
                  <a:schemeClr val="accent1"/>
                </a:solidFill>
              </a:rPr>
              <a:t>A</a:t>
            </a:r>
            <a:endParaRPr lang="en-US" sz="1400" b="1" dirty="0">
              <a:solidFill>
                <a:schemeClr val="accent1"/>
              </a:solidFill>
            </a:endParaRPr>
          </a:p>
        </p:txBody>
      </p:sp>
    </p:spTree>
    <p:extLst>
      <p:ext uri="{BB962C8B-B14F-4D97-AF65-F5344CB8AC3E}">
        <p14:creationId xmlns:p14="http://schemas.microsoft.com/office/powerpoint/2010/main" val="3246779363"/>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a:t>Sounder Station Agents Rating, Year-to-Year</a:t>
            </a:r>
          </a:p>
        </p:txBody>
      </p:sp>
      <p:sp>
        <p:nvSpPr>
          <p:cNvPr id="3" name="Text Placeholder 2"/>
          <p:cNvSpPr>
            <a:spLocks noGrp="1"/>
          </p:cNvSpPr>
          <p:nvPr>
            <p:ph type="body" sz="quarter" idx="15"/>
          </p:nvPr>
        </p:nvSpPr>
        <p:spPr>
          <a:xfrm>
            <a:off x="182878" y="6492597"/>
            <a:ext cx="6836855" cy="276999"/>
          </a:xfrm>
        </p:spPr>
        <p:txBody>
          <a:bodyPr/>
          <a:lstStyle/>
          <a:p>
            <a:r>
              <a:rPr lang="en-US" dirty="0"/>
              <a:t>17. The job the station agents are doing (n=310) </a:t>
            </a:r>
          </a:p>
        </p:txBody>
      </p:sp>
      <p:sp>
        <p:nvSpPr>
          <p:cNvPr id="4" name="Text Placeholder 3"/>
          <p:cNvSpPr>
            <a:spLocks noGrp="1"/>
          </p:cNvSpPr>
          <p:nvPr>
            <p:ph type="body" sz="quarter" idx="13"/>
          </p:nvPr>
        </p:nvSpPr>
        <p:spPr>
          <a:xfrm>
            <a:off x="182880" y="941832"/>
            <a:ext cx="11823192" cy="286232"/>
          </a:xfrm>
        </p:spPr>
        <p:txBody>
          <a:bodyPr/>
          <a:lstStyle/>
          <a:p>
            <a:r>
              <a:rPr lang="en-US" sz="1500" dirty="0"/>
              <a:t>The station agent grades continue to be on par with previous years.</a:t>
            </a:r>
          </a:p>
        </p:txBody>
      </p:sp>
      <p:graphicFrame>
        <p:nvGraphicFramePr>
          <p:cNvPr id="10" name="Chart Placeholder 8">
            <a:extLst>
              <a:ext uri="{FF2B5EF4-FFF2-40B4-BE49-F238E27FC236}">
                <a16:creationId xmlns:a16="http://schemas.microsoft.com/office/drawing/2014/main" id="{E1E6EB9A-303C-4B28-A119-72E71A18A782}"/>
              </a:ext>
            </a:extLst>
          </p:cNvPr>
          <p:cNvGraphicFramePr>
            <a:graphicFrameLocks/>
          </p:cNvGraphicFramePr>
          <p:nvPr>
            <p:extLst>
              <p:ext uri="{D42A27DB-BD31-4B8C-83A1-F6EECF244321}">
                <p14:modId xmlns:p14="http://schemas.microsoft.com/office/powerpoint/2010/main" val="3309893198"/>
              </p:ext>
            </p:extLst>
          </p:nvPr>
        </p:nvGraphicFramePr>
        <p:xfrm>
          <a:off x="182563" y="1699986"/>
          <a:ext cx="11823700" cy="452353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388861063"/>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Placeholder 9"/>
          <p:cNvGraphicFramePr>
            <a:graphicFrameLocks/>
          </p:cNvGraphicFramePr>
          <p:nvPr>
            <p:extLst>
              <p:ext uri="{D42A27DB-BD31-4B8C-83A1-F6EECF244321}">
                <p14:modId xmlns:p14="http://schemas.microsoft.com/office/powerpoint/2010/main" val="1661072723"/>
              </p:ext>
            </p:extLst>
          </p:nvPr>
        </p:nvGraphicFramePr>
        <p:xfrm>
          <a:off x="182878" y="1896776"/>
          <a:ext cx="11823193" cy="4033243"/>
        </p:xfrm>
        <a:graphic>
          <a:graphicData uri="http://schemas.openxmlformats.org/drawingml/2006/chart">
            <c:chart xmlns:c="http://schemas.openxmlformats.org/drawingml/2006/chart" xmlns:r="http://schemas.openxmlformats.org/officeDocument/2006/relationships" r:id="rId2"/>
          </a:graphicData>
        </a:graphic>
      </p:graphicFrame>
      <p:sp>
        <p:nvSpPr>
          <p:cNvPr id="2" name="Title 1"/>
          <p:cNvSpPr>
            <a:spLocks noGrp="1"/>
          </p:cNvSpPr>
          <p:nvPr>
            <p:ph type="title"/>
          </p:nvPr>
        </p:nvSpPr>
        <p:spPr/>
        <p:txBody>
          <a:bodyPr/>
          <a:lstStyle/>
          <a:p>
            <a:r>
              <a:rPr lang="en-US" sz="4000" dirty="0"/>
              <a:t>Light Rail Fare Inspectors</a:t>
            </a:r>
          </a:p>
        </p:txBody>
      </p:sp>
      <p:sp>
        <p:nvSpPr>
          <p:cNvPr id="3" name="Text Placeholder 2"/>
          <p:cNvSpPr>
            <a:spLocks noGrp="1"/>
          </p:cNvSpPr>
          <p:nvPr>
            <p:ph type="body" sz="quarter" idx="15"/>
          </p:nvPr>
        </p:nvSpPr>
        <p:spPr>
          <a:xfrm>
            <a:off x="182878" y="6123265"/>
            <a:ext cx="6836855" cy="646331"/>
          </a:xfrm>
        </p:spPr>
        <p:txBody>
          <a:bodyPr/>
          <a:lstStyle/>
          <a:p>
            <a:r>
              <a:rPr lang="en-US" dirty="0"/>
              <a:t>30. How often do you see a fare inspector while riding light rail? Is it more than one out of every 10 trips, about once out of every ten trips, less than once out of every trips, or do you never see a fare inspector while riding light rail? (n=629)</a:t>
            </a:r>
          </a:p>
        </p:txBody>
      </p:sp>
      <p:sp>
        <p:nvSpPr>
          <p:cNvPr id="4" name="Text Placeholder 3"/>
          <p:cNvSpPr>
            <a:spLocks noGrp="1"/>
          </p:cNvSpPr>
          <p:nvPr>
            <p:ph type="body" sz="quarter" idx="13"/>
          </p:nvPr>
        </p:nvSpPr>
        <p:spPr>
          <a:xfrm>
            <a:off x="182880" y="941832"/>
            <a:ext cx="11823192" cy="286232"/>
          </a:xfrm>
        </p:spPr>
        <p:txBody>
          <a:bodyPr/>
          <a:lstStyle/>
          <a:p>
            <a:r>
              <a:rPr lang="en-US" sz="1500" dirty="0"/>
              <a:t>About half (53%) of Link riders report seeing a fare inspector at least one in every 10 trips, which is unchanged from 2016 but lower than in 2015.</a:t>
            </a:r>
          </a:p>
        </p:txBody>
      </p:sp>
      <p:graphicFrame>
        <p:nvGraphicFramePr>
          <p:cNvPr id="5" name="Table 4"/>
          <p:cNvGraphicFramePr>
            <a:graphicFrameLocks noGrp="1"/>
          </p:cNvGraphicFramePr>
          <p:nvPr>
            <p:extLst>
              <p:ext uri="{D42A27DB-BD31-4B8C-83A1-F6EECF244321}">
                <p14:modId xmlns:p14="http://schemas.microsoft.com/office/powerpoint/2010/main" val="2888294320"/>
              </p:ext>
            </p:extLst>
          </p:nvPr>
        </p:nvGraphicFramePr>
        <p:xfrm>
          <a:off x="10420538" y="1880241"/>
          <a:ext cx="1549319" cy="370840"/>
        </p:xfrm>
        <a:graphic>
          <a:graphicData uri="http://schemas.openxmlformats.org/drawingml/2006/table">
            <a:tbl>
              <a:tblPr firstRow="1" bandRow="1">
                <a:tableStyleId>{2D5ABB26-0587-4C30-8999-92F81FD0307C}</a:tableStyleId>
              </a:tblPr>
              <a:tblGrid>
                <a:gridCol w="1549319">
                  <a:extLst>
                    <a:ext uri="{9D8B030D-6E8A-4147-A177-3AD203B41FA5}">
                      <a16:colId xmlns:a16="http://schemas.microsoft.com/office/drawing/2014/main" val="20000"/>
                    </a:ext>
                  </a:extLst>
                </a:gridCol>
              </a:tblGrid>
              <a:tr h="370840">
                <a:tc>
                  <a:txBody>
                    <a:bodyPr/>
                    <a:lstStyle/>
                    <a:p>
                      <a:pPr algn="ctr"/>
                      <a:r>
                        <a:rPr lang="en-US" sz="1400" b="1" u="sng" dirty="0">
                          <a:solidFill>
                            <a:schemeClr val="tx1"/>
                          </a:solidFill>
                        </a:rPr>
                        <a:t>At least 1 in 10 trips</a:t>
                      </a:r>
                    </a:p>
                  </a:txBody>
                  <a:tcPr marL="0" marR="0" marT="0" marB="0" anchor="b">
                    <a:lnL>
                      <a:noFill/>
                    </a:lnL>
                    <a:lnR>
                      <a:noFill/>
                    </a:lnR>
                    <a:lnT>
                      <a:noFill/>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bl>
          </a:graphicData>
        </a:graphic>
      </p:graphicFrame>
      <p:sp>
        <p:nvSpPr>
          <p:cNvPr id="8" name="TextBox 7">
            <a:extLst>
              <a:ext uri="{FF2B5EF4-FFF2-40B4-BE49-F238E27FC236}">
                <a16:creationId xmlns:a16="http://schemas.microsoft.com/office/drawing/2014/main" id="{6972B95D-AAB1-42FB-9953-C0CBABD3D9A6}"/>
              </a:ext>
            </a:extLst>
          </p:cNvPr>
          <p:cNvSpPr txBox="1"/>
          <p:nvPr/>
        </p:nvSpPr>
        <p:spPr>
          <a:xfrm>
            <a:off x="5484178" y="1377754"/>
            <a:ext cx="1220591" cy="369332"/>
          </a:xfrm>
          <a:prstGeom prst="rect">
            <a:avLst/>
          </a:prstGeom>
          <a:noFill/>
        </p:spPr>
        <p:txBody>
          <a:bodyPr wrap="none" rtlCol="0">
            <a:spAutoFit/>
          </a:bodyPr>
          <a:lstStyle/>
          <a:p>
            <a:r>
              <a:rPr lang="en-US" b="1" dirty="0"/>
              <a:t>Link Riders</a:t>
            </a:r>
          </a:p>
        </p:txBody>
      </p:sp>
    </p:spTree>
    <p:extLst>
      <p:ext uri="{BB962C8B-B14F-4D97-AF65-F5344CB8AC3E}">
        <p14:creationId xmlns:p14="http://schemas.microsoft.com/office/powerpoint/2010/main" val="4138559232"/>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5211" y="4145583"/>
            <a:ext cx="6066789" cy="2308324"/>
          </a:xfrm>
        </p:spPr>
        <p:txBody>
          <a:bodyPr/>
          <a:lstStyle/>
          <a:p>
            <a:r>
              <a:rPr lang="en-US" dirty="0"/>
              <a:t>Performance Attribute</a:t>
            </a:r>
            <a:br>
              <a:rPr lang="en-US" dirty="0"/>
            </a:br>
            <a:r>
              <a:rPr lang="en-US" dirty="0"/>
              <a:t>Ratings and Grades:</a:t>
            </a:r>
            <a:br>
              <a:rPr lang="en-US" dirty="0"/>
            </a:br>
            <a:r>
              <a:rPr lang="en-US" dirty="0"/>
              <a:t>Organizational Ratings</a:t>
            </a:r>
          </a:p>
        </p:txBody>
      </p:sp>
    </p:spTree>
    <p:extLst>
      <p:ext uri="{BB962C8B-B14F-4D97-AF65-F5344CB8AC3E}">
        <p14:creationId xmlns:p14="http://schemas.microsoft.com/office/powerpoint/2010/main" val="77557265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4000" dirty="0"/>
              <a:t>Value of Service</a:t>
            </a:r>
          </a:p>
        </p:txBody>
      </p:sp>
      <p:sp>
        <p:nvSpPr>
          <p:cNvPr id="4" name="Text Placeholder 3"/>
          <p:cNvSpPr>
            <a:spLocks noGrp="1"/>
          </p:cNvSpPr>
          <p:nvPr>
            <p:ph type="body" sz="quarter" idx="15"/>
          </p:nvPr>
        </p:nvSpPr>
        <p:spPr>
          <a:xfrm>
            <a:off x="182878" y="6432307"/>
            <a:ext cx="6836855" cy="276999"/>
          </a:xfrm>
        </p:spPr>
        <p:txBody>
          <a:bodyPr/>
          <a:lstStyle/>
          <a:p>
            <a:r>
              <a:rPr lang="en-US" dirty="0"/>
              <a:t>Q36-37. How would you rate each of the following, using a scale of Excellent, Good, Only fair, or Poor. </a:t>
            </a:r>
          </a:p>
        </p:txBody>
      </p:sp>
      <p:sp>
        <p:nvSpPr>
          <p:cNvPr id="2" name="Text Placeholder 1"/>
          <p:cNvSpPr>
            <a:spLocks noGrp="1"/>
          </p:cNvSpPr>
          <p:nvPr>
            <p:ph type="body" sz="quarter" idx="13"/>
          </p:nvPr>
        </p:nvSpPr>
        <p:spPr>
          <a:xfrm>
            <a:off x="182880" y="941832"/>
            <a:ext cx="11823192" cy="517065"/>
          </a:xfrm>
        </p:spPr>
        <p:txBody>
          <a:bodyPr/>
          <a:lstStyle/>
          <a:p>
            <a:r>
              <a:rPr lang="en-US" sz="1500" dirty="0"/>
              <a:t>Nearly two thirds (63%) of riders rate ST positively on the value of service it provides for the tax money, including a quarter who give the agency an “Excellent” rating in this regard. About a fifth (16%) of riders rate ST’s value as either “only fair” or “poor,” while slightly more (21%) are unsure.</a:t>
            </a:r>
          </a:p>
        </p:txBody>
      </p:sp>
      <p:graphicFrame>
        <p:nvGraphicFramePr>
          <p:cNvPr id="7" name="Chart 6">
            <a:extLst>
              <a:ext uri="{FF2B5EF4-FFF2-40B4-BE49-F238E27FC236}">
                <a16:creationId xmlns:a16="http://schemas.microsoft.com/office/drawing/2014/main" id="{45F533DE-F0F8-40BE-A599-2DAFDE04072D}"/>
              </a:ext>
            </a:extLst>
          </p:cNvPr>
          <p:cNvGraphicFramePr/>
          <p:nvPr>
            <p:extLst>
              <p:ext uri="{D42A27DB-BD31-4B8C-83A1-F6EECF244321}">
                <p14:modId xmlns:p14="http://schemas.microsoft.com/office/powerpoint/2010/main" val="1096408390"/>
              </p:ext>
            </p:extLst>
          </p:nvPr>
        </p:nvGraphicFramePr>
        <p:xfrm>
          <a:off x="182878" y="1618795"/>
          <a:ext cx="11823194" cy="4689136"/>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a:extLst>
              <a:ext uri="{FF2B5EF4-FFF2-40B4-BE49-F238E27FC236}">
                <a16:creationId xmlns:a16="http://schemas.microsoft.com/office/drawing/2014/main" id="{A2318C3A-6712-4B88-B3BA-6162559EEA21}"/>
              </a:ext>
            </a:extLst>
          </p:cNvPr>
          <p:cNvSpPr txBox="1"/>
          <p:nvPr/>
        </p:nvSpPr>
        <p:spPr>
          <a:xfrm>
            <a:off x="3423807" y="1806124"/>
            <a:ext cx="5341336" cy="707886"/>
          </a:xfrm>
          <a:prstGeom prst="rect">
            <a:avLst/>
          </a:prstGeom>
          <a:noFill/>
        </p:spPr>
        <p:txBody>
          <a:bodyPr wrap="square" rtlCol="0">
            <a:spAutoFit/>
          </a:bodyPr>
          <a:lstStyle/>
          <a:p>
            <a:pPr algn="ctr"/>
            <a:r>
              <a:rPr lang="en-US" sz="2000" b="1" dirty="0"/>
              <a:t>The value of service Sound Transit provides for the tax money collected</a:t>
            </a:r>
          </a:p>
        </p:txBody>
      </p:sp>
    </p:spTree>
    <p:extLst>
      <p:ext uri="{BB962C8B-B14F-4D97-AF65-F5344CB8AC3E}">
        <p14:creationId xmlns:p14="http://schemas.microsoft.com/office/powerpoint/2010/main" val="234375090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4000"/>
              <a:t>Managing Projects</a:t>
            </a:r>
            <a:endParaRPr lang="en-US" sz="4000" dirty="0"/>
          </a:p>
        </p:txBody>
      </p:sp>
      <p:sp>
        <p:nvSpPr>
          <p:cNvPr id="4" name="Text Placeholder 3"/>
          <p:cNvSpPr>
            <a:spLocks noGrp="1"/>
          </p:cNvSpPr>
          <p:nvPr>
            <p:ph type="body" sz="quarter" idx="15"/>
          </p:nvPr>
        </p:nvSpPr>
        <p:spPr>
          <a:xfrm>
            <a:off x="182878" y="6432307"/>
            <a:ext cx="6836855" cy="276999"/>
          </a:xfrm>
        </p:spPr>
        <p:txBody>
          <a:bodyPr/>
          <a:lstStyle/>
          <a:p>
            <a:r>
              <a:rPr lang="en-US" dirty="0"/>
              <a:t>Q36-37. How would you rate each of the following, using a scale of Excellent, Good, Only fair, or Poor. </a:t>
            </a:r>
          </a:p>
        </p:txBody>
      </p:sp>
      <p:sp>
        <p:nvSpPr>
          <p:cNvPr id="2" name="Text Placeholder 1"/>
          <p:cNvSpPr>
            <a:spLocks noGrp="1"/>
          </p:cNvSpPr>
          <p:nvPr>
            <p:ph type="body" sz="quarter" idx="13"/>
          </p:nvPr>
        </p:nvSpPr>
        <p:spPr>
          <a:xfrm>
            <a:off x="182880" y="941832"/>
            <a:ext cx="11823192" cy="517065"/>
          </a:xfrm>
        </p:spPr>
        <p:txBody>
          <a:bodyPr/>
          <a:lstStyle/>
          <a:p>
            <a:r>
              <a:rPr lang="en-US" sz="1500" dirty="0"/>
              <a:t>Another majority (61%) believe Sound Transit does either a good or excellent job managing projects, and 15% gave an only fair or poor rating. and A quarter (24%) were unable to rate this attribute.</a:t>
            </a:r>
          </a:p>
        </p:txBody>
      </p:sp>
      <p:graphicFrame>
        <p:nvGraphicFramePr>
          <p:cNvPr id="7" name="Chart 6">
            <a:extLst>
              <a:ext uri="{FF2B5EF4-FFF2-40B4-BE49-F238E27FC236}">
                <a16:creationId xmlns:a16="http://schemas.microsoft.com/office/drawing/2014/main" id="{45F533DE-F0F8-40BE-A599-2DAFDE04072D}"/>
              </a:ext>
            </a:extLst>
          </p:cNvPr>
          <p:cNvGraphicFramePr/>
          <p:nvPr>
            <p:extLst/>
          </p:nvPr>
        </p:nvGraphicFramePr>
        <p:xfrm>
          <a:off x="182878" y="1618795"/>
          <a:ext cx="11823194" cy="4689136"/>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a:extLst>
              <a:ext uri="{FF2B5EF4-FFF2-40B4-BE49-F238E27FC236}">
                <a16:creationId xmlns:a16="http://schemas.microsoft.com/office/drawing/2014/main" id="{A2318C3A-6712-4B88-B3BA-6162559EEA21}"/>
              </a:ext>
            </a:extLst>
          </p:cNvPr>
          <p:cNvSpPr txBox="1"/>
          <p:nvPr/>
        </p:nvSpPr>
        <p:spPr>
          <a:xfrm>
            <a:off x="3503320" y="1761396"/>
            <a:ext cx="5182310" cy="707886"/>
          </a:xfrm>
          <a:prstGeom prst="rect">
            <a:avLst/>
          </a:prstGeom>
          <a:noFill/>
        </p:spPr>
        <p:txBody>
          <a:bodyPr wrap="square" rtlCol="0">
            <a:spAutoFit/>
          </a:bodyPr>
          <a:lstStyle/>
          <a:p>
            <a:pPr algn="ctr"/>
            <a:r>
              <a:rPr lang="en-US" sz="2000" b="1" dirty="0"/>
              <a:t>The job Sound Transit does managing service improvement and expansion projects</a:t>
            </a:r>
          </a:p>
        </p:txBody>
      </p:sp>
    </p:spTree>
    <p:extLst>
      <p:ext uri="{BB962C8B-B14F-4D97-AF65-F5344CB8AC3E}">
        <p14:creationId xmlns:p14="http://schemas.microsoft.com/office/powerpoint/2010/main" val="599883977"/>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46652" y="4884246"/>
            <a:ext cx="3845348" cy="830997"/>
          </a:xfrm>
        </p:spPr>
        <p:txBody>
          <a:bodyPr/>
          <a:lstStyle/>
          <a:p>
            <a:r>
              <a:rPr lang="en-US" dirty="0"/>
              <a:t>Service Usage</a:t>
            </a:r>
          </a:p>
        </p:txBody>
      </p:sp>
    </p:spTree>
    <p:extLst>
      <p:ext uri="{BB962C8B-B14F-4D97-AF65-F5344CB8AC3E}">
        <p14:creationId xmlns:p14="http://schemas.microsoft.com/office/powerpoint/2010/main" val="4761343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p:cNvSpPr>
            <a:spLocks noGrp="1"/>
          </p:cNvSpPr>
          <p:nvPr>
            <p:ph sz="quarter" idx="1"/>
          </p:nvPr>
        </p:nvSpPr>
        <p:spPr>
          <a:xfrm>
            <a:off x="182879" y="891548"/>
            <a:ext cx="11831642" cy="5481819"/>
          </a:xfrm>
        </p:spPr>
        <p:txBody>
          <a:bodyPr/>
          <a:lstStyle/>
          <a:p>
            <a:r>
              <a:rPr lang="en-US" sz="1800" b="1" dirty="0"/>
              <a:t>On-board and stop/station cleanliness have remained mostly consistent over the last few years.</a:t>
            </a:r>
          </a:p>
          <a:p>
            <a:pPr lvl="1"/>
            <a:r>
              <a:rPr lang="en-US" sz="1600" dirty="0"/>
              <a:t>Cleanliness grades on-board Express bus have remained steady over time, albeit with a positive ratings spike in 2015. The intensity of stop/station cleanliness ratings has been lower over the last couple of years, with a quarter of Express bus riders giving it a C or lower rating.</a:t>
            </a:r>
          </a:p>
          <a:p>
            <a:pPr lvl="1"/>
            <a:r>
              <a:rPr lang="en-US" sz="1600" dirty="0"/>
              <a:t>Grades for Link cleanliness – both on-board and at stations – have remained relatively steady over the last few years.</a:t>
            </a:r>
          </a:p>
          <a:p>
            <a:pPr lvl="1"/>
            <a:r>
              <a:rPr lang="en-US" sz="1600" dirty="0"/>
              <a:t>On-board cleanliness remains consistently high for Sounder while A grades for station cleanliness have fallen a few points since 2015.</a:t>
            </a:r>
          </a:p>
          <a:p>
            <a:pPr lvl="1"/>
            <a:r>
              <a:rPr lang="en-US" sz="1600" dirty="0"/>
              <a:t>The physical condition of stops and stations is rated slightly lower for all services compared to a couple of years ago. This drop is most defined among Express bus riders.</a:t>
            </a:r>
          </a:p>
          <a:p>
            <a:pPr lvl="1"/>
            <a:r>
              <a:rPr lang="en-US" sz="1600" dirty="0"/>
              <a:t>A vast majority of riders have not noticed a change in on-board cleanliness over the last year.</a:t>
            </a:r>
          </a:p>
          <a:p>
            <a:r>
              <a:rPr lang="en-US" sz="1800" b="1" dirty="0"/>
              <a:t>Overall on-board safety ratings have consistently improved over the last few years while safety at stop/station ratings have remained largely consistent over the last few years.</a:t>
            </a:r>
          </a:p>
          <a:p>
            <a:pPr lvl="1"/>
            <a:r>
              <a:rPr lang="en-US" sz="1600" dirty="0"/>
              <a:t>A strong majority of riders have no concerns with their safety at the stops and stations and about a quarter are at least occasionally concerned. Positive intensity is lowest among Tacoma Link riders. </a:t>
            </a:r>
          </a:p>
          <a:p>
            <a:pPr lvl="1"/>
            <a:r>
              <a:rPr lang="en-US" sz="1600" dirty="0"/>
              <a:t>At least three-quarters of riders on every ST service say they have no concerns for their safety while on-board. Very few are regularly concerned.</a:t>
            </a:r>
          </a:p>
          <a:p>
            <a:pPr lvl="1"/>
            <a:r>
              <a:rPr lang="en-US" sz="1600" dirty="0"/>
              <a:t>Safety on-board and at stops/stations has remained steady for Express bus riders over the last several years.</a:t>
            </a:r>
          </a:p>
          <a:p>
            <a:pPr lvl="1"/>
            <a:r>
              <a:rPr lang="en-US" sz="1600" dirty="0"/>
              <a:t>Safety grades on-board and while waiting for Link are among the highest since 2012.</a:t>
            </a:r>
          </a:p>
          <a:p>
            <a:pPr lvl="1"/>
            <a:r>
              <a:rPr lang="en-US" sz="1600" dirty="0"/>
              <a:t>Sounder’s safety ratings – both on board and at stations – have been consistently the highest of all of Sound Transit’s services.</a:t>
            </a:r>
          </a:p>
          <a:p>
            <a:pPr lvl="1"/>
            <a:r>
              <a:rPr lang="en-US" sz="1600" dirty="0"/>
              <a:t>Outside of structural related safety issues like overcrowding, riders on Express bus and Link cite the behavior of other people and passengers as the primary source of potential safety issues, either on-board or at stops/stations.</a:t>
            </a:r>
          </a:p>
          <a:p>
            <a:pPr lvl="1"/>
            <a:endParaRPr lang="en-US" sz="1600" dirty="0"/>
          </a:p>
          <a:p>
            <a:pPr lvl="1"/>
            <a:endParaRPr lang="en-US" sz="1600" dirty="0"/>
          </a:p>
          <a:p>
            <a:pPr lvl="1"/>
            <a:endParaRPr lang="en-US" sz="1600" dirty="0"/>
          </a:p>
          <a:p>
            <a:pPr lvl="1"/>
            <a:endParaRPr lang="en-US" sz="1600" dirty="0"/>
          </a:p>
        </p:txBody>
      </p:sp>
      <p:sp>
        <p:nvSpPr>
          <p:cNvPr id="12" name="Title 11"/>
          <p:cNvSpPr>
            <a:spLocks noGrp="1"/>
          </p:cNvSpPr>
          <p:nvPr>
            <p:ph type="title"/>
          </p:nvPr>
        </p:nvSpPr>
        <p:spPr/>
        <p:txBody>
          <a:bodyPr>
            <a:noAutofit/>
          </a:bodyPr>
          <a:lstStyle/>
          <a:p>
            <a:pPr lvl="0"/>
            <a:r>
              <a:rPr lang="en-US" sz="4000" dirty="0"/>
              <a:t>Summary of Findings – Cleanliness &amp; Safety</a:t>
            </a:r>
          </a:p>
        </p:txBody>
      </p:sp>
    </p:spTree>
    <p:extLst>
      <p:ext uri="{BB962C8B-B14F-4D97-AF65-F5344CB8AC3E}">
        <p14:creationId xmlns:p14="http://schemas.microsoft.com/office/powerpoint/2010/main" val="1820458584"/>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a:t>Frequency of Trip</a:t>
            </a:r>
          </a:p>
        </p:txBody>
      </p:sp>
      <p:sp>
        <p:nvSpPr>
          <p:cNvPr id="3" name="Text Placeholder 2"/>
          <p:cNvSpPr>
            <a:spLocks noGrp="1"/>
          </p:cNvSpPr>
          <p:nvPr>
            <p:ph type="body" sz="quarter" idx="15"/>
          </p:nvPr>
        </p:nvSpPr>
        <p:spPr>
          <a:xfrm>
            <a:off x="182878" y="6307931"/>
            <a:ext cx="7414955" cy="461665"/>
          </a:xfrm>
        </p:spPr>
        <p:txBody>
          <a:bodyPr/>
          <a:lstStyle/>
          <a:p>
            <a:r>
              <a:rPr lang="en-US" dirty="0"/>
              <a:t>5. Most weeks, which days of the week do you typically make this trip? If you typically make this trip less than once a week, please just say so.</a:t>
            </a:r>
          </a:p>
        </p:txBody>
      </p:sp>
      <p:sp>
        <p:nvSpPr>
          <p:cNvPr id="4" name="Text Placeholder 3"/>
          <p:cNvSpPr>
            <a:spLocks noGrp="1"/>
          </p:cNvSpPr>
          <p:nvPr>
            <p:ph type="body" sz="quarter" idx="13"/>
          </p:nvPr>
        </p:nvSpPr>
        <p:spPr>
          <a:xfrm>
            <a:off x="182880" y="941832"/>
            <a:ext cx="11823192" cy="286232"/>
          </a:xfrm>
        </p:spPr>
        <p:txBody>
          <a:bodyPr/>
          <a:lstStyle/>
          <a:p>
            <a:r>
              <a:rPr lang="en-US" sz="1500" dirty="0"/>
              <a:t>Riders make their trips on Sound Transit approximately three times per week, with little fluctuation between services.</a:t>
            </a:r>
          </a:p>
        </p:txBody>
      </p:sp>
      <p:graphicFrame>
        <p:nvGraphicFramePr>
          <p:cNvPr id="6" name="Chart Placeholder 6">
            <a:extLst>
              <a:ext uri="{FF2B5EF4-FFF2-40B4-BE49-F238E27FC236}">
                <a16:creationId xmlns:a16="http://schemas.microsoft.com/office/drawing/2014/main" id="{89E5C6D4-1DEA-4E34-A36F-61F69CA52483}"/>
              </a:ext>
            </a:extLst>
          </p:cNvPr>
          <p:cNvGraphicFramePr>
            <a:graphicFrameLocks/>
          </p:cNvGraphicFramePr>
          <p:nvPr>
            <p:extLst>
              <p:ext uri="{D42A27DB-BD31-4B8C-83A1-F6EECF244321}">
                <p14:modId xmlns:p14="http://schemas.microsoft.com/office/powerpoint/2010/main" val="1269421914"/>
              </p:ext>
            </p:extLst>
          </p:nvPr>
        </p:nvGraphicFramePr>
        <p:xfrm>
          <a:off x="182878" y="1385454"/>
          <a:ext cx="11823194" cy="478443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324404730"/>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a:t>Car Ownership </a:t>
            </a:r>
          </a:p>
        </p:txBody>
      </p:sp>
      <p:sp>
        <p:nvSpPr>
          <p:cNvPr id="3" name="Text Placeholder 2"/>
          <p:cNvSpPr>
            <a:spLocks noGrp="1"/>
          </p:cNvSpPr>
          <p:nvPr>
            <p:ph type="body" sz="quarter" idx="15"/>
          </p:nvPr>
        </p:nvSpPr>
        <p:spPr>
          <a:xfrm>
            <a:off x="182878" y="6307931"/>
            <a:ext cx="7414955" cy="461665"/>
          </a:xfrm>
        </p:spPr>
        <p:txBody>
          <a:bodyPr/>
          <a:lstStyle/>
          <a:p>
            <a:r>
              <a:rPr lang="en-US" dirty="0"/>
              <a:t>6. Did you have a car available that you could have used for this trip?</a:t>
            </a:r>
          </a:p>
          <a:p>
            <a:r>
              <a:rPr lang="en-US" dirty="0"/>
              <a:t>7. Have you sold a car or chosen not to buy a car because you prefer public transit? </a:t>
            </a:r>
          </a:p>
        </p:txBody>
      </p:sp>
      <p:sp>
        <p:nvSpPr>
          <p:cNvPr id="4" name="Text Placeholder 3"/>
          <p:cNvSpPr>
            <a:spLocks noGrp="1"/>
          </p:cNvSpPr>
          <p:nvPr>
            <p:ph type="body" sz="quarter" idx="13"/>
          </p:nvPr>
        </p:nvSpPr>
        <p:spPr>
          <a:xfrm>
            <a:off x="182880" y="941832"/>
            <a:ext cx="11823192" cy="517065"/>
          </a:xfrm>
        </p:spPr>
        <p:txBody>
          <a:bodyPr/>
          <a:lstStyle/>
          <a:p>
            <a:r>
              <a:rPr lang="en-US" sz="1500" dirty="0"/>
              <a:t>A majority of riders have a personal vehicle they could have used for their ST trip. A quarter of those who do not have chosen not to buy a car because they prefer public transit. In total, about two-thirds of riders (68%) are Choice Riders.</a:t>
            </a:r>
          </a:p>
        </p:txBody>
      </p:sp>
      <p:graphicFrame>
        <p:nvGraphicFramePr>
          <p:cNvPr id="7" name="Object 3">
            <a:extLst>
              <a:ext uri="{FF2B5EF4-FFF2-40B4-BE49-F238E27FC236}">
                <a16:creationId xmlns:a16="http://schemas.microsoft.com/office/drawing/2014/main" id="{FC17DD97-4657-4525-B0F6-28FB58DCE69F}"/>
              </a:ext>
            </a:extLst>
          </p:cNvPr>
          <p:cNvGraphicFramePr>
            <a:graphicFrameLocks noChangeAspect="1"/>
          </p:cNvGraphicFramePr>
          <p:nvPr>
            <p:extLst>
              <p:ext uri="{D42A27DB-BD31-4B8C-83A1-F6EECF244321}">
                <p14:modId xmlns:p14="http://schemas.microsoft.com/office/powerpoint/2010/main" val="1286383324"/>
              </p:ext>
            </p:extLst>
          </p:nvPr>
        </p:nvGraphicFramePr>
        <p:xfrm>
          <a:off x="700114" y="2096997"/>
          <a:ext cx="4065849" cy="3868189"/>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a:extLst>
              <a:ext uri="{FF2B5EF4-FFF2-40B4-BE49-F238E27FC236}">
                <a16:creationId xmlns:a16="http://schemas.microsoft.com/office/drawing/2014/main" id="{7C01FA40-CCA4-43E2-A47C-A8E90CE6D18B}"/>
              </a:ext>
            </a:extLst>
          </p:cNvPr>
          <p:cNvSpPr txBox="1"/>
          <p:nvPr/>
        </p:nvSpPr>
        <p:spPr>
          <a:xfrm>
            <a:off x="700114" y="1549287"/>
            <a:ext cx="4065849" cy="646331"/>
          </a:xfrm>
          <a:prstGeom prst="rect">
            <a:avLst/>
          </a:prstGeom>
          <a:noFill/>
        </p:spPr>
        <p:txBody>
          <a:bodyPr wrap="square" rtlCol="0">
            <a:spAutoFit/>
          </a:bodyPr>
          <a:lstStyle/>
          <a:p>
            <a:pPr algn="ctr"/>
            <a:r>
              <a:rPr lang="en-US" b="1" dirty="0"/>
              <a:t>Did you have a car available that you could have used for this trip?</a:t>
            </a:r>
          </a:p>
        </p:txBody>
      </p:sp>
      <p:sp>
        <p:nvSpPr>
          <p:cNvPr id="10" name="Right Arrow 8">
            <a:extLst>
              <a:ext uri="{FF2B5EF4-FFF2-40B4-BE49-F238E27FC236}">
                <a16:creationId xmlns:a16="http://schemas.microsoft.com/office/drawing/2014/main" id="{83ABD00F-3C34-45DE-B8FB-38C8E883D94A}"/>
              </a:ext>
            </a:extLst>
          </p:cNvPr>
          <p:cNvSpPr/>
          <p:nvPr/>
        </p:nvSpPr>
        <p:spPr>
          <a:xfrm>
            <a:off x="5759390" y="4045295"/>
            <a:ext cx="762000" cy="381000"/>
          </a:xfrm>
          <a:prstGeom prst="rightArrow">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A6C8CDE9-788D-4273-9F3B-A1D26B094648}"/>
              </a:ext>
            </a:extLst>
          </p:cNvPr>
          <p:cNvSpPr txBox="1"/>
          <p:nvPr/>
        </p:nvSpPr>
        <p:spPr>
          <a:xfrm>
            <a:off x="5659363" y="3254295"/>
            <a:ext cx="1337249" cy="646331"/>
          </a:xfrm>
          <a:prstGeom prst="rect">
            <a:avLst/>
          </a:prstGeom>
          <a:noFill/>
        </p:spPr>
        <p:txBody>
          <a:bodyPr wrap="square" rtlCol="0">
            <a:spAutoFit/>
          </a:bodyPr>
          <a:lstStyle/>
          <a:p>
            <a:r>
              <a:rPr lang="en-US" b="1" dirty="0"/>
              <a:t>If No (n=612)</a:t>
            </a:r>
          </a:p>
        </p:txBody>
      </p:sp>
      <p:graphicFrame>
        <p:nvGraphicFramePr>
          <p:cNvPr id="12" name="Chart 11">
            <a:extLst>
              <a:ext uri="{FF2B5EF4-FFF2-40B4-BE49-F238E27FC236}">
                <a16:creationId xmlns:a16="http://schemas.microsoft.com/office/drawing/2014/main" id="{1C652DF5-79FC-405E-9031-CA5B0B239DBA}"/>
              </a:ext>
            </a:extLst>
          </p:cNvPr>
          <p:cNvGraphicFramePr/>
          <p:nvPr>
            <p:extLst>
              <p:ext uri="{D42A27DB-BD31-4B8C-83A1-F6EECF244321}">
                <p14:modId xmlns:p14="http://schemas.microsoft.com/office/powerpoint/2010/main" val="2544027633"/>
              </p:ext>
            </p:extLst>
          </p:nvPr>
        </p:nvGraphicFramePr>
        <p:xfrm>
          <a:off x="7597833" y="2220140"/>
          <a:ext cx="3925383" cy="3917515"/>
        </p:xfrm>
        <a:graphic>
          <a:graphicData uri="http://schemas.openxmlformats.org/drawingml/2006/chart">
            <c:chart xmlns:c="http://schemas.openxmlformats.org/drawingml/2006/chart" xmlns:r="http://schemas.openxmlformats.org/officeDocument/2006/relationships" r:id="rId3"/>
          </a:graphicData>
        </a:graphic>
      </p:graphicFrame>
      <p:sp>
        <p:nvSpPr>
          <p:cNvPr id="13" name="TextBox 12">
            <a:extLst>
              <a:ext uri="{FF2B5EF4-FFF2-40B4-BE49-F238E27FC236}">
                <a16:creationId xmlns:a16="http://schemas.microsoft.com/office/drawing/2014/main" id="{FE97D48B-DA05-405F-AE96-4B39480E7946}"/>
              </a:ext>
            </a:extLst>
          </p:cNvPr>
          <p:cNvSpPr txBox="1"/>
          <p:nvPr/>
        </p:nvSpPr>
        <p:spPr>
          <a:xfrm>
            <a:off x="7525888" y="1556054"/>
            <a:ext cx="4065849" cy="646331"/>
          </a:xfrm>
          <a:prstGeom prst="rect">
            <a:avLst/>
          </a:prstGeom>
          <a:noFill/>
        </p:spPr>
        <p:txBody>
          <a:bodyPr wrap="square" rtlCol="0">
            <a:spAutoFit/>
          </a:bodyPr>
          <a:lstStyle/>
          <a:p>
            <a:pPr algn="ctr"/>
            <a:r>
              <a:rPr lang="en-US" b="1" dirty="0"/>
              <a:t>Have you sold a car or chosen not to buy a car because you prefer public transit? </a:t>
            </a:r>
          </a:p>
        </p:txBody>
      </p:sp>
      <p:sp>
        <p:nvSpPr>
          <p:cNvPr id="5" name="TextBox 4">
            <a:extLst>
              <a:ext uri="{FF2B5EF4-FFF2-40B4-BE49-F238E27FC236}">
                <a16:creationId xmlns:a16="http://schemas.microsoft.com/office/drawing/2014/main" id="{91576EB8-9C39-41BC-ADF1-775A47576FB5}"/>
              </a:ext>
            </a:extLst>
          </p:cNvPr>
          <p:cNvSpPr txBox="1"/>
          <p:nvPr/>
        </p:nvSpPr>
        <p:spPr>
          <a:xfrm>
            <a:off x="4633601" y="2329045"/>
            <a:ext cx="2892287" cy="892552"/>
          </a:xfrm>
          <a:prstGeom prst="rect">
            <a:avLst/>
          </a:prstGeom>
          <a:solidFill>
            <a:schemeClr val="accent1"/>
          </a:solidFill>
        </p:spPr>
        <p:txBody>
          <a:bodyPr wrap="square" rtlCol="0">
            <a:spAutoFit/>
          </a:bodyPr>
          <a:lstStyle/>
          <a:p>
            <a:pPr algn="ctr"/>
            <a:r>
              <a:rPr lang="en-US" sz="2000" b="1" u="sng" dirty="0">
                <a:solidFill>
                  <a:schemeClr val="bg1"/>
                </a:solidFill>
              </a:rPr>
              <a:t>Choice Riders: 68%</a:t>
            </a:r>
          </a:p>
          <a:p>
            <a:pPr algn="ctr"/>
            <a:r>
              <a:rPr lang="en-US" sz="1600" b="1" dirty="0">
                <a:solidFill>
                  <a:schemeClr val="bg1"/>
                </a:solidFill>
              </a:rPr>
              <a:t>Have vehicle available (58%) OR</a:t>
            </a:r>
          </a:p>
          <a:p>
            <a:pPr algn="ctr"/>
            <a:r>
              <a:rPr lang="en-US" sz="1600" b="1" dirty="0">
                <a:solidFill>
                  <a:schemeClr val="bg1"/>
                </a:solidFill>
              </a:rPr>
              <a:t>Sold/Chosen not to buy (11%)</a:t>
            </a:r>
          </a:p>
        </p:txBody>
      </p:sp>
    </p:spTree>
    <p:extLst>
      <p:ext uri="{BB962C8B-B14F-4D97-AF65-F5344CB8AC3E}">
        <p14:creationId xmlns:p14="http://schemas.microsoft.com/office/powerpoint/2010/main" val="1221572067"/>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a:t>Choice Riders by Service </a:t>
            </a:r>
          </a:p>
        </p:txBody>
      </p:sp>
      <p:sp>
        <p:nvSpPr>
          <p:cNvPr id="3" name="Text Placeholder 2"/>
          <p:cNvSpPr>
            <a:spLocks noGrp="1"/>
          </p:cNvSpPr>
          <p:nvPr>
            <p:ph type="body" sz="quarter" idx="15"/>
          </p:nvPr>
        </p:nvSpPr>
        <p:spPr>
          <a:xfrm>
            <a:off x="182878" y="6492597"/>
            <a:ext cx="7414955" cy="276999"/>
          </a:xfrm>
        </p:spPr>
        <p:txBody>
          <a:bodyPr/>
          <a:lstStyle/>
          <a:p>
            <a:r>
              <a:rPr lang="en-US" dirty="0"/>
              <a:t>*Choice Rider: Have/had car available in Q3/4, Ride at Least Weekly</a:t>
            </a:r>
          </a:p>
        </p:txBody>
      </p:sp>
      <p:sp>
        <p:nvSpPr>
          <p:cNvPr id="4" name="Text Placeholder 3"/>
          <p:cNvSpPr>
            <a:spLocks noGrp="1"/>
          </p:cNvSpPr>
          <p:nvPr>
            <p:ph type="body" sz="quarter" idx="13"/>
          </p:nvPr>
        </p:nvSpPr>
        <p:spPr>
          <a:xfrm>
            <a:off x="182880" y="941832"/>
            <a:ext cx="11823192" cy="286232"/>
          </a:xfrm>
        </p:spPr>
        <p:txBody>
          <a:bodyPr/>
          <a:lstStyle/>
          <a:p>
            <a:r>
              <a:rPr lang="en-US" sz="1500" dirty="0"/>
              <a:t>Sounder has the heaviest concentration of choice riders compared to Express bus and Link.</a:t>
            </a:r>
          </a:p>
        </p:txBody>
      </p:sp>
      <p:graphicFrame>
        <p:nvGraphicFramePr>
          <p:cNvPr id="6" name="Chart 5">
            <a:extLst>
              <a:ext uri="{FF2B5EF4-FFF2-40B4-BE49-F238E27FC236}">
                <a16:creationId xmlns:a16="http://schemas.microsoft.com/office/drawing/2014/main" id="{7036B115-D990-49D5-919C-D673474A07C5}"/>
              </a:ext>
            </a:extLst>
          </p:cNvPr>
          <p:cNvGraphicFramePr/>
          <p:nvPr>
            <p:extLst>
              <p:ext uri="{D42A27DB-BD31-4B8C-83A1-F6EECF244321}">
                <p14:modId xmlns:p14="http://schemas.microsoft.com/office/powerpoint/2010/main" val="3447850150"/>
              </p:ext>
            </p:extLst>
          </p:nvPr>
        </p:nvGraphicFramePr>
        <p:xfrm>
          <a:off x="182878" y="1355147"/>
          <a:ext cx="11399522" cy="483258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5579312"/>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a:t>Previous Modes of Travel</a:t>
            </a:r>
          </a:p>
        </p:txBody>
      </p:sp>
      <p:sp>
        <p:nvSpPr>
          <p:cNvPr id="3" name="Text Placeholder 2"/>
          <p:cNvSpPr>
            <a:spLocks noGrp="1"/>
          </p:cNvSpPr>
          <p:nvPr>
            <p:ph type="body" sz="quarter" idx="15"/>
          </p:nvPr>
        </p:nvSpPr>
        <p:spPr>
          <a:xfrm>
            <a:off x="182878" y="6307931"/>
            <a:ext cx="7414955" cy="461665"/>
          </a:xfrm>
        </p:spPr>
        <p:txBody>
          <a:bodyPr/>
          <a:lstStyle/>
          <a:p>
            <a:r>
              <a:rPr lang="en-US" dirty="0"/>
              <a:t>12. Before you started riding this [bus/Link/Sounder], how did you usually make this trip? Did you drive or take transit?</a:t>
            </a:r>
          </a:p>
        </p:txBody>
      </p:sp>
      <p:sp>
        <p:nvSpPr>
          <p:cNvPr id="4" name="Text Placeholder 3"/>
          <p:cNvSpPr>
            <a:spLocks noGrp="1"/>
          </p:cNvSpPr>
          <p:nvPr>
            <p:ph type="body" sz="quarter" idx="13"/>
          </p:nvPr>
        </p:nvSpPr>
        <p:spPr>
          <a:xfrm>
            <a:off x="182880" y="941832"/>
            <a:ext cx="11823192" cy="517065"/>
          </a:xfrm>
        </p:spPr>
        <p:txBody>
          <a:bodyPr/>
          <a:lstStyle/>
          <a:p>
            <a:r>
              <a:rPr lang="en-US" sz="1500" dirty="0"/>
              <a:t>Among those who had made their current trip before using Sound Transit, riders drove (28%) and took another form of transit (27%) in roughly equal measure.</a:t>
            </a:r>
          </a:p>
        </p:txBody>
      </p:sp>
      <p:graphicFrame>
        <p:nvGraphicFramePr>
          <p:cNvPr id="7" name="Chart Placeholder 6">
            <a:extLst>
              <a:ext uri="{FF2B5EF4-FFF2-40B4-BE49-F238E27FC236}">
                <a16:creationId xmlns:a16="http://schemas.microsoft.com/office/drawing/2014/main" id="{0A1822B5-D1A3-4831-9EE3-2E9A6B7420A4}"/>
              </a:ext>
            </a:extLst>
          </p:cNvPr>
          <p:cNvGraphicFramePr>
            <a:graphicFrameLocks/>
          </p:cNvGraphicFramePr>
          <p:nvPr>
            <p:extLst>
              <p:ext uri="{D42A27DB-BD31-4B8C-83A1-F6EECF244321}">
                <p14:modId xmlns:p14="http://schemas.microsoft.com/office/powerpoint/2010/main" val="886508896"/>
              </p:ext>
            </p:extLst>
          </p:nvPr>
        </p:nvGraphicFramePr>
        <p:xfrm>
          <a:off x="1517514" y="1385454"/>
          <a:ext cx="10488557" cy="478443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406304682"/>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a:t>Mode of Travel To the Stop/Station</a:t>
            </a:r>
          </a:p>
        </p:txBody>
      </p:sp>
      <p:sp>
        <p:nvSpPr>
          <p:cNvPr id="3" name="Text Placeholder 2"/>
          <p:cNvSpPr>
            <a:spLocks noGrp="1"/>
          </p:cNvSpPr>
          <p:nvPr>
            <p:ph type="body" sz="quarter" idx="15"/>
          </p:nvPr>
        </p:nvSpPr>
        <p:spPr>
          <a:xfrm>
            <a:off x="182878" y="6492597"/>
            <a:ext cx="7414955" cy="276999"/>
          </a:xfrm>
        </p:spPr>
        <p:txBody>
          <a:bodyPr/>
          <a:lstStyle/>
          <a:p>
            <a:r>
              <a:rPr lang="en-US" dirty="0"/>
              <a:t>Q13. How do you usually get to the stop or station where you board this (bus/train)? (Multi-response)</a:t>
            </a:r>
          </a:p>
        </p:txBody>
      </p:sp>
      <p:sp>
        <p:nvSpPr>
          <p:cNvPr id="4" name="Text Placeholder 3"/>
          <p:cNvSpPr>
            <a:spLocks noGrp="1"/>
          </p:cNvSpPr>
          <p:nvPr>
            <p:ph type="body" sz="quarter" idx="13"/>
          </p:nvPr>
        </p:nvSpPr>
        <p:spPr>
          <a:xfrm>
            <a:off x="182880" y="941832"/>
            <a:ext cx="11823192" cy="286232"/>
          </a:xfrm>
        </p:spPr>
        <p:txBody>
          <a:bodyPr/>
          <a:lstStyle/>
          <a:p>
            <a:r>
              <a:rPr lang="en-US" sz="1500" dirty="0"/>
              <a:t>A near-majority of Sound Transit riders (45%) walk to board ST, with a third make transfers (32%) and a quarter drive to the stop/station (26%)</a:t>
            </a:r>
          </a:p>
        </p:txBody>
      </p:sp>
      <p:graphicFrame>
        <p:nvGraphicFramePr>
          <p:cNvPr id="7" name="Chart Placeholder 6">
            <a:extLst>
              <a:ext uri="{FF2B5EF4-FFF2-40B4-BE49-F238E27FC236}">
                <a16:creationId xmlns:a16="http://schemas.microsoft.com/office/drawing/2014/main" id="{722F4DBF-C47E-460D-8B99-9D5581D467CA}"/>
              </a:ext>
            </a:extLst>
          </p:cNvPr>
          <p:cNvGraphicFramePr>
            <a:graphicFrameLocks/>
          </p:cNvGraphicFramePr>
          <p:nvPr>
            <p:extLst>
              <p:ext uri="{D42A27DB-BD31-4B8C-83A1-F6EECF244321}">
                <p14:modId xmlns:p14="http://schemas.microsoft.com/office/powerpoint/2010/main" val="2475841653"/>
              </p:ext>
            </p:extLst>
          </p:nvPr>
        </p:nvGraphicFramePr>
        <p:xfrm>
          <a:off x="182878" y="1385454"/>
          <a:ext cx="11823194" cy="478443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954440447"/>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19024" y="4884246"/>
            <a:ext cx="3372976" cy="830997"/>
          </a:xfrm>
        </p:spPr>
        <p:txBody>
          <a:bodyPr/>
          <a:lstStyle/>
          <a:p>
            <a:r>
              <a:rPr lang="en-US" dirty="0"/>
              <a:t>Information</a:t>
            </a:r>
          </a:p>
        </p:txBody>
      </p:sp>
    </p:spTree>
    <p:extLst>
      <p:ext uri="{BB962C8B-B14F-4D97-AF65-F5344CB8AC3E}">
        <p14:creationId xmlns:p14="http://schemas.microsoft.com/office/powerpoint/2010/main" val="1818237270"/>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a:t>Sources of Information about Schedules and Routes</a:t>
            </a:r>
          </a:p>
        </p:txBody>
      </p:sp>
      <p:sp>
        <p:nvSpPr>
          <p:cNvPr id="3" name="Text Placeholder 2"/>
          <p:cNvSpPr>
            <a:spLocks noGrp="1"/>
          </p:cNvSpPr>
          <p:nvPr>
            <p:ph type="body" sz="quarter" idx="15"/>
          </p:nvPr>
        </p:nvSpPr>
        <p:spPr>
          <a:xfrm>
            <a:off x="182878" y="6492597"/>
            <a:ext cx="7414955" cy="276999"/>
          </a:xfrm>
        </p:spPr>
        <p:txBody>
          <a:bodyPr/>
          <a:lstStyle/>
          <a:p>
            <a:r>
              <a:rPr lang="en-US" dirty="0"/>
              <a:t>Q38. Which source do you most often use to find information about schedules and routes? </a:t>
            </a:r>
          </a:p>
        </p:txBody>
      </p:sp>
      <p:sp>
        <p:nvSpPr>
          <p:cNvPr id="4" name="Text Placeholder 3"/>
          <p:cNvSpPr>
            <a:spLocks noGrp="1"/>
          </p:cNvSpPr>
          <p:nvPr>
            <p:ph type="body" sz="quarter" idx="13"/>
          </p:nvPr>
        </p:nvSpPr>
        <p:spPr>
          <a:xfrm>
            <a:off x="182880" y="941832"/>
            <a:ext cx="11823192" cy="286232"/>
          </a:xfrm>
        </p:spPr>
        <p:txBody>
          <a:bodyPr/>
          <a:lstStyle/>
          <a:p>
            <a:r>
              <a:rPr lang="en-US" sz="1500" dirty="0"/>
              <a:t>A majority (61%) of riders use a mobile device to access schedule and route information.</a:t>
            </a:r>
          </a:p>
        </p:txBody>
      </p:sp>
      <p:graphicFrame>
        <p:nvGraphicFramePr>
          <p:cNvPr id="7" name="Chart Placeholder 6">
            <a:extLst>
              <a:ext uri="{FF2B5EF4-FFF2-40B4-BE49-F238E27FC236}">
                <a16:creationId xmlns:a16="http://schemas.microsoft.com/office/drawing/2014/main" id="{722F4DBF-C47E-460D-8B99-9D5581D467CA}"/>
              </a:ext>
            </a:extLst>
          </p:cNvPr>
          <p:cNvGraphicFramePr>
            <a:graphicFrameLocks/>
          </p:cNvGraphicFramePr>
          <p:nvPr>
            <p:extLst>
              <p:ext uri="{D42A27DB-BD31-4B8C-83A1-F6EECF244321}">
                <p14:modId xmlns:p14="http://schemas.microsoft.com/office/powerpoint/2010/main" val="1184841079"/>
              </p:ext>
            </p:extLst>
          </p:nvPr>
        </p:nvGraphicFramePr>
        <p:xfrm>
          <a:off x="182878" y="1385454"/>
          <a:ext cx="11823194" cy="478443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067047578"/>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D2EEC0-95EF-4325-AB88-7997AF014F09}"/>
              </a:ext>
            </a:extLst>
          </p:cNvPr>
          <p:cNvSpPr>
            <a:spLocks noGrp="1"/>
          </p:cNvSpPr>
          <p:nvPr>
            <p:ph type="title"/>
          </p:nvPr>
        </p:nvSpPr>
        <p:spPr/>
        <p:txBody>
          <a:bodyPr/>
          <a:lstStyle/>
          <a:p>
            <a:r>
              <a:rPr lang="en-US" sz="4000" dirty="0"/>
              <a:t>Cell Phone or Tablet Use</a:t>
            </a:r>
          </a:p>
        </p:txBody>
      </p:sp>
      <p:sp>
        <p:nvSpPr>
          <p:cNvPr id="3" name="Text Placeholder 2">
            <a:extLst>
              <a:ext uri="{FF2B5EF4-FFF2-40B4-BE49-F238E27FC236}">
                <a16:creationId xmlns:a16="http://schemas.microsoft.com/office/drawing/2014/main" id="{5B02C8B3-FC78-471A-B1CD-1D166C66A8DF}"/>
              </a:ext>
            </a:extLst>
          </p:cNvPr>
          <p:cNvSpPr>
            <a:spLocks noGrp="1"/>
          </p:cNvSpPr>
          <p:nvPr>
            <p:ph type="body" sz="quarter" idx="15"/>
          </p:nvPr>
        </p:nvSpPr>
        <p:spPr>
          <a:xfrm>
            <a:off x="182878" y="6307931"/>
            <a:ext cx="6836855" cy="461665"/>
          </a:xfrm>
        </p:spPr>
        <p:txBody>
          <a:bodyPr/>
          <a:lstStyle/>
          <a:p>
            <a:r>
              <a:rPr lang="en-US" dirty="0"/>
              <a:t>Q39. Do you use your cell phone or tablet to access transit schedules on the web?</a:t>
            </a:r>
          </a:p>
          <a:p>
            <a:r>
              <a:rPr lang="en-US" dirty="0"/>
              <a:t>Q40. Which sources do you use to access schedules on your cell phone or tablet? (n=1264)</a:t>
            </a:r>
          </a:p>
        </p:txBody>
      </p:sp>
      <p:graphicFrame>
        <p:nvGraphicFramePr>
          <p:cNvPr id="8" name="Chart Placeholder 7">
            <a:extLst>
              <a:ext uri="{FF2B5EF4-FFF2-40B4-BE49-F238E27FC236}">
                <a16:creationId xmlns:a16="http://schemas.microsoft.com/office/drawing/2014/main" id="{75BB25BD-B78C-4DC4-9BED-0B8D99B08824}"/>
              </a:ext>
            </a:extLst>
          </p:cNvPr>
          <p:cNvGraphicFramePr>
            <a:graphicFrameLocks noGrp="1"/>
          </p:cNvGraphicFramePr>
          <p:nvPr>
            <p:ph type="chart" sz="quarter" idx="16"/>
            <p:extLst>
              <p:ext uri="{D42A27DB-BD31-4B8C-83A1-F6EECF244321}">
                <p14:modId xmlns:p14="http://schemas.microsoft.com/office/powerpoint/2010/main" val="2835822237"/>
              </p:ext>
            </p:extLst>
          </p:nvPr>
        </p:nvGraphicFramePr>
        <p:xfrm>
          <a:off x="182563" y="1508125"/>
          <a:ext cx="5882335" cy="4708525"/>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 Placeholder 4">
            <a:extLst>
              <a:ext uri="{FF2B5EF4-FFF2-40B4-BE49-F238E27FC236}">
                <a16:creationId xmlns:a16="http://schemas.microsoft.com/office/drawing/2014/main" id="{EA4BDCF4-3B42-47C3-B800-732D3D2408B0}"/>
              </a:ext>
            </a:extLst>
          </p:cNvPr>
          <p:cNvSpPr>
            <a:spLocks noGrp="1"/>
          </p:cNvSpPr>
          <p:nvPr>
            <p:ph type="body" sz="quarter" idx="13"/>
          </p:nvPr>
        </p:nvSpPr>
        <p:spPr>
          <a:xfrm>
            <a:off x="182880" y="941832"/>
            <a:ext cx="11823192" cy="517065"/>
          </a:xfrm>
        </p:spPr>
        <p:txBody>
          <a:bodyPr/>
          <a:lstStyle/>
          <a:p>
            <a:r>
              <a:rPr lang="en-US" sz="1500" dirty="0"/>
              <a:t>Three-quarters (77%) of riders use mobile devices to access transit schedules. Sound Transit (54% use) and One Bus Away (52%) are the most frequently-used sources among riders.</a:t>
            </a:r>
          </a:p>
        </p:txBody>
      </p:sp>
      <p:graphicFrame>
        <p:nvGraphicFramePr>
          <p:cNvPr id="9" name="Chart Placeholder 6">
            <a:extLst>
              <a:ext uri="{FF2B5EF4-FFF2-40B4-BE49-F238E27FC236}">
                <a16:creationId xmlns:a16="http://schemas.microsoft.com/office/drawing/2014/main" id="{973FA7FD-4FE1-4DDA-845F-7022C80F2A97}"/>
              </a:ext>
            </a:extLst>
          </p:cNvPr>
          <p:cNvGraphicFramePr>
            <a:graphicFrameLocks/>
          </p:cNvGraphicFramePr>
          <p:nvPr>
            <p:extLst>
              <p:ext uri="{D42A27DB-BD31-4B8C-83A1-F6EECF244321}">
                <p14:modId xmlns:p14="http://schemas.microsoft.com/office/powerpoint/2010/main" val="2477335317"/>
              </p:ext>
            </p:extLst>
          </p:nvPr>
        </p:nvGraphicFramePr>
        <p:xfrm>
          <a:off x="6395201" y="1642511"/>
          <a:ext cx="4513590" cy="4388457"/>
        </p:xfrm>
        <a:graphic>
          <a:graphicData uri="http://schemas.openxmlformats.org/drawingml/2006/chart">
            <c:chart xmlns:c="http://schemas.openxmlformats.org/drawingml/2006/chart" xmlns:r="http://schemas.openxmlformats.org/officeDocument/2006/relationships" r:id="rId3"/>
          </a:graphicData>
        </a:graphic>
      </p:graphicFrame>
      <p:sp>
        <p:nvSpPr>
          <p:cNvPr id="10" name="Arrow: Right 9">
            <a:extLst>
              <a:ext uri="{FF2B5EF4-FFF2-40B4-BE49-F238E27FC236}">
                <a16:creationId xmlns:a16="http://schemas.microsoft.com/office/drawing/2014/main" id="{0334C5D5-EC20-40A4-9042-1109EBFBC305}"/>
              </a:ext>
            </a:extLst>
          </p:cNvPr>
          <p:cNvSpPr/>
          <p:nvPr/>
        </p:nvSpPr>
        <p:spPr>
          <a:xfrm>
            <a:off x="5318449" y="3538159"/>
            <a:ext cx="989045" cy="597159"/>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32274287"/>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a:t>Information Sources for Service Notifications</a:t>
            </a:r>
          </a:p>
        </p:txBody>
      </p:sp>
      <p:sp>
        <p:nvSpPr>
          <p:cNvPr id="3" name="Text Placeholder 2"/>
          <p:cNvSpPr>
            <a:spLocks noGrp="1"/>
          </p:cNvSpPr>
          <p:nvPr>
            <p:ph type="body" sz="quarter" idx="15"/>
          </p:nvPr>
        </p:nvSpPr>
        <p:spPr>
          <a:xfrm>
            <a:off x="182878" y="6307931"/>
            <a:ext cx="7414955" cy="461665"/>
          </a:xfrm>
        </p:spPr>
        <p:txBody>
          <a:bodyPr/>
          <a:lstStyle/>
          <a:p>
            <a:r>
              <a:rPr lang="en-US" dirty="0"/>
              <a:t>Q42. Which of the following are you most likely to use to receive information about service disruptions, delays, and cancellations or general information about Sound Transit?</a:t>
            </a:r>
          </a:p>
        </p:txBody>
      </p:sp>
      <p:sp>
        <p:nvSpPr>
          <p:cNvPr id="4" name="Text Placeholder 3"/>
          <p:cNvSpPr>
            <a:spLocks noGrp="1"/>
          </p:cNvSpPr>
          <p:nvPr>
            <p:ph type="body" sz="quarter" idx="13"/>
          </p:nvPr>
        </p:nvSpPr>
        <p:spPr>
          <a:xfrm>
            <a:off x="182880" y="941832"/>
            <a:ext cx="11823192" cy="517065"/>
          </a:xfrm>
        </p:spPr>
        <p:txBody>
          <a:bodyPr/>
          <a:lstStyle/>
          <a:p>
            <a:r>
              <a:rPr lang="en-US" sz="1500" dirty="0"/>
              <a:t>A near majority (46%) of riders visit the ST website to access information about service delays and disruptions. Just over a quarter rely on on-board announcements (29%) and SMS rider alerts (26%).</a:t>
            </a:r>
          </a:p>
        </p:txBody>
      </p:sp>
      <p:graphicFrame>
        <p:nvGraphicFramePr>
          <p:cNvPr id="7" name="Chart Placeholder 6">
            <a:extLst>
              <a:ext uri="{FF2B5EF4-FFF2-40B4-BE49-F238E27FC236}">
                <a16:creationId xmlns:a16="http://schemas.microsoft.com/office/drawing/2014/main" id="{722F4DBF-C47E-460D-8B99-9D5581D467CA}"/>
              </a:ext>
            </a:extLst>
          </p:cNvPr>
          <p:cNvGraphicFramePr>
            <a:graphicFrameLocks/>
          </p:cNvGraphicFramePr>
          <p:nvPr>
            <p:extLst>
              <p:ext uri="{D42A27DB-BD31-4B8C-83A1-F6EECF244321}">
                <p14:modId xmlns:p14="http://schemas.microsoft.com/office/powerpoint/2010/main" val="1316821832"/>
              </p:ext>
            </p:extLst>
          </p:nvPr>
        </p:nvGraphicFramePr>
        <p:xfrm>
          <a:off x="182878" y="1385454"/>
          <a:ext cx="11823194" cy="478443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081618122"/>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a:t>Information Importance Rating</a:t>
            </a:r>
          </a:p>
        </p:txBody>
      </p:sp>
      <p:sp>
        <p:nvSpPr>
          <p:cNvPr id="3" name="Text Placeholder 2"/>
          <p:cNvSpPr>
            <a:spLocks noGrp="1"/>
          </p:cNvSpPr>
          <p:nvPr>
            <p:ph type="body" sz="quarter" idx="15"/>
          </p:nvPr>
        </p:nvSpPr>
        <p:spPr>
          <a:xfrm>
            <a:off x="182878" y="6307931"/>
            <a:ext cx="7414955" cy="461665"/>
          </a:xfrm>
        </p:spPr>
        <p:txBody>
          <a:bodyPr/>
          <a:lstStyle/>
          <a:p>
            <a:r>
              <a:rPr lang="en-US" dirty="0"/>
              <a:t>Q41. Considering the information you receive about Sound Transit, which of the following are most important to you? </a:t>
            </a:r>
          </a:p>
        </p:txBody>
      </p:sp>
      <p:sp>
        <p:nvSpPr>
          <p:cNvPr id="4" name="Text Placeholder 3"/>
          <p:cNvSpPr>
            <a:spLocks noGrp="1"/>
          </p:cNvSpPr>
          <p:nvPr>
            <p:ph type="body" sz="quarter" idx="13"/>
          </p:nvPr>
        </p:nvSpPr>
        <p:spPr>
          <a:xfrm>
            <a:off x="182880" y="941832"/>
            <a:ext cx="11823192" cy="517065"/>
          </a:xfrm>
        </p:spPr>
        <p:txBody>
          <a:bodyPr/>
          <a:lstStyle/>
          <a:p>
            <a:r>
              <a:rPr lang="en-US" sz="1500" dirty="0"/>
              <a:t>A strong majority (59%) of riders say information about urgent service delays or disruptions is among the most important info they receive about the service. </a:t>
            </a:r>
          </a:p>
        </p:txBody>
      </p:sp>
      <p:graphicFrame>
        <p:nvGraphicFramePr>
          <p:cNvPr id="7" name="Chart Placeholder 6">
            <a:extLst>
              <a:ext uri="{FF2B5EF4-FFF2-40B4-BE49-F238E27FC236}">
                <a16:creationId xmlns:a16="http://schemas.microsoft.com/office/drawing/2014/main" id="{722F4DBF-C47E-460D-8B99-9D5581D467CA}"/>
              </a:ext>
            </a:extLst>
          </p:cNvPr>
          <p:cNvGraphicFramePr>
            <a:graphicFrameLocks/>
          </p:cNvGraphicFramePr>
          <p:nvPr>
            <p:extLst>
              <p:ext uri="{D42A27DB-BD31-4B8C-83A1-F6EECF244321}">
                <p14:modId xmlns:p14="http://schemas.microsoft.com/office/powerpoint/2010/main" val="144781559"/>
              </p:ext>
            </p:extLst>
          </p:nvPr>
        </p:nvGraphicFramePr>
        <p:xfrm>
          <a:off x="182878" y="1385454"/>
          <a:ext cx="11823194" cy="478443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4007769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p:cNvSpPr>
            <a:spLocks noGrp="1"/>
          </p:cNvSpPr>
          <p:nvPr>
            <p:ph sz="quarter" idx="1"/>
          </p:nvPr>
        </p:nvSpPr>
        <p:spPr>
          <a:xfrm>
            <a:off x="182879" y="891548"/>
            <a:ext cx="11831642" cy="5481819"/>
          </a:xfrm>
        </p:spPr>
        <p:txBody>
          <a:bodyPr/>
          <a:lstStyle/>
          <a:p>
            <a:r>
              <a:rPr lang="en-US" sz="1800" b="1" dirty="0"/>
              <a:t>Express bus operator courtesy and appearance ratings remain consistent with previous years, despite a brief spike in 2015.</a:t>
            </a:r>
          </a:p>
          <a:p>
            <a:pPr lvl="1"/>
            <a:r>
              <a:rPr lang="en-US" sz="1600" dirty="0"/>
              <a:t>Bus driver courtesy ratings among black riders have dropped since 2015, with below a majority (49%) giving an A rating. With only 62 interviews, there is a very high margin of error for this subgroup.</a:t>
            </a:r>
          </a:p>
          <a:p>
            <a:r>
              <a:rPr lang="en-US" sz="1800" b="1" dirty="0"/>
              <a:t>Conductor ratings have remained steady for Sounder but have slightly declined among Central Link and Tacoma Link riders.</a:t>
            </a:r>
          </a:p>
          <a:p>
            <a:r>
              <a:rPr lang="en-US" sz="1800" b="1" dirty="0"/>
              <a:t>The station agent grades continue to be on par with previous years.</a:t>
            </a:r>
          </a:p>
          <a:p>
            <a:r>
              <a:rPr lang="en-US" sz="1800" b="1" dirty="0"/>
              <a:t>About half (53%) of Link riders report seeing a fare inspector at least one in every 10 trips, which is unchanged from 2016 but lower than in 2015.</a:t>
            </a:r>
            <a:endParaRPr lang="en-US" sz="1600" dirty="0"/>
          </a:p>
          <a:p>
            <a:pPr lvl="1"/>
            <a:endParaRPr lang="en-US" sz="1600" dirty="0"/>
          </a:p>
          <a:p>
            <a:pPr lvl="1"/>
            <a:endParaRPr lang="en-US" sz="1600" dirty="0"/>
          </a:p>
        </p:txBody>
      </p:sp>
      <p:sp>
        <p:nvSpPr>
          <p:cNvPr id="12" name="Title 11"/>
          <p:cNvSpPr>
            <a:spLocks noGrp="1"/>
          </p:cNvSpPr>
          <p:nvPr>
            <p:ph type="title"/>
          </p:nvPr>
        </p:nvSpPr>
        <p:spPr/>
        <p:txBody>
          <a:bodyPr>
            <a:noAutofit/>
          </a:bodyPr>
          <a:lstStyle/>
          <a:p>
            <a:pPr lvl="0"/>
            <a:r>
              <a:rPr lang="en-US" sz="4000" dirty="0"/>
              <a:t>Summary of Findings – Personnel</a:t>
            </a:r>
          </a:p>
        </p:txBody>
      </p:sp>
    </p:spTree>
    <p:extLst>
      <p:ext uri="{BB962C8B-B14F-4D97-AF65-F5344CB8AC3E}">
        <p14:creationId xmlns:p14="http://schemas.microsoft.com/office/powerpoint/2010/main" val="2037570836"/>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4311" y="4884246"/>
            <a:ext cx="3967689" cy="830997"/>
          </a:xfrm>
        </p:spPr>
        <p:txBody>
          <a:bodyPr/>
          <a:lstStyle/>
          <a:p>
            <a:r>
              <a:rPr lang="en-US" dirty="0"/>
              <a:t>Demographics</a:t>
            </a:r>
          </a:p>
        </p:txBody>
      </p:sp>
    </p:spTree>
    <p:extLst>
      <p:ext uri="{BB962C8B-B14F-4D97-AF65-F5344CB8AC3E}">
        <p14:creationId xmlns:p14="http://schemas.microsoft.com/office/powerpoint/2010/main" val="2489592219"/>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extLst>
              <p:ext uri="{D42A27DB-BD31-4B8C-83A1-F6EECF244321}">
                <p14:modId xmlns:p14="http://schemas.microsoft.com/office/powerpoint/2010/main" val="1012465432"/>
              </p:ext>
            </p:extLst>
          </p:nvPr>
        </p:nvGraphicFramePr>
        <p:xfrm>
          <a:off x="1544715" y="1071417"/>
          <a:ext cx="9170640" cy="4670876"/>
        </p:xfrm>
        <a:graphic>
          <a:graphicData uri="http://schemas.openxmlformats.org/drawingml/2006/table">
            <a:tbl>
              <a:tblPr firstRow="1" bandRow="1">
                <a:tableStyleId>{5C22544A-7EE6-4342-B048-85BDC9FD1C3A}</a:tableStyleId>
              </a:tblPr>
              <a:tblGrid>
                <a:gridCol w="2192784">
                  <a:extLst>
                    <a:ext uri="{9D8B030D-6E8A-4147-A177-3AD203B41FA5}">
                      <a16:colId xmlns:a16="http://schemas.microsoft.com/office/drawing/2014/main" val="20000"/>
                    </a:ext>
                  </a:extLst>
                </a:gridCol>
                <a:gridCol w="1162976">
                  <a:extLst>
                    <a:ext uri="{9D8B030D-6E8A-4147-A177-3AD203B41FA5}">
                      <a16:colId xmlns:a16="http://schemas.microsoft.com/office/drawing/2014/main" val="20001"/>
                    </a:ext>
                  </a:extLst>
                </a:gridCol>
                <a:gridCol w="1162976">
                  <a:extLst>
                    <a:ext uri="{9D8B030D-6E8A-4147-A177-3AD203B41FA5}">
                      <a16:colId xmlns:a16="http://schemas.microsoft.com/office/drawing/2014/main" val="20002"/>
                    </a:ext>
                  </a:extLst>
                </a:gridCol>
                <a:gridCol w="1162976">
                  <a:extLst>
                    <a:ext uri="{9D8B030D-6E8A-4147-A177-3AD203B41FA5}">
                      <a16:colId xmlns:a16="http://schemas.microsoft.com/office/drawing/2014/main" val="20003"/>
                    </a:ext>
                  </a:extLst>
                </a:gridCol>
                <a:gridCol w="1162976">
                  <a:extLst>
                    <a:ext uri="{9D8B030D-6E8A-4147-A177-3AD203B41FA5}">
                      <a16:colId xmlns:a16="http://schemas.microsoft.com/office/drawing/2014/main" val="20004"/>
                    </a:ext>
                  </a:extLst>
                </a:gridCol>
                <a:gridCol w="1162976">
                  <a:extLst>
                    <a:ext uri="{9D8B030D-6E8A-4147-A177-3AD203B41FA5}">
                      <a16:colId xmlns:a16="http://schemas.microsoft.com/office/drawing/2014/main" val="20005"/>
                    </a:ext>
                  </a:extLst>
                </a:gridCol>
                <a:gridCol w="1162976">
                  <a:extLst>
                    <a:ext uri="{9D8B030D-6E8A-4147-A177-3AD203B41FA5}">
                      <a16:colId xmlns:a16="http://schemas.microsoft.com/office/drawing/2014/main" val="20006"/>
                    </a:ext>
                  </a:extLst>
                </a:gridCol>
              </a:tblGrid>
              <a:tr h="920233">
                <a:tc>
                  <a:txBody>
                    <a:bodyPr/>
                    <a:lstStyle/>
                    <a:p>
                      <a:endParaRPr lang="en-US" dirty="0"/>
                    </a:p>
                  </a:txBody>
                  <a:tcPr/>
                </a:tc>
                <a:tc>
                  <a:txBody>
                    <a:bodyPr/>
                    <a:lstStyle/>
                    <a:p>
                      <a:pPr algn="ctr"/>
                      <a:r>
                        <a:rPr lang="en-US" dirty="0"/>
                        <a:t>Overall</a:t>
                      </a:r>
                    </a:p>
                  </a:txBody>
                  <a:tcPr anchor="ctr"/>
                </a:tc>
                <a:tc>
                  <a:txBody>
                    <a:bodyPr/>
                    <a:lstStyle/>
                    <a:p>
                      <a:pPr algn="ctr" fontAlgn="b"/>
                      <a:r>
                        <a:rPr lang="en-US" sz="1800" b="1" i="0" u="none" strike="noStrike" dirty="0">
                          <a:solidFill>
                            <a:schemeClr val="bg1"/>
                          </a:solidFill>
                          <a:effectLst/>
                          <a:latin typeface="+mn-lt"/>
                        </a:rPr>
                        <a:t>Express Bus</a:t>
                      </a:r>
                    </a:p>
                  </a:txBody>
                  <a:tcPr marL="9525" marR="9525" marT="9525" marB="0" anchor="ctr"/>
                </a:tc>
                <a:tc>
                  <a:txBody>
                    <a:bodyPr/>
                    <a:lstStyle/>
                    <a:p>
                      <a:pPr algn="ctr" fontAlgn="b"/>
                      <a:r>
                        <a:rPr lang="en-US" sz="1800" b="1" i="0" u="none" strike="noStrike" dirty="0">
                          <a:solidFill>
                            <a:schemeClr val="bg1"/>
                          </a:solidFill>
                          <a:effectLst/>
                          <a:latin typeface="+mn-lt"/>
                        </a:rPr>
                        <a:t>Sounder Seattle-Everett</a:t>
                      </a:r>
                    </a:p>
                  </a:txBody>
                  <a:tcPr marL="9525" marR="9525" marT="9525" marB="0" anchor="ctr"/>
                </a:tc>
                <a:tc>
                  <a:txBody>
                    <a:bodyPr/>
                    <a:lstStyle/>
                    <a:p>
                      <a:pPr algn="ctr" fontAlgn="b"/>
                      <a:r>
                        <a:rPr lang="en-US" sz="1800" b="1" i="0" u="none" strike="noStrike" dirty="0">
                          <a:solidFill>
                            <a:schemeClr val="bg1"/>
                          </a:solidFill>
                          <a:effectLst/>
                          <a:latin typeface="+mn-lt"/>
                        </a:rPr>
                        <a:t>Sounder Seattle-Lakewood</a:t>
                      </a:r>
                    </a:p>
                  </a:txBody>
                  <a:tcPr marL="9525" marR="9525" marT="9525" marB="0" anchor="ctr"/>
                </a:tc>
                <a:tc>
                  <a:txBody>
                    <a:bodyPr/>
                    <a:lstStyle/>
                    <a:p>
                      <a:pPr algn="ctr" fontAlgn="b"/>
                      <a:r>
                        <a:rPr lang="en-US" sz="1800" b="1" i="0" u="none" strike="noStrike" dirty="0">
                          <a:solidFill>
                            <a:schemeClr val="bg1"/>
                          </a:solidFill>
                          <a:effectLst/>
                          <a:latin typeface="+mn-lt"/>
                        </a:rPr>
                        <a:t>Tacoma Link</a:t>
                      </a:r>
                    </a:p>
                  </a:txBody>
                  <a:tcPr marL="9525" marR="9525" marT="9525" marB="0" anchor="ctr"/>
                </a:tc>
                <a:tc>
                  <a:txBody>
                    <a:bodyPr/>
                    <a:lstStyle/>
                    <a:p>
                      <a:pPr algn="ctr" fontAlgn="b"/>
                      <a:r>
                        <a:rPr lang="en-US" sz="1800" b="1" i="0" u="none" strike="noStrike" dirty="0">
                          <a:solidFill>
                            <a:schemeClr val="bg1"/>
                          </a:solidFill>
                          <a:effectLst/>
                          <a:latin typeface="+mn-lt"/>
                        </a:rPr>
                        <a:t>Link</a:t>
                      </a:r>
                    </a:p>
                  </a:txBody>
                  <a:tcPr marL="9525" marR="9525" marT="9525" marB="0" anchor="ctr"/>
                </a:tc>
                <a:extLst>
                  <a:ext uri="{0D108BD9-81ED-4DB2-BD59-A6C34878D82A}">
                    <a16:rowId xmlns:a16="http://schemas.microsoft.com/office/drawing/2014/main" val="10000"/>
                  </a:ext>
                </a:extLst>
              </a:tr>
              <a:tr h="409929">
                <a:tc>
                  <a:txBody>
                    <a:bodyPr/>
                    <a:lstStyle/>
                    <a:p>
                      <a:r>
                        <a:rPr lang="en-US" sz="1600" dirty="0"/>
                        <a:t>Male</a:t>
                      </a:r>
                    </a:p>
                  </a:txBody>
                  <a:tcPr anchor="ctr"/>
                </a:tc>
                <a:tc>
                  <a:txBody>
                    <a:bodyPr/>
                    <a:lstStyle/>
                    <a:p>
                      <a:pPr algn="ctr" fontAlgn="ctr"/>
                      <a:r>
                        <a:rPr lang="en-US" sz="1600" b="0" i="0" u="none" strike="noStrike" dirty="0">
                          <a:solidFill>
                            <a:srgbClr val="000000"/>
                          </a:solidFill>
                          <a:effectLst/>
                          <a:latin typeface="Calibri" panose="020F0502020204030204" pitchFamily="34" charset="0"/>
                        </a:rPr>
                        <a:t>51%</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58%</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54%</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41%</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53%</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48%</a:t>
                      </a:r>
                    </a:p>
                  </a:txBody>
                  <a:tcPr marL="9525" marR="9525" marT="9525" marB="0" anchor="ctr"/>
                </a:tc>
                <a:extLst>
                  <a:ext uri="{0D108BD9-81ED-4DB2-BD59-A6C34878D82A}">
                    <a16:rowId xmlns:a16="http://schemas.microsoft.com/office/drawing/2014/main" val="10001"/>
                  </a:ext>
                </a:extLst>
              </a:tr>
              <a:tr h="409929">
                <a:tc>
                  <a:txBody>
                    <a:bodyPr/>
                    <a:lstStyle/>
                    <a:p>
                      <a:r>
                        <a:rPr lang="en-US" sz="1600" dirty="0"/>
                        <a:t>Female</a:t>
                      </a:r>
                    </a:p>
                  </a:txBody>
                  <a:tcPr anchor="ctr"/>
                </a:tc>
                <a:tc>
                  <a:txBody>
                    <a:bodyPr/>
                    <a:lstStyle/>
                    <a:p>
                      <a:pPr algn="ctr" fontAlgn="ctr"/>
                      <a:r>
                        <a:rPr lang="en-US" sz="1600" b="0" i="0" u="none" strike="noStrike" dirty="0">
                          <a:solidFill>
                            <a:srgbClr val="000000"/>
                          </a:solidFill>
                          <a:effectLst/>
                          <a:latin typeface="Calibri" panose="020F0502020204030204" pitchFamily="34" charset="0"/>
                        </a:rPr>
                        <a:t>47%</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41%</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44%</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59%</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44%</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50%</a:t>
                      </a:r>
                    </a:p>
                  </a:txBody>
                  <a:tcPr marL="9525" marR="9525" marT="9525" marB="0" anchor="ctr"/>
                </a:tc>
                <a:extLst>
                  <a:ext uri="{0D108BD9-81ED-4DB2-BD59-A6C34878D82A}">
                    <a16:rowId xmlns:a16="http://schemas.microsoft.com/office/drawing/2014/main" val="10002"/>
                  </a:ext>
                </a:extLst>
              </a:tr>
              <a:tr h="471211">
                <a:tc>
                  <a:txBody>
                    <a:bodyPr/>
                    <a:lstStyle/>
                    <a:p>
                      <a:r>
                        <a:rPr lang="en-US" sz="1600" dirty="0"/>
                        <a:t>(Unknown/Other)</a:t>
                      </a:r>
                    </a:p>
                  </a:txBody>
                  <a:tcPr anchor="ctr"/>
                </a:tc>
                <a:tc>
                  <a:txBody>
                    <a:bodyPr/>
                    <a:lstStyle/>
                    <a:p>
                      <a:pPr algn="ctr" fontAlgn="ctr"/>
                      <a:r>
                        <a:rPr lang="en-US" sz="1600" b="0" i="0" u="none" strike="noStrike">
                          <a:solidFill>
                            <a:srgbClr val="000000"/>
                          </a:solidFill>
                          <a:effectLst/>
                          <a:latin typeface="Calibri" panose="020F0502020204030204" pitchFamily="34" charset="0"/>
                        </a:rPr>
                        <a:t>2%</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2%</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0%</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2%</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2%</a:t>
                      </a:r>
                    </a:p>
                  </a:txBody>
                  <a:tcPr marL="9525" marR="9525" marT="9525" marB="0" anchor="ctr"/>
                </a:tc>
                <a:extLst>
                  <a:ext uri="{0D108BD9-81ED-4DB2-BD59-A6C34878D82A}">
                    <a16:rowId xmlns:a16="http://schemas.microsoft.com/office/drawing/2014/main" val="10003"/>
                  </a:ext>
                </a:extLst>
              </a:tr>
              <a:tr h="409929">
                <a:tc>
                  <a:txBody>
                    <a:bodyPr/>
                    <a:lstStyle/>
                    <a:p>
                      <a:endParaRPr lang="en-US" sz="1600" dirty="0"/>
                    </a:p>
                  </a:txBody>
                  <a:tcPr anchor="ctr"/>
                </a:tc>
                <a:tc>
                  <a:txBody>
                    <a:bodyPr/>
                    <a:lstStyle/>
                    <a:p>
                      <a:pPr algn="ctr" fontAlgn="ctr"/>
                      <a:endParaRPr lang="en-US"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endParaRPr lang="en-US"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endParaRPr lang="en-US"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endParaRPr lang="en-US"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endParaRPr lang="en-US"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endParaRPr lang="en-US" sz="16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0005"/>
                  </a:ext>
                </a:extLst>
              </a:tr>
              <a:tr h="409929">
                <a:tc>
                  <a:txBody>
                    <a:bodyPr/>
                    <a:lstStyle/>
                    <a:p>
                      <a:r>
                        <a:rPr lang="en-US" sz="1600" dirty="0"/>
                        <a:t>18-29</a:t>
                      </a:r>
                    </a:p>
                  </a:txBody>
                  <a:tcPr anchor="ctr"/>
                </a:tc>
                <a:tc>
                  <a:txBody>
                    <a:bodyPr/>
                    <a:lstStyle/>
                    <a:p>
                      <a:pPr algn="ctr" fontAlgn="ctr"/>
                      <a:r>
                        <a:rPr lang="en-US" sz="1600" b="0" i="0" u="none" strike="noStrike">
                          <a:solidFill>
                            <a:srgbClr val="000000"/>
                          </a:solidFill>
                          <a:effectLst/>
                          <a:latin typeface="Calibri" panose="020F0502020204030204" pitchFamily="34" charset="0"/>
                        </a:rPr>
                        <a:t>39%</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34%</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22%</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28%</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21%</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46%</a:t>
                      </a:r>
                    </a:p>
                  </a:txBody>
                  <a:tcPr marL="9525" marR="9525" marT="9525" marB="0" anchor="ctr"/>
                </a:tc>
                <a:extLst>
                  <a:ext uri="{0D108BD9-81ED-4DB2-BD59-A6C34878D82A}">
                    <a16:rowId xmlns:a16="http://schemas.microsoft.com/office/drawing/2014/main" val="10006"/>
                  </a:ext>
                </a:extLst>
              </a:tr>
              <a:tr h="409929">
                <a:tc>
                  <a:txBody>
                    <a:bodyPr/>
                    <a:lstStyle/>
                    <a:p>
                      <a:r>
                        <a:rPr lang="en-US" sz="1600" dirty="0"/>
                        <a:t>30-39</a:t>
                      </a:r>
                    </a:p>
                  </a:txBody>
                  <a:tcPr anchor="ctr"/>
                </a:tc>
                <a:tc>
                  <a:txBody>
                    <a:bodyPr/>
                    <a:lstStyle/>
                    <a:p>
                      <a:pPr algn="ctr" fontAlgn="ctr"/>
                      <a:r>
                        <a:rPr lang="en-US" sz="1600" b="0" i="0" u="none" strike="noStrike">
                          <a:solidFill>
                            <a:srgbClr val="000000"/>
                          </a:solidFill>
                          <a:effectLst/>
                          <a:latin typeface="Calibri" panose="020F0502020204030204" pitchFamily="34" charset="0"/>
                        </a:rPr>
                        <a:t>24%</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29%</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17%</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26%</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17%</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20%</a:t>
                      </a:r>
                    </a:p>
                  </a:txBody>
                  <a:tcPr marL="9525" marR="9525" marT="9525" marB="0" anchor="ctr"/>
                </a:tc>
                <a:extLst>
                  <a:ext uri="{0D108BD9-81ED-4DB2-BD59-A6C34878D82A}">
                    <a16:rowId xmlns:a16="http://schemas.microsoft.com/office/drawing/2014/main" val="10007"/>
                  </a:ext>
                </a:extLst>
              </a:tr>
              <a:tr h="409929">
                <a:tc>
                  <a:txBody>
                    <a:bodyPr/>
                    <a:lstStyle/>
                    <a:p>
                      <a:r>
                        <a:rPr lang="en-US" sz="1600" dirty="0"/>
                        <a:t>40-49</a:t>
                      </a:r>
                    </a:p>
                  </a:txBody>
                  <a:tcPr anchor="ctr"/>
                </a:tc>
                <a:tc>
                  <a:txBody>
                    <a:bodyPr/>
                    <a:lstStyle/>
                    <a:p>
                      <a:pPr algn="ctr" fontAlgn="ctr"/>
                      <a:r>
                        <a:rPr lang="en-US" sz="1600" b="0" i="0" u="none" strike="noStrike">
                          <a:solidFill>
                            <a:srgbClr val="000000"/>
                          </a:solidFill>
                          <a:effectLst/>
                          <a:latin typeface="Calibri" panose="020F0502020204030204" pitchFamily="34" charset="0"/>
                        </a:rPr>
                        <a:t>13%</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13%</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16%</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21%</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29%</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11%</a:t>
                      </a:r>
                    </a:p>
                  </a:txBody>
                  <a:tcPr marL="9525" marR="9525" marT="9525" marB="0" anchor="ctr"/>
                </a:tc>
                <a:extLst>
                  <a:ext uri="{0D108BD9-81ED-4DB2-BD59-A6C34878D82A}">
                    <a16:rowId xmlns:a16="http://schemas.microsoft.com/office/drawing/2014/main" val="10008"/>
                  </a:ext>
                </a:extLst>
              </a:tr>
              <a:tr h="409929">
                <a:tc>
                  <a:txBody>
                    <a:bodyPr/>
                    <a:lstStyle/>
                    <a:p>
                      <a:r>
                        <a:rPr lang="en-US" sz="1600" dirty="0"/>
                        <a:t>50-64</a:t>
                      </a:r>
                    </a:p>
                  </a:txBody>
                  <a:tcPr anchor="ctr"/>
                </a:tc>
                <a:tc>
                  <a:txBody>
                    <a:bodyPr/>
                    <a:lstStyle/>
                    <a:p>
                      <a:pPr algn="ctr" fontAlgn="ctr"/>
                      <a:r>
                        <a:rPr lang="en-US" sz="1600" b="0" i="0" u="none" strike="noStrike">
                          <a:solidFill>
                            <a:srgbClr val="000000"/>
                          </a:solidFill>
                          <a:effectLst/>
                          <a:latin typeface="Calibri" panose="020F0502020204030204" pitchFamily="34" charset="0"/>
                        </a:rPr>
                        <a:t>16%</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17%</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39%</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23%</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25%</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14%</a:t>
                      </a:r>
                    </a:p>
                  </a:txBody>
                  <a:tcPr marL="9525" marR="9525" marT="9525" marB="0" anchor="ctr"/>
                </a:tc>
                <a:extLst>
                  <a:ext uri="{0D108BD9-81ED-4DB2-BD59-A6C34878D82A}">
                    <a16:rowId xmlns:a16="http://schemas.microsoft.com/office/drawing/2014/main" val="10009"/>
                  </a:ext>
                </a:extLst>
              </a:tr>
              <a:tr h="409929">
                <a:tc>
                  <a:txBody>
                    <a:bodyPr/>
                    <a:lstStyle/>
                    <a:p>
                      <a:r>
                        <a:rPr lang="en-US" sz="1600" dirty="0"/>
                        <a:t>65+</a:t>
                      </a:r>
                    </a:p>
                  </a:txBody>
                  <a:tcPr anchor="ctr"/>
                </a:tc>
                <a:tc>
                  <a:txBody>
                    <a:bodyPr/>
                    <a:lstStyle/>
                    <a:p>
                      <a:pPr algn="ctr" fontAlgn="ctr"/>
                      <a:r>
                        <a:rPr lang="en-US" sz="16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4%</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4%</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2%</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4%</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6%</a:t>
                      </a:r>
                    </a:p>
                  </a:txBody>
                  <a:tcPr marL="9525" marR="9525" marT="9525" marB="0" anchor="ctr"/>
                </a:tc>
                <a:extLst>
                  <a:ext uri="{0D108BD9-81ED-4DB2-BD59-A6C34878D82A}">
                    <a16:rowId xmlns:a16="http://schemas.microsoft.com/office/drawing/2014/main" val="10010"/>
                  </a:ext>
                </a:extLst>
              </a:tr>
            </a:tbl>
          </a:graphicData>
        </a:graphic>
      </p:graphicFrame>
      <p:sp>
        <p:nvSpPr>
          <p:cNvPr id="3" name="Title 2"/>
          <p:cNvSpPr>
            <a:spLocks noGrp="1"/>
          </p:cNvSpPr>
          <p:nvPr>
            <p:ph type="title"/>
          </p:nvPr>
        </p:nvSpPr>
        <p:spPr/>
        <p:txBody>
          <a:bodyPr>
            <a:noAutofit/>
          </a:bodyPr>
          <a:lstStyle/>
          <a:p>
            <a:r>
              <a:rPr lang="en-US" sz="4000" dirty="0"/>
              <a:t>Rider Demographics – Gender and Age</a:t>
            </a:r>
          </a:p>
        </p:txBody>
      </p:sp>
    </p:spTree>
    <p:extLst>
      <p:ext uri="{BB962C8B-B14F-4D97-AF65-F5344CB8AC3E}">
        <p14:creationId xmlns:p14="http://schemas.microsoft.com/office/powerpoint/2010/main" val="2003963990"/>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extLst>
              <p:ext uri="{D42A27DB-BD31-4B8C-83A1-F6EECF244321}">
                <p14:modId xmlns:p14="http://schemas.microsoft.com/office/powerpoint/2010/main" val="1282305141"/>
              </p:ext>
            </p:extLst>
          </p:nvPr>
        </p:nvGraphicFramePr>
        <p:xfrm>
          <a:off x="1544715" y="1108365"/>
          <a:ext cx="9126247" cy="5028007"/>
        </p:xfrm>
        <a:graphic>
          <a:graphicData uri="http://schemas.openxmlformats.org/drawingml/2006/table">
            <a:tbl>
              <a:tblPr firstRow="1" bandRow="1">
                <a:tableStyleId>{5C22544A-7EE6-4342-B048-85BDC9FD1C3A}</a:tableStyleId>
              </a:tblPr>
              <a:tblGrid>
                <a:gridCol w="2281561">
                  <a:extLst>
                    <a:ext uri="{9D8B030D-6E8A-4147-A177-3AD203B41FA5}">
                      <a16:colId xmlns:a16="http://schemas.microsoft.com/office/drawing/2014/main" val="20000"/>
                    </a:ext>
                  </a:extLst>
                </a:gridCol>
                <a:gridCol w="1140781">
                  <a:extLst>
                    <a:ext uri="{9D8B030D-6E8A-4147-A177-3AD203B41FA5}">
                      <a16:colId xmlns:a16="http://schemas.microsoft.com/office/drawing/2014/main" val="20001"/>
                    </a:ext>
                  </a:extLst>
                </a:gridCol>
                <a:gridCol w="1140781">
                  <a:extLst>
                    <a:ext uri="{9D8B030D-6E8A-4147-A177-3AD203B41FA5}">
                      <a16:colId xmlns:a16="http://schemas.microsoft.com/office/drawing/2014/main" val="20002"/>
                    </a:ext>
                  </a:extLst>
                </a:gridCol>
                <a:gridCol w="1140781">
                  <a:extLst>
                    <a:ext uri="{9D8B030D-6E8A-4147-A177-3AD203B41FA5}">
                      <a16:colId xmlns:a16="http://schemas.microsoft.com/office/drawing/2014/main" val="20003"/>
                    </a:ext>
                  </a:extLst>
                </a:gridCol>
                <a:gridCol w="1140781">
                  <a:extLst>
                    <a:ext uri="{9D8B030D-6E8A-4147-A177-3AD203B41FA5}">
                      <a16:colId xmlns:a16="http://schemas.microsoft.com/office/drawing/2014/main" val="20004"/>
                    </a:ext>
                  </a:extLst>
                </a:gridCol>
                <a:gridCol w="1140781">
                  <a:extLst>
                    <a:ext uri="{9D8B030D-6E8A-4147-A177-3AD203B41FA5}">
                      <a16:colId xmlns:a16="http://schemas.microsoft.com/office/drawing/2014/main" val="20005"/>
                    </a:ext>
                  </a:extLst>
                </a:gridCol>
                <a:gridCol w="1140781">
                  <a:extLst>
                    <a:ext uri="{9D8B030D-6E8A-4147-A177-3AD203B41FA5}">
                      <a16:colId xmlns:a16="http://schemas.microsoft.com/office/drawing/2014/main" val="20006"/>
                    </a:ext>
                  </a:extLst>
                </a:gridCol>
              </a:tblGrid>
              <a:tr h="803301">
                <a:tc>
                  <a:txBody>
                    <a:bodyPr/>
                    <a:lstStyle/>
                    <a:p>
                      <a:endParaRPr lang="en-US" dirty="0"/>
                    </a:p>
                  </a:txBody>
                  <a:tcPr/>
                </a:tc>
                <a:tc>
                  <a:txBody>
                    <a:bodyPr/>
                    <a:lstStyle/>
                    <a:p>
                      <a:pPr algn="ctr"/>
                      <a:r>
                        <a:rPr lang="en-US" dirty="0"/>
                        <a:t>Overall</a:t>
                      </a:r>
                    </a:p>
                  </a:txBody>
                  <a:tcPr anchor="ctr"/>
                </a:tc>
                <a:tc>
                  <a:txBody>
                    <a:bodyPr/>
                    <a:lstStyle/>
                    <a:p>
                      <a:pPr algn="ctr" fontAlgn="b"/>
                      <a:r>
                        <a:rPr lang="en-US" sz="1800" b="1" i="0" u="none" strike="noStrike" dirty="0">
                          <a:solidFill>
                            <a:schemeClr val="bg1"/>
                          </a:solidFill>
                          <a:effectLst/>
                          <a:latin typeface="+mn-lt"/>
                        </a:rPr>
                        <a:t>Express Bus</a:t>
                      </a:r>
                    </a:p>
                  </a:txBody>
                  <a:tcPr marL="9525" marR="9525" marT="9525" marB="0" anchor="ctr"/>
                </a:tc>
                <a:tc>
                  <a:txBody>
                    <a:bodyPr/>
                    <a:lstStyle/>
                    <a:p>
                      <a:pPr algn="ctr" fontAlgn="b"/>
                      <a:r>
                        <a:rPr lang="en-US" sz="1800" b="1" i="0" u="none" strike="noStrike" dirty="0">
                          <a:solidFill>
                            <a:schemeClr val="bg1"/>
                          </a:solidFill>
                          <a:effectLst/>
                          <a:latin typeface="+mn-lt"/>
                        </a:rPr>
                        <a:t>Sounder Seattle-Everett</a:t>
                      </a:r>
                    </a:p>
                  </a:txBody>
                  <a:tcPr marL="9525" marR="9525" marT="9525" marB="0" anchor="ctr"/>
                </a:tc>
                <a:tc>
                  <a:txBody>
                    <a:bodyPr/>
                    <a:lstStyle/>
                    <a:p>
                      <a:pPr algn="ctr" fontAlgn="b"/>
                      <a:r>
                        <a:rPr lang="en-US" sz="1800" b="1" i="0" u="none" strike="noStrike" dirty="0">
                          <a:solidFill>
                            <a:schemeClr val="bg1"/>
                          </a:solidFill>
                          <a:effectLst/>
                          <a:latin typeface="+mn-lt"/>
                        </a:rPr>
                        <a:t>Sounder Seattle-Lakewood</a:t>
                      </a:r>
                    </a:p>
                  </a:txBody>
                  <a:tcPr marL="9525" marR="9525" marT="9525" marB="0" anchor="ctr"/>
                </a:tc>
                <a:tc>
                  <a:txBody>
                    <a:bodyPr/>
                    <a:lstStyle/>
                    <a:p>
                      <a:pPr algn="ctr" fontAlgn="b"/>
                      <a:r>
                        <a:rPr lang="en-US" sz="1800" b="1" i="0" u="none" strike="noStrike" dirty="0">
                          <a:solidFill>
                            <a:schemeClr val="bg1"/>
                          </a:solidFill>
                          <a:effectLst/>
                          <a:latin typeface="+mn-lt"/>
                        </a:rPr>
                        <a:t>Tacoma Link</a:t>
                      </a:r>
                    </a:p>
                  </a:txBody>
                  <a:tcPr marL="9525" marR="9525" marT="9525" marB="0" anchor="ctr"/>
                </a:tc>
                <a:tc>
                  <a:txBody>
                    <a:bodyPr/>
                    <a:lstStyle/>
                    <a:p>
                      <a:pPr algn="ctr" fontAlgn="b"/>
                      <a:r>
                        <a:rPr lang="en-US" sz="1800" b="1" i="0" u="none" strike="noStrike" dirty="0">
                          <a:solidFill>
                            <a:schemeClr val="bg1"/>
                          </a:solidFill>
                          <a:effectLst/>
                          <a:latin typeface="+mn-lt"/>
                        </a:rPr>
                        <a:t>Link</a:t>
                      </a:r>
                    </a:p>
                  </a:txBody>
                  <a:tcPr marL="9525" marR="9525" marT="9525" marB="0" anchor="ctr"/>
                </a:tc>
                <a:extLst>
                  <a:ext uri="{0D108BD9-81ED-4DB2-BD59-A6C34878D82A}">
                    <a16:rowId xmlns:a16="http://schemas.microsoft.com/office/drawing/2014/main" val="10000"/>
                  </a:ext>
                </a:extLst>
              </a:tr>
              <a:tr h="400139">
                <a:tc>
                  <a:txBody>
                    <a:bodyPr/>
                    <a:lstStyle/>
                    <a:p>
                      <a:pPr marL="182880" algn="l" fontAlgn="t"/>
                      <a:r>
                        <a:rPr lang="en-US" sz="1600" b="0" i="0" u="none" strike="noStrike" dirty="0">
                          <a:solidFill>
                            <a:srgbClr val="000000"/>
                          </a:solidFill>
                          <a:effectLst/>
                          <a:latin typeface="+mn-lt"/>
                        </a:rPr>
                        <a:t>White/Caucasian</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59%</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56%</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79%</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68%</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60%</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60%</a:t>
                      </a:r>
                    </a:p>
                  </a:txBody>
                  <a:tcPr marL="9525" marR="9525" marT="9525" marB="0" anchor="ctr"/>
                </a:tc>
                <a:extLst>
                  <a:ext uri="{0D108BD9-81ED-4DB2-BD59-A6C34878D82A}">
                    <a16:rowId xmlns:a16="http://schemas.microsoft.com/office/drawing/2014/main" val="10001"/>
                  </a:ext>
                </a:extLst>
              </a:tr>
              <a:tr h="400139">
                <a:tc>
                  <a:txBody>
                    <a:bodyPr/>
                    <a:lstStyle/>
                    <a:p>
                      <a:pPr marL="182880" algn="l" fontAlgn="t"/>
                      <a:r>
                        <a:rPr lang="en-US" sz="1600" b="0" i="0" u="none" strike="noStrike" dirty="0">
                          <a:solidFill>
                            <a:srgbClr val="000000"/>
                          </a:solidFill>
                          <a:effectLst/>
                          <a:latin typeface="+mn-lt"/>
                        </a:rPr>
                        <a:t>Black/African-American</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12%</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11%</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4%</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11%</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19%</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13%</a:t>
                      </a:r>
                    </a:p>
                  </a:txBody>
                  <a:tcPr marL="9525" marR="9525" marT="9525" marB="0" anchor="ctr"/>
                </a:tc>
                <a:extLst>
                  <a:ext uri="{0D108BD9-81ED-4DB2-BD59-A6C34878D82A}">
                    <a16:rowId xmlns:a16="http://schemas.microsoft.com/office/drawing/2014/main" val="10002"/>
                  </a:ext>
                </a:extLst>
              </a:tr>
              <a:tr h="400139">
                <a:tc>
                  <a:txBody>
                    <a:bodyPr/>
                    <a:lstStyle/>
                    <a:p>
                      <a:pPr marL="182880" algn="l" fontAlgn="t"/>
                      <a:r>
                        <a:rPr lang="en-US" sz="1600" b="0" i="0" u="none" strike="noStrike" dirty="0">
                          <a:solidFill>
                            <a:srgbClr val="000000"/>
                          </a:solidFill>
                          <a:effectLst/>
                          <a:latin typeface="+mn-lt"/>
                        </a:rPr>
                        <a:t>Asian</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14%</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15%</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4%</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12%</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3%</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15%</a:t>
                      </a:r>
                    </a:p>
                  </a:txBody>
                  <a:tcPr marL="9525" marR="9525" marT="9525" marB="0" anchor="ctr"/>
                </a:tc>
                <a:extLst>
                  <a:ext uri="{0D108BD9-81ED-4DB2-BD59-A6C34878D82A}">
                    <a16:rowId xmlns:a16="http://schemas.microsoft.com/office/drawing/2014/main" val="10003"/>
                  </a:ext>
                </a:extLst>
              </a:tr>
              <a:tr h="479775">
                <a:tc>
                  <a:txBody>
                    <a:bodyPr/>
                    <a:lstStyle/>
                    <a:p>
                      <a:pPr marL="182880" algn="l" fontAlgn="t"/>
                      <a:r>
                        <a:rPr lang="en-US" sz="1600" b="0" i="0" u="none" strike="noStrike" dirty="0">
                          <a:solidFill>
                            <a:srgbClr val="000000"/>
                          </a:solidFill>
                          <a:effectLst/>
                          <a:latin typeface="+mn-lt"/>
                        </a:rPr>
                        <a:t>Native Hawaiian/</a:t>
                      </a:r>
                      <a:r>
                        <a:rPr lang="en-US" sz="1600" b="0" i="0" u="none" strike="noStrike" baseline="0" dirty="0">
                          <a:solidFill>
                            <a:srgbClr val="000000"/>
                          </a:solidFill>
                          <a:effectLst/>
                          <a:latin typeface="+mn-lt"/>
                        </a:rPr>
                        <a:t> Pacific Islander</a:t>
                      </a:r>
                      <a:endParaRPr lang="en-US" sz="1600" b="0" i="0" u="none" strike="noStrike" dirty="0">
                        <a:solidFill>
                          <a:srgbClr val="000000"/>
                        </a:solidFill>
                        <a:effectLst/>
                        <a:latin typeface="+mn-lt"/>
                      </a:endParaRP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2%</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2%</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0%</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2%</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2%</a:t>
                      </a:r>
                    </a:p>
                  </a:txBody>
                  <a:tcPr marL="9525" marR="9525" marT="9525" marB="0" anchor="ctr"/>
                </a:tc>
                <a:extLst>
                  <a:ext uri="{0D108BD9-81ED-4DB2-BD59-A6C34878D82A}">
                    <a16:rowId xmlns:a16="http://schemas.microsoft.com/office/drawing/2014/main" val="10004"/>
                  </a:ext>
                </a:extLst>
              </a:tr>
              <a:tr h="479775">
                <a:tc>
                  <a:txBody>
                    <a:bodyPr/>
                    <a:lstStyle/>
                    <a:p>
                      <a:pPr marL="182880" algn="l" fontAlgn="t"/>
                      <a:r>
                        <a:rPr lang="en-US" sz="1600" b="0" i="0" u="none" strike="noStrike" dirty="0">
                          <a:solidFill>
                            <a:srgbClr val="000000"/>
                          </a:solidFill>
                          <a:effectLst/>
                          <a:latin typeface="+mn-lt"/>
                        </a:rPr>
                        <a:t>American</a:t>
                      </a:r>
                      <a:r>
                        <a:rPr lang="en-US" sz="1600" b="0" i="0" u="none" strike="noStrike" baseline="0" dirty="0">
                          <a:solidFill>
                            <a:srgbClr val="000000"/>
                          </a:solidFill>
                          <a:effectLst/>
                          <a:latin typeface="+mn-lt"/>
                        </a:rPr>
                        <a:t> </a:t>
                      </a:r>
                      <a:r>
                        <a:rPr lang="en-US" sz="1600" b="0" i="0" u="none" strike="noStrike" dirty="0">
                          <a:solidFill>
                            <a:srgbClr val="000000"/>
                          </a:solidFill>
                          <a:effectLst/>
                          <a:latin typeface="+mn-lt"/>
                        </a:rPr>
                        <a:t>Indian/Alaska Native</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0%</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0%</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0%</a:t>
                      </a:r>
                    </a:p>
                  </a:txBody>
                  <a:tcPr marL="9525" marR="9525" marT="9525" marB="0" anchor="ctr"/>
                </a:tc>
                <a:extLst>
                  <a:ext uri="{0D108BD9-81ED-4DB2-BD59-A6C34878D82A}">
                    <a16:rowId xmlns:a16="http://schemas.microsoft.com/office/drawing/2014/main" val="10005"/>
                  </a:ext>
                </a:extLst>
              </a:tr>
              <a:tr h="400139">
                <a:tc>
                  <a:txBody>
                    <a:bodyPr/>
                    <a:lstStyle/>
                    <a:p>
                      <a:pPr marL="182880" algn="l" fontAlgn="t"/>
                      <a:r>
                        <a:rPr lang="en-US" sz="1600" b="0" i="0" u="none" strike="noStrike" dirty="0">
                          <a:solidFill>
                            <a:srgbClr val="000000"/>
                          </a:solidFill>
                          <a:effectLst/>
                          <a:latin typeface="+mn-lt"/>
                        </a:rPr>
                        <a:t>Hispanic/Latino</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6%</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7%</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3%</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2%</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7%</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6%</a:t>
                      </a:r>
                    </a:p>
                  </a:txBody>
                  <a:tcPr marL="9525" marR="9525" marT="9525" marB="0" anchor="ctr"/>
                </a:tc>
                <a:extLst>
                  <a:ext uri="{0D108BD9-81ED-4DB2-BD59-A6C34878D82A}">
                    <a16:rowId xmlns:a16="http://schemas.microsoft.com/office/drawing/2014/main" val="10006"/>
                  </a:ext>
                </a:extLst>
              </a:tr>
              <a:tr h="400139">
                <a:tc>
                  <a:txBody>
                    <a:bodyPr/>
                    <a:lstStyle/>
                    <a:p>
                      <a:pPr marL="182880" algn="l" fontAlgn="t"/>
                      <a:r>
                        <a:rPr lang="en-US" sz="1600" b="0" i="0" u="none" strike="noStrike" dirty="0">
                          <a:solidFill>
                            <a:srgbClr val="000000"/>
                          </a:solidFill>
                          <a:effectLst/>
                          <a:latin typeface="+mn-lt"/>
                        </a:rPr>
                        <a:t>Bi or Multi-racial</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3%</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4%</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7%</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3%</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3%</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2%</a:t>
                      </a:r>
                    </a:p>
                  </a:txBody>
                  <a:tcPr marL="9525" marR="9525" marT="9525" marB="0" anchor="ctr"/>
                </a:tc>
                <a:extLst>
                  <a:ext uri="{0D108BD9-81ED-4DB2-BD59-A6C34878D82A}">
                    <a16:rowId xmlns:a16="http://schemas.microsoft.com/office/drawing/2014/main" val="10007"/>
                  </a:ext>
                </a:extLst>
              </a:tr>
              <a:tr h="400139">
                <a:tc>
                  <a:txBody>
                    <a:bodyPr/>
                    <a:lstStyle/>
                    <a:p>
                      <a:pPr marL="182880" algn="l" fontAlgn="t"/>
                      <a:r>
                        <a:rPr lang="en-US" sz="1600" b="0" i="0" u="none" strike="noStrike" dirty="0">
                          <a:solidFill>
                            <a:srgbClr val="000000"/>
                          </a:solidFill>
                          <a:effectLst/>
                          <a:latin typeface="+mn-lt"/>
                        </a:rPr>
                        <a:t>Something else</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2%</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0%</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2%</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a:t>
                      </a:r>
                    </a:p>
                  </a:txBody>
                  <a:tcPr marL="9525" marR="9525" marT="9525" marB="0" anchor="ctr"/>
                </a:tc>
                <a:extLst>
                  <a:ext uri="{0D108BD9-81ED-4DB2-BD59-A6C34878D82A}">
                    <a16:rowId xmlns:a16="http://schemas.microsoft.com/office/drawing/2014/main" val="10008"/>
                  </a:ext>
                </a:extLst>
              </a:tr>
              <a:tr h="400139">
                <a:tc>
                  <a:txBody>
                    <a:bodyPr/>
                    <a:lstStyle/>
                    <a:p>
                      <a:pPr marL="182880" algn="l" fontAlgn="t"/>
                      <a:r>
                        <a:rPr lang="en-US" sz="1600" b="0" i="0" u="none" strike="noStrike" dirty="0">
                          <a:solidFill>
                            <a:srgbClr val="000000"/>
                          </a:solidFill>
                          <a:effectLst/>
                          <a:latin typeface="+mn-lt"/>
                        </a:rPr>
                        <a:t>Don’t know</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0%</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0%</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0%</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0%</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0%</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0%</a:t>
                      </a:r>
                    </a:p>
                  </a:txBody>
                  <a:tcPr marL="9525" marR="9525" marT="9525" marB="0" anchor="ctr"/>
                </a:tc>
                <a:extLst>
                  <a:ext uri="{0D108BD9-81ED-4DB2-BD59-A6C34878D82A}">
                    <a16:rowId xmlns:a16="http://schemas.microsoft.com/office/drawing/2014/main" val="10009"/>
                  </a:ext>
                </a:extLst>
              </a:tr>
              <a:tr h="400139">
                <a:tc>
                  <a:txBody>
                    <a:bodyPr/>
                    <a:lstStyle/>
                    <a:p>
                      <a:pPr marL="182880" algn="l" fontAlgn="t"/>
                      <a:r>
                        <a:rPr lang="en-US" sz="1600" b="0" i="0" u="none" strike="noStrike" dirty="0">
                          <a:solidFill>
                            <a:srgbClr val="000000"/>
                          </a:solidFill>
                          <a:effectLst/>
                          <a:latin typeface="+mn-lt"/>
                        </a:rPr>
                        <a:t>Refused</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2%</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3%</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0%</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4%</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1%</a:t>
                      </a:r>
                    </a:p>
                  </a:txBody>
                  <a:tcPr marL="9525" marR="9525" marT="9525" marB="0" anchor="ctr"/>
                </a:tc>
                <a:extLst>
                  <a:ext uri="{0D108BD9-81ED-4DB2-BD59-A6C34878D82A}">
                    <a16:rowId xmlns:a16="http://schemas.microsoft.com/office/drawing/2014/main" val="10010"/>
                  </a:ext>
                </a:extLst>
              </a:tr>
            </a:tbl>
          </a:graphicData>
        </a:graphic>
      </p:graphicFrame>
      <p:sp>
        <p:nvSpPr>
          <p:cNvPr id="3" name="Title 2"/>
          <p:cNvSpPr>
            <a:spLocks noGrp="1"/>
          </p:cNvSpPr>
          <p:nvPr>
            <p:ph type="title"/>
          </p:nvPr>
        </p:nvSpPr>
        <p:spPr/>
        <p:txBody>
          <a:bodyPr>
            <a:noAutofit/>
          </a:bodyPr>
          <a:lstStyle/>
          <a:p>
            <a:r>
              <a:rPr lang="en-US" sz="4000" dirty="0"/>
              <a:t>Rider Demographics - Ethnicity</a:t>
            </a:r>
          </a:p>
        </p:txBody>
      </p:sp>
    </p:spTree>
    <p:extLst>
      <p:ext uri="{BB962C8B-B14F-4D97-AF65-F5344CB8AC3E}">
        <p14:creationId xmlns:p14="http://schemas.microsoft.com/office/powerpoint/2010/main" val="1576090134"/>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extLst>
              <p:ext uri="{D42A27DB-BD31-4B8C-83A1-F6EECF244321}">
                <p14:modId xmlns:p14="http://schemas.microsoft.com/office/powerpoint/2010/main" val="18192059"/>
              </p:ext>
            </p:extLst>
          </p:nvPr>
        </p:nvGraphicFramePr>
        <p:xfrm>
          <a:off x="1526958" y="1052945"/>
          <a:ext cx="9135122" cy="5115934"/>
        </p:xfrm>
        <a:graphic>
          <a:graphicData uri="http://schemas.openxmlformats.org/drawingml/2006/table">
            <a:tbl>
              <a:tblPr firstRow="1" bandRow="1">
                <a:tableStyleId>{5C22544A-7EE6-4342-B048-85BDC9FD1C3A}</a:tableStyleId>
              </a:tblPr>
              <a:tblGrid>
                <a:gridCol w="2876366">
                  <a:extLst>
                    <a:ext uri="{9D8B030D-6E8A-4147-A177-3AD203B41FA5}">
                      <a16:colId xmlns:a16="http://schemas.microsoft.com/office/drawing/2014/main" val="20000"/>
                    </a:ext>
                  </a:extLst>
                </a:gridCol>
                <a:gridCol w="1043126">
                  <a:extLst>
                    <a:ext uri="{9D8B030D-6E8A-4147-A177-3AD203B41FA5}">
                      <a16:colId xmlns:a16="http://schemas.microsoft.com/office/drawing/2014/main" val="20001"/>
                    </a:ext>
                  </a:extLst>
                </a:gridCol>
                <a:gridCol w="1043126">
                  <a:extLst>
                    <a:ext uri="{9D8B030D-6E8A-4147-A177-3AD203B41FA5}">
                      <a16:colId xmlns:a16="http://schemas.microsoft.com/office/drawing/2014/main" val="20002"/>
                    </a:ext>
                  </a:extLst>
                </a:gridCol>
                <a:gridCol w="1043126">
                  <a:extLst>
                    <a:ext uri="{9D8B030D-6E8A-4147-A177-3AD203B41FA5}">
                      <a16:colId xmlns:a16="http://schemas.microsoft.com/office/drawing/2014/main" val="20003"/>
                    </a:ext>
                  </a:extLst>
                </a:gridCol>
                <a:gridCol w="1043126">
                  <a:extLst>
                    <a:ext uri="{9D8B030D-6E8A-4147-A177-3AD203B41FA5}">
                      <a16:colId xmlns:a16="http://schemas.microsoft.com/office/drawing/2014/main" val="20004"/>
                    </a:ext>
                  </a:extLst>
                </a:gridCol>
                <a:gridCol w="1043126">
                  <a:extLst>
                    <a:ext uri="{9D8B030D-6E8A-4147-A177-3AD203B41FA5}">
                      <a16:colId xmlns:a16="http://schemas.microsoft.com/office/drawing/2014/main" val="20005"/>
                    </a:ext>
                  </a:extLst>
                </a:gridCol>
                <a:gridCol w="1043126">
                  <a:extLst>
                    <a:ext uri="{9D8B030D-6E8A-4147-A177-3AD203B41FA5}">
                      <a16:colId xmlns:a16="http://schemas.microsoft.com/office/drawing/2014/main" val="20006"/>
                    </a:ext>
                  </a:extLst>
                </a:gridCol>
              </a:tblGrid>
              <a:tr h="1025199">
                <a:tc>
                  <a:txBody>
                    <a:bodyPr/>
                    <a:lstStyle/>
                    <a:p>
                      <a:endParaRPr lang="en-US" sz="1800" dirty="0"/>
                    </a:p>
                  </a:txBody>
                  <a:tcPr/>
                </a:tc>
                <a:tc>
                  <a:txBody>
                    <a:bodyPr/>
                    <a:lstStyle/>
                    <a:p>
                      <a:pPr algn="ctr"/>
                      <a:r>
                        <a:rPr lang="en-US" dirty="0"/>
                        <a:t>Overall</a:t>
                      </a:r>
                    </a:p>
                  </a:txBody>
                  <a:tcPr anchor="ctr"/>
                </a:tc>
                <a:tc>
                  <a:txBody>
                    <a:bodyPr/>
                    <a:lstStyle/>
                    <a:p>
                      <a:pPr algn="ctr" fontAlgn="b"/>
                      <a:r>
                        <a:rPr lang="en-US" sz="1800" b="1" i="0" u="none" strike="noStrike" dirty="0">
                          <a:solidFill>
                            <a:schemeClr val="bg1"/>
                          </a:solidFill>
                          <a:effectLst/>
                          <a:latin typeface="+mn-lt"/>
                        </a:rPr>
                        <a:t>Express Bus</a:t>
                      </a:r>
                    </a:p>
                  </a:txBody>
                  <a:tcPr marL="9525" marR="9525" marT="9525" marB="0" anchor="ctr"/>
                </a:tc>
                <a:tc>
                  <a:txBody>
                    <a:bodyPr/>
                    <a:lstStyle/>
                    <a:p>
                      <a:pPr algn="ctr" fontAlgn="b"/>
                      <a:r>
                        <a:rPr lang="en-US" sz="1800" b="1" i="0" u="none" strike="noStrike" dirty="0">
                          <a:solidFill>
                            <a:schemeClr val="bg1"/>
                          </a:solidFill>
                          <a:effectLst/>
                          <a:latin typeface="+mn-lt"/>
                        </a:rPr>
                        <a:t>Sounder Seattle-Everett</a:t>
                      </a:r>
                    </a:p>
                  </a:txBody>
                  <a:tcPr marL="9525" marR="9525" marT="9525" marB="0" anchor="ctr"/>
                </a:tc>
                <a:tc>
                  <a:txBody>
                    <a:bodyPr/>
                    <a:lstStyle/>
                    <a:p>
                      <a:pPr algn="ctr" fontAlgn="b"/>
                      <a:r>
                        <a:rPr lang="en-US" sz="1800" b="1" i="0" u="none" strike="noStrike" dirty="0">
                          <a:solidFill>
                            <a:schemeClr val="bg1"/>
                          </a:solidFill>
                          <a:effectLst/>
                          <a:latin typeface="+mn-lt"/>
                        </a:rPr>
                        <a:t>Sounder Seattle-Lakewood</a:t>
                      </a:r>
                    </a:p>
                  </a:txBody>
                  <a:tcPr marL="9525" marR="9525" marT="9525" marB="0" anchor="ctr"/>
                </a:tc>
                <a:tc>
                  <a:txBody>
                    <a:bodyPr/>
                    <a:lstStyle/>
                    <a:p>
                      <a:pPr algn="ctr" fontAlgn="b"/>
                      <a:r>
                        <a:rPr lang="en-US" sz="1800" b="1" i="0" u="none" strike="noStrike" dirty="0">
                          <a:solidFill>
                            <a:schemeClr val="bg1"/>
                          </a:solidFill>
                          <a:effectLst/>
                          <a:latin typeface="+mn-lt"/>
                        </a:rPr>
                        <a:t>Tacoma Link</a:t>
                      </a:r>
                    </a:p>
                  </a:txBody>
                  <a:tcPr marL="9525" marR="9525" marT="9525" marB="0" anchor="ctr"/>
                </a:tc>
                <a:tc>
                  <a:txBody>
                    <a:bodyPr/>
                    <a:lstStyle/>
                    <a:p>
                      <a:pPr algn="ctr" fontAlgn="b"/>
                      <a:r>
                        <a:rPr lang="en-US" sz="1800" b="1" i="0" u="none" strike="noStrike" dirty="0">
                          <a:solidFill>
                            <a:schemeClr val="bg1"/>
                          </a:solidFill>
                          <a:effectLst/>
                          <a:latin typeface="+mn-lt"/>
                        </a:rPr>
                        <a:t>Link</a:t>
                      </a:r>
                    </a:p>
                  </a:txBody>
                  <a:tcPr marL="9525" marR="9525" marT="9525" marB="0" anchor="ctr"/>
                </a:tc>
                <a:extLst>
                  <a:ext uri="{0D108BD9-81ED-4DB2-BD59-A6C34878D82A}">
                    <a16:rowId xmlns:a16="http://schemas.microsoft.com/office/drawing/2014/main" val="10000"/>
                  </a:ext>
                </a:extLst>
              </a:tr>
              <a:tr h="437828">
                <a:tc>
                  <a:txBody>
                    <a:bodyPr/>
                    <a:lstStyle/>
                    <a:p>
                      <a:pPr marL="182880" algn="l" fontAlgn="t"/>
                      <a:r>
                        <a:rPr lang="en-US" sz="1600" b="0" i="0" u="none" strike="noStrike" dirty="0">
                          <a:solidFill>
                            <a:srgbClr val="000000"/>
                          </a:solidFill>
                          <a:effectLst/>
                          <a:latin typeface="+mn-lt"/>
                        </a:rPr>
                        <a:t>Employed 30+ hours per week</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64%</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67%</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80%</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83%</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42%</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58%</a:t>
                      </a:r>
                    </a:p>
                  </a:txBody>
                  <a:tcPr marL="9525" marR="9525" marT="9525" marB="0" anchor="ctr"/>
                </a:tc>
                <a:extLst>
                  <a:ext uri="{0D108BD9-81ED-4DB2-BD59-A6C34878D82A}">
                    <a16:rowId xmlns:a16="http://schemas.microsoft.com/office/drawing/2014/main" val="10001"/>
                  </a:ext>
                </a:extLst>
              </a:tr>
              <a:tr h="437828">
                <a:tc>
                  <a:txBody>
                    <a:bodyPr/>
                    <a:lstStyle/>
                    <a:p>
                      <a:pPr marL="182880" algn="l" fontAlgn="t"/>
                      <a:r>
                        <a:rPr lang="en-US" sz="1600" b="0" i="0" u="none" strike="noStrike" dirty="0">
                          <a:solidFill>
                            <a:srgbClr val="000000"/>
                          </a:solidFill>
                          <a:effectLst/>
                          <a:latin typeface="+mn-lt"/>
                        </a:rPr>
                        <a:t>Employed &lt;30 hours per week</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8%</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9%</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9%</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4%</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11%</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7%</a:t>
                      </a:r>
                    </a:p>
                  </a:txBody>
                  <a:tcPr marL="9525" marR="9525" marT="9525" marB="0" anchor="ctr"/>
                </a:tc>
                <a:extLst>
                  <a:ext uri="{0D108BD9-81ED-4DB2-BD59-A6C34878D82A}">
                    <a16:rowId xmlns:a16="http://schemas.microsoft.com/office/drawing/2014/main" val="3942720280"/>
                  </a:ext>
                </a:extLst>
              </a:tr>
              <a:tr h="474951">
                <a:tc>
                  <a:txBody>
                    <a:bodyPr/>
                    <a:lstStyle/>
                    <a:p>
                      <a:pPr marL="182880" algn="l" fontAlgn="t"/>
                      <a:r>
                        <a:rPr lang="en-US" sz="1600" b="0" i="0" u="none" strike="noStrike" dirty="0">
                          <a:solidFill>
                            <a:srgbClr val="000000"/>
                          </a:solidFill>
                          <a:effectLst/>
                          <a:latin typeface="+mn-lt"/>
                        </a:rPr>
                        <a:t>Self-employed</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3%</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3%</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1%</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7%</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3%</a:t>
                      </a:r>
                    </a:p>
                  </a:txBody>
                  <a:tcPr marL="9525" marR="9525" marT="9525" marB="0" anchor="ctr"/>
                </a:tc>
                <a:extLst>
                  <a:ext uri="{0D108BD9-81ED-4DB2-BD59-A6C34878D82A}">
                    <a16:rowId xmlns:a16="http://schemas.microsoft.com/office/drawing/2014/main" val="10002"/>
                  </a:ext>
                </a:extLst>
              </a:tr>
              <a:tr h="456688">
                <a:tc>
                  <a:txBody>
                    <a:bodyPr/>
                    <a:lstStyle/>
                    <a:p>
                      <a:pPr marL="182880" algn="l" fontAlgn="t"/>
                      <a:r>
                        <a:rPr lang="en-US" sz="1600" b="0" i="0" u="none" strike="noStrike" dirty="0">
                          <a:solidFill>
                            <a:srgbClr val="000000"/>
                          </a:solidFill>
                          <a:effectLst/>
                          <a:latin typeface="+mn-lt"/>
                        </a:rPr>
                        <a:t>Retired</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4%</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2%</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1%</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7%</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5%</a:t>
                      </a:r>
                    </a:p>
                  </a:txBody>
                  <a:tcPr marL="9525" marR="9525" marT="9525" marB="0" anchor="ctr"/>
                </a:tc>
                <a:extLst>
                  <a:ext uri="{0D108BD9-81ED-4DB2-BD59-A6C34878D82A}">
                    <a16:rowId xmlns:a16="http://schemas.microsoft.com/office/drawing/2014/main" val="10003"/>
                  </a:ext>
                </a:extLst>
              </a:tr>
              <a:tr h="456688">
                <a:tc>
                  <a:txBody>
                    <a:bodyPr/>
                    <a:lstStyle/>
                    <a:p>
                      <a:pPr marL="182880" algn="l" fontAlgn="t"/>
                      <a:r>
                        <a:rPr lang="en-US" sz="1600" b="0" i="0" u="none" strike="noStrike" dirty="0">
                          <a:solidFill>
                            <a:srgbClr val="000000"/>
                          </a:solidFill>
                          <a:effectLst/>
                          <a:latin typeface="+mn-lt"/>
                        </a:rPr>
                        <a:t>Homemaker</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0%</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2%</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0%</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0%</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2%</a:t>
                      </a:r>
                    </a:p>
                  </a:txBody>
                  <a:tcPr marL="9525" marR="9525" marT="9525" marB="0" anchor="ctr"/>
                </a:tc>
                <a:extLst>
                  <a:ext uri="{0D108BD9-81ED-4DB2-BD59-A6C34878D82A}">
                    <a16:rowId xmlns:a16="http://schemas.microsoft.com/office/drawing/2014/main" val="10004"/>
                  </a:ext>
                </a:extLst>
              </a:tr>
              <a:tr h="456688">
                <a:tc>
                  <a:txBody>
                    <a:bodyPr/>
                    <a:lstStyle/>
                    <a:p>
                      <a:pPr marL="182880" algn="l" fontAlgn="t"/>
                      <a:r>
                        <a:rPr lang="en-US" sz="1600" b="0" i="0" u="none" strike="noStrike" dirty="0">
                          <a:solidFill>
                            <a:srgbClr val="000000"/>
                          </a:solidFill>
                          <a:effectLst/>
                          <a:latin typeface="+mn-lt"/>
                        </a:rPr>
                        <a:t>Student</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16%</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9%</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3%</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7%</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10%</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24%</a:t>
                      </a:r>
                    </a:p>
                  </a:txBody>
                  <a:tcPr marL="9525" marR="9525" marT="9525" marB="0" anchor="ctr"/>
                </a:tc>
                <a:extLst>
                  <a:ext uri="{0D108BD9-81ED-4DB2-BD59-A6C34878D82A}">
                    <a16:rowId xmlns:a16="http://schemas.microsoft.com/office/drawing/2014/main" val="10005"/>
                  </a:ext>
                </a:extLst>
              </a:tr>
              <a:tr h="456688">
                <a:tc>
                  <a:txBody>
                    <a:bodyPr/>
                    <a:lstStyle/>
                    <a:p>
                      <a:pPr marL="182880" algn="l" fontAlgn="t"/>
                      <a:r>
                        <a:rPr lang="en-US" sz="1600" b="0" i="0" u="none" strike="noStrike" dirty="0">
                          <a:solidFill>
                            <a:srgbClr val="000000"/>
                          </a:solidFill>
                          <a:effectLst/>
                          <a:latin typeface="+mn-lt"/>
                        </a:rPr>
                        <a:t>Unemployed</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2%</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3%</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0%</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19%</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0%</a:t>
                      </a:r>
                    </a:p>
                  </a:txBody>
                  <a:tcPr marL="9525" marR="9525" marT="9525" marB="0" anchor="ctr"/>
                </a:tc>
                <a:extLst>
                  <a:ext uri="{0D108BD9-81ED-4DB2-BD59-A6C34878D82A}">
                    <a16:rowId xmlns:a16="http://schemas.microsoft.com/office/drawing/2014/main" val="10006"/>
                  </a:ext>
                </a:extLst>
              </a:tr>
              <a:tr h="456688">
                <a:tc>
                  <a:txBody>
                    <a:bodyPr/>
                    <a:lstStyle/>
                    <a:p>
                      <a:pPr marL="182880" algn="l" fontAlgn="t"/>
                      <a:r>
                        <a:rPr lang="en-US" sz="1600" b="0" i="0" u="none" strike="noStrike" dirty="0">
                          <a:solidFill>
                            <a:srgbClr val="000000"/>
                          </a:solidFill>
                          <a:effectLst/>
                          <a:latin typeface="+mn-lt"/>
                        </a:rPr>
                        <a:t>Something else</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2%</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0%</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1%</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0%</a:t>
                      </a:r>
                    </a:p>
                  </a:txBody>
                  <a:tcPr marL="9525" marR="9525" marT="9525" marB="0" anchor="ctr"/>
                </a:tc>
                <a:extLst>
                  <a:ext uri="{0D108BD9-81ED-4DB2-BD59-A6C34878D82A}">
                    <a16:rowId xmlns:a16="http://schemas.microsoft.com/office/drawing/2014/main" val="10007"/>
                  </a:ext>
                </a:extLst>
              </a:tr>
              <a:tr h="456688">
                <a:tc>
                  <a:txBody>
                    <a:bodyPr/>
                    <a:lstStyle/>
                    <a:p>
                      <a:pPr marL="182880" algn="l" fontAlgn="t"/>
                      <a:r>
                        <a:rPr lang="en-US" sz="1600" b="0" i="0" u="none" strike="noStrike" dirty="0">
                          <a:solidFill>
                            <a:srgbClr val="000000"/>
                          </a:solidFill>
                          <a:effectLst/>
                          <a:latin typeface="+mn-lt"/>
                        </a:rPr>
                        <a:t>Refused</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2%</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3%</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0%</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2%</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3%</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1%</a:t>
                      </a:r>
                    </a:p>
                  </a:txBody>
                  <a:tcPr marL="9525" marR="9525" marT="9525" marB="0" anchor="ctr"/>
                </a:tc>
                <a:extLst>
                  <a:ext uri="{0D108BD9-81ED-4DB2-BD59-A6C34878D82A}">
                    <a16:rowId xmlns:a16="http://schemas.microsoft.com/office/drawing/2014/main" val="10008"/>
                  </a:ext>
                </a:extLst>
              </a:tr>
            </a:tbl>
          </a:graphicData>
        </a:graphic>
      </p:graphicFrame>
      <p:sp>
        <p:nvSpPr>
          <p:cNvPr id="3" name="Title 2"/>
          <p:cNvSpPr>
            <a:spLocks noGrp="1"/>
          </p:cNvSpPr>
          <p:nvPr>
            <p:ph type="title"/>
          </p:nvPr>
        </p:nvSpPr>
        <p:spPr/>
        <p:txBody>
          <a:bodyPr>
            <a:noAutofit/>
          </a:bodyPr>
          <a:lstStyle/>
          <a:p>
            <a:r>
              <a:rPr lang="en-US" sz="4000" dirty="0"/>
              <a:t>Rider Demographics – Employment Status</a:t>
            </a:r>
          </a:p>
        </p:txBody>
      </p:sp>
    </p:spTree>
    <p:extLst>
      <p:ext uri="{BB962C8B-B14F-4D97-AF65-F5344CB8AC3E}">
        <p14:creationId xmlns:p14="http://schemas.microsoft.com/office/powerpoint/2010/main" val="3579287645"/>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extLst>
              <p:ext uri="{D42A27DB-BD31-4B8C-83A1-F6EECF244321}">
                <p14:modId xmlns:p14="http://schemas.microsoft.com/office/powerpoint/2010/main" val="108632626"/>
              </p:ext>
            </p:extLst>
          </p:nvPr>
        </p:nvGraphicFramePr>
        <p:xfrm>
          <a:off x="1544715" y="1043709"/>
          <a:ext cx="9126245" cy="5116945"/>
        </p:xfrm>
        <a:graphic>
          <a:graphicData uri="http://schemas.openxmlformats.org/drawingml/2006/table">
            <a:tbl>
              <a:tblPr firstRow="1" bandRow="1">
                <a:tableStyleId>{5C22544A-7EE6-4342-B048-85BDC9FD1C3A}</a:tableStyleId>
              </a:tblPr>
              <a:tblGrid>
                <a:gridCol w="2015231">
                  <a:extLst>
                    <a:ext uri="{9D8B030D-6E8A-4147-A177-3AD203B41FA5}">
                      <a16:colId xmlns:a16="http://schemas.microsoft.com/office/drawing/2014/main" val="20000"/>
                    </a:ext>
                  </a:extLst>
                </a:gridCol>
                <a:gridCol w="1185169">
                  <a:extLst>
                    <a:ext uri="{9D8B030D-6E8A-4147-A177-3AD203B41FA5}">
                      <a16:colId xmlns:a16="http://schemas.microsoft.com/office/drawing/2014/main" val="20001"/>
                    </a:ext>
                  </a:extLst>
                </a:gridCol>
                <a:gridCol w="1185169">
                  <a:extLst>
                    <a:ext uri="{9D8B030D-6E8A-4147-A177-3AD203B41FA5}">
                      <a16:colId xmlns:a16="http://schemas.microsoft.com/office/drawing/2014/main" val="20002"/>
                    </a:ext>
                  </a:extLst>
                </a:gridCol>
                <a:gridCol w="1185169">
                  <a:extLst>
                    <a:ext uri="{9D8B030D-6E8A-4147-A177-3AD203B41FA5}">
                      <a16:colId xmlns:a16="http://schemas.microsoft.com/office/drawing/2014/main" val="20003"/>
                    </a:ext>
                  </a:extLst>
                </a:gridCol>
                <a:gridCol w="1185169">
                  <a:extLst>
                    <a:ext uri="{9D8B030D-6E8A-4147-A177-3AD203B41FA5}">
                      <a16:colId xmlns:a16="http://schemas.microsoft.com/office/drawing/2014/main" val="20004"/>
                    </a:ext>
                  </a:extLst>
                </a:gridCol>
                <a:gridCol w="1185169">
                  <a:extLst>
                    <a:ext uri="{9D8B030D-6E8A-4147-A177-3AD203B41FA5}">
                      <a16:colId xmlns:a16="http://schemas.microsoft.com/office/drawing/2014/main" val="20005"/>
                    </a:ext>
                  </a:extLst>
                </a:gridCol>
                <a:gridCol w="1185169">
                  <a:extLst>
                    <a:ext uri="{9D8B030D-6E8A-4147-A177-3AD203B41FA5}">
                      <a16:colId xmlns:a16="http://schemas.microsoft.com/office/drawing/2014/main" val="20006"/>
                    </a:ext>
                  </a:extLst>
                </a:gridCol>
              </a:tblGrid>
              <a:tr h="929482">
                <a:tc>
                  <a:txBody>
                    <a:bodyPr/>
                    <a:lstStyle/>
                    <a:p>
                      <a:endParaRPr lang="en-US" dirty="0"/>
                    </a:p>
                  </a:txBody>
                  <a:tcPr/>
                </a:tc>
                <a:tc>
                  <a:txBody>
                    <a:bodyPr/>
                    <a:lstStyle/>
                    <a:p>
                      <a:pPr algn="ctr"/>
                      <a:r>
                        <a:rPr lang="en-US" dirty="0"/>
                        <a:t>Overall</a:t>
                      </a:r>
                    </a:p>
                  </a:txBody>
                  <a:tcPr anchor="ctr"/>
                </a:tc>
                <a:tc>
                  <a:txBody>
                    <a:bodyPr/>
                    <a:lstStyle/>
                    <a:p>
                      <a:pPr algn="ctr" fontAlgn="b"/>
                      <a:r>
                        <a:rPr lang="en-US" sz="1800" b="1" i="0" u="none" strike="noStrike" dirty="0">
                          <a:solidFill>
                            <a:schemeClr val="bg1"/>
                          </a:solidFill>
                          <a:effectLst/>
                          <a:latin typeface="+mn-lt"/>
                        </a:rPr>
                        <a:t>Express Bus</a:t>
                      </a:r>
                    </a:p>
                  </a:txBody>
                  <a:tcPr marL="9525" marR="9525" marT="9525" marB="0" anchor="ctr"/>
                </a:tc>
                <a:tc>
                  <a:txBody>
                    <a:bodyPr/>
                    <a:lstStyle/>
                    <a:p>
                      <a:pPr algn="ctr" fontAlgn="b"/>
                      <a:r>
                        <a:rPr lang="en-US" sz="1800" b="1" i="0" u="none" strike="noStrike" dirty="0">
                          <a:solidFill>
                            <a:schemeClr val="bg1"/>
                          </a:solidFill>
                          <a:effectLst/>
                          <a:latin typeface="+mn-lt"/>
                        </a:rPr>
                        <a:t>Sounder Seattle-Everett</a:t>
                      </a:r>
                    </a:p>
                  </a:txBody>
                  <a:tcPr marL="9525" marR="9525" marT="9525" marB="0" anchor="ctr"/>
                </a:tc>
                <a:tc>
                  <a:txBody>
                    <a:bodyPr/>
                    <a:lstStyle/>
                    <a:p>
                      <a:pPr algn="ctr" fontAlgn="b"/>
                      <a:r>
                        <a:rPr lang="en-US" sz="1800" b="1" i="0" u="none" strike="noStrike" dirty="0">
                          <a:solidFill>
                            <a:schemeClr val="bg1"/>
                          </a:solidFill>
                          <a:effectLst/>
                          <a:latin typeface="+mn-lt"/>
                        </a:rPr>
                        <a:t>Sounder Seattle-Lakewood</a:t>
                      </a:r>
                    </a:p>
                  </a:txBody>
                  <a:tcPr marL="9525" marR="9525" marT="9525" marB="0" anchor="ctr"/>
                </a:tc>
                <a:tc>
                  <a:txBody>
                    <a:bodyPr/>
                    <a:lstStyle/>
                    <a:p>
                      <a:pPr algn="ctr" fontAlgn="b"/>
                      <a:r>
                        <a:rPr lang="en-US" sz="1800" b="1" i="0" u="none" strike="noStrike" dirty="0">
                          <a:solidFill>
                            <a:schemeClr val="bg1"/>
                          </a:solidFill>
                          <a:effectLst/>
                          <a:latin typeface="+mn-lt"/>
                        </a:rPr>
                        <a:t>Tacoma Link</a:t>
                      </a:r>
                    </a:p>
                  </a:txBody>
                  <a:tcPr marL="9525" marR="9525" marT="9525" marB="0" anchor="ctr"/>
                </a:tc>
                <a:tc>
                  <a:txBody>
                    <a:bodyPr/>
                    <a:lstStyle/>
                    <a:p>
                      <a:pPr algn="ctr" fontAlgn="b"/>
                      <a:r>
                        <a:rPr lang="en-US" sz="1800" b="1" i="0" u="none" strike="noStrike" dirty="0">
                          <a:solidFill>
                            <a:schemeClr val="bg1"/>
                          </a:solidFill>
                          <a:effectLst/>
                          <a:latin typeface="+mn-lt"/>
                        </a:rPr>
                        <a:t>Link</a:t>
                      </a:r>
                    </a:p>
                  </a:txBody>
                  <a:tcPr marL="9525" marR="9525" marT="9525" marB="0" anchor="ctr"/>
                </a:tc>
                <a:extLst>
                  <a:ext uri="{0D108BD9-81ED-4DB2-BD59-A6C34878D82A}">
                    <a16:rowId xmlns:a16="http://schemas.microsoft.com/office/drawing/2014/main" val="10000"/>
                  </a:ext>
                </a:extLst>
              </a:tr>
              <a:tr h="598209">
                <a:tc>
                  <a:txBody>
                    <a:bodyPr/>
                    <a:lstStyle/>
                    <a:p>
                      <a:pPr marL="182880" algn="l" fontAlgn="t"/>
                      <a:r>
                        <a:rPr lang="en-US" sz="1600" b="0" i="0" u="none" strike="noStrike" dirty="0">
                          <a:solidFill>
                            <a:srgbClr val="000000"/>
                          </a:solidFill>
                          <a:effectLst/>
                          <a:latin typeface="+mn-lt"/>
                        </a:rPr>
                        <a:t>&lt;$30K</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16%</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16%</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10%</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6%</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32%</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17%</a:t>
                      </a:r>
                    </a:p>
                  </a:txBody>
                  <a:tcPr marL="9525" marR="9525" marT="9525" marB="0" anchor="ctr"/>
                </a:tc>
                <a:extLst>
                  <a:ext uri="{0D108BD9-81ED-4DB2-BD59-A6C34878D82A}">
                    <a16:rowId xmlns:a16="http://schemas.microsoft.com/office/drawing/2014/main" val="10001"/>
                  </a:ext>
                </a:extLst>
              </a:tr>
              <a:tr h="598209">
                <a:tc>
                  <a:txBody>
                    <a:bodyPr/>
                    <a:lstStyle/>
                    <a:p>
                      <a:pPr marL="182880" algn="l" fontAlgn="t"/>
                      <a:r>
                        <a:rPr lang="en-US" sz="1600" b="0" i="0" u="none" strike="noStrike" dirty="0">
                          <a:solidFill>
                            <a:srgbClr val="000000"/>
                          </a:solidFill>
                          <a:effectLst/>
                          <a:latin typeface="+mn-lt"/>
                        </a:rPr>
                        <a:t>$30K - &lt;$50K</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15%</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13%</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10%</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16%</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15%</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17%</a:t>
                      </a:r>
                    </a:p>
                  </a:txBody>
                  <a:tcPr marL="9525" marR="9525" marT="9525" marB="0" anchor="ctr"/>
                </a:tc>
                <a:extLst>
                  <a:ext uri="{0D108BD9-81ED-4DB2-BD59-A6C34878D82A}">
                    <a16:rowId xmlns:a16="http://schemas.microsoft.com/office/drawing/2014/main" val="10002"/>
                  </a:ext>
                </a:extLst>
              </a:tr>
              <a:tr h="598209">
                <a:tc>
                  <a:txBody>
                    <a:bodyPr/>
                    <a:lstStyle/>
                    <a:p>
                      <a:pPr marL="182880" algn="l" fontAlgn="t"/>
                      <a:r>
                        <a:rPr lang="en-US" sz="1600" b="0" i="0" u="none" strike="noStrike" dirty="0">
                          <a:solidFill>
                            <a:srgbClr val="000000"/>
                          </a:solidFill>
                          <a:effectLst/>
                          <a:latin typeface="+mn-lt"/>
                        </a:rPr>
                        <a:t>$50K - &lt;$75K</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14%</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15%</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20%</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19%</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9%</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11%</a:t>
                      </a:r>
                    </a:p>
                  </a:txBody>
                  <a:tcPr marL="9525" marR="9525" marT="9525" marB="0" anchor="ctr"/>
                </a:tc>
                <a:extLst>
                  <a:ext uri="{0D108BD9-81ED-4DB2-BD59-A6C34878D82A}">
                    <a16:rowId xmlns:a16="http://schemas.microsoft.com/office/drawing/2014/main" val="10003"/>
                  </a:ext>
                </a:extLst>
              </a:tr>
              <a:tr h="598209">
                <a:tc>
                  <a:txBody>
                    <a:bodyPr/>
                    <a:lstStyle/>
                    <a:p>
                      <a:pPr marL="182880" algn="l" fontAlgn="t"/>
                      <a:r>
                        <a:rPr lang="en-US" sz="1600" b="0" i="0" u="none" strike="noStrike" dirty="0">
                          <a:solidFill>
                            <a:srgbClr val="000000"/>
                          </a:solidFill>
                          <a:effectLst/>
                          <a:latin typeface="+mn-lt"/>
                        </a:rPr>
                        <a:t>$75K - &lt;$100K</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12%</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11%</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16%</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15%</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10%</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13%</a:t>
                      </a:r>
                    </a:p>
                  </a:txBody>
                  <a:tcPr marL="9525" marR="9525" marT="9525" marB="0" anchor="ctr"/>
                </a:tc>
                <a:extLst>
                  <a:ext uri="{0D108BD9-81ED-4DB2-BD59-A6C34878D82A}">
                    <a16:rowId xmlns:a16="http://schemas.microsoft.com/office/drawing/2014/main" val="10004"/>
                  </a:ext>
                </a:extLst>
              </a:tr>
              <a:tr h="598209">
                <a:tc>
                  <a:txBody>
                    <a:bodyPr/>
                    <a:lstStyle/>
                    <a:p>
                      <a:pPr marL="182880" algn="l" fontAlgn="t"/>
                      <a:r>
                        <a:rPr lang="en-US" sz="1600" b="0" i="0" u="none" strike="noStrike" dirty="0">
                          <a:solidFill>
                            <a:srgbClr val="000000"/>
                          </a:solidFill>
                          <a:effectLst/>
                          <a:latin typeface="+mn-lt"/>
                        </a:rPr>
                        <a:t>$100K - &lt;$200K</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13%</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15%</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21%</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21%</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10%</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9%</a:t>
                      </a:r>
                    </a:p>
                  </a:txBody>
                  <a:tcPr marL="9525" marR="9525" marT="9525" marB="0" anchor="ctr"/>
                </a:tc>
                <a:extLst>
                  <a:ext uri="{0D108BD9-81ED-4DB2-BD59-A6C34878D82A}">
                    <a16:rowId xmlns:a16="http://schemas.microsoft.com/office/drawing/2014/main" val="10005"/>
                  </a:ext>
                </a:extLst>
              </a:tr>
              <a:tr h="598209">
                <a:tc>
                  <a:txBody>
                    <a:bodyPr/>
                    <a:lstStyle/>
                    <a:p>
                      <a:pPr marL="182880" algn="l" fontAlgn="t"/>
                      <a:r>
                        <a:rPr lang="en-US" sz="1600" b="0" i="0" u="none" strike="noStrike" dirty="0">
                          <a:solidFill>
                            <a:srgbClr val="000000"/>
                          </a:solidFill>
                          <a:effectLst/>
                          <a:latin typeface="+mn-lt"/>
                        </a:rPr>
                        <a:t>$200K+</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2%</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3%</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3%</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2%</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3%</a:t>
                      </a:r>
                    </a:p>
                  </a:txBody>
                  <a:tcPr marL="9525" marR="9525" marT="9525" marB="0" anchor="ctr"/>
                </a:tc>
                <a:extLst>
                  <a:ext uri="{0D108BD9-81ED-4DB2-BD59-A6C34878D82A}">
                    <a16:rowId xmlns:a16="http://schemas.microsoft.com/office/drawing/2014/main" val="10006"/>
                  </a:ext>
                </a:extLst>
              </a:tr>
              <a:tr h="598209">
                <a:tc>
                  <a:txBody>
                    <a:bodyPr/>
                    <a:lstStyle/>
                    <a:p>
                      <a:pPr marL="182880" algn="l" fontAlgn="t"/>
                      <a:r>
                        <a:rPr lang="en-US" sz="1600" b="0" i="0" u="none" strike="noStrike" dirty="0">
                          <a:solidFill>
                            <a:srgbClr val="000000"/>
                          </a:solidFill>
                          <a:effectLst/>
                          <a:latin typeface="+mn-lt"/>
                        </a:rPr>
                        <a:t>Don’t know/Refused</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28%</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27%</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19%</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22%</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22%</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30%</a:t>
                      </a:r>
                    </a:p>
                  </a:txBody>
                  <a:tcPr marL="9525" marR="9525" marT="9525" marB="0" anchor="ctr"/>
                </a:tc>
                <a:extLst>
                  <a:ext uri="{0D108BD9-81ED-4DB2-BD59-A6C34878D82A}">
                    <a16:rowId xmlns:a16="http://schemas.microsoft.com/office/drawing/2014/main" val="10007"/>
                  </a:ext>
                </a:extLst>
              </a:tr>
            </a:tbl>
          </a:graphicData>
        </a:graphic>
      </p:graphicFrame>
      <p:sp>
        <p:nvSpPr>
          <p:cNvPr id="3" name="Title 2"/>
          <p:cNvSpPr>
            <a:spLocks noGrp="1"/>
          </p:cNvSpPr>
          <p:nvPr>
            <p:ph type="title"/>
          </p:nvPr>
        </p:nvSpPr>
        <p:spPr>
          <a:xfrm>
            <a:off x="199176" y="103184"/>
            <a:ext cx="10124507" cy="648254"/>
          </a:xfrm>
        </p:spPr>
        <p:txBody>
          <a:bodyPr>
            <a:noAutofit/>
          </a:bodyPr>
          <a:lstStyle/>
          <a:p>
            <a:r>
              <a:rPr lang="en-US" sz="4000" dirty="0"/>
              <a:t>Rider Demographics – Annual Household Income</a:t>
            </a:r>
          </a:p>
        </p:txBody>
      </p:sp>
    </p:spTree>
    <p:extLst>
      <p:ext uri="{BB962C8B-B14F-4D97-AF65-F5344CB8AC3E}">
        <p14:creationId xmlns:p14="http://schemas.microsoft.com/office/powerpoint/2010/main" val="2683929427"/>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extLst>
              <p:ext uri="{D42A27DB-BD31-4B8C-83A1-F6EECF244321}">
                <p14:modId xmlns:p14="http://schemas.microsoft.com/office/powerpoint/2010/main" val="3361088948"/>
              </p:ext>
            </p:extLst>
          </p:nvPr>
        </p:nvGraphicFramePr>
        <p:xfrm>
          <a:off x="1571349" y="1025235"/>
          <a:ext cx="9099613" cy="5126989"/>
        </p:xfrm>
        <a:graphic>
          <a:graphicData uri="http://schemas.openxmlformats.org/drawingml/2006/table">
            <a:tbl>
              <a:tblPr firstRow="1" bandRow="1">
                <a:tableStyleId>{5C22544A-7EE6-4342-B048-85BDC9FD1C3A}</a:tableStyleId>
              </a:tblPr>
              <a:tblGrid>
                <a:gridCol w="2024107">
                  <a:extLst>
                    <a:ext uri="{9D8B030D-6E8A-4147-A177-3AD203B41FA5}">
                      <a16:colId xmlns:a16="http://schemas.microsoft.com/office/drawing/2014/main" val="20000"/>
                    </a:ext>
                  </a:extLst>
                </a:gridCol>
                <a:gridCol w="1179251">
                  <a:extLst>
                    <a:ext uri="{9D8B030D-6E8A-4147-A177-3AD203B41FA5}">
                      <a16:colId xmlns:a16="http://schemas.microsoft.com/office/drawing/2014/main" val="20001"/>
                    </a:ext>
                  </a:extLst>
                </a:gridCol>
                <a:gridCol w="1179251">
                  <a:extLst>
                    <a:ext uri="{9D8B030D-6E8A-4147-A177-3AD203B41FA5}">
                      <a16:colId xmlns:a16="http://schemas.microsoft.com/office/drawing/2014/main" val="20002"/>
                    </a:ext>
                  </a:extLst>
                </a:gridCol>
                <a:gridCol w="1179251">
                  <a:extLst>
                    <a:ext uri="{9D8B030D-6E8A-4147-A177-3AD203B41FA5}">
                      <a16:colId xmlns:a16="http://schemas.microsoft.com/office/drawing/2014/main" val="20003"/>
                    </a:ext>
                  </a:extLst>
                </a:gridCol>
                <a:gridCol w="1179251">
                  <a:extLst>
                    <a:ext uri="{9D8B030D-6E8A-4147-A177-3AD203B41FA5}">
                      <a16:colId xmlns:a16="http://schemas.microsoft.com/office/drawing/2014/main" val="20004"/>
                    </a:ext>
                  </a:extLst>
                </a:gridCol>
                <a:gridCol w="1179251">
                  <a:extLst>
                    <a:ext uri="{9D8B030D-6E8A-4147-A177-3AD203B41FA5}">
                      <a16:colId xmlns:a16="http://schemas.microsoft.com/office/drawing/2014/main" val="20005"/>
                    </a:ext>
                  </a:extLst>
                </a:gridCol>
                <a:gridCol w="1179251">
                  <a:extLst>
                    <a:ext uri="{9D8B030D-6E8A-4147-A177-3AD203B41FA5}">
                      <a16:colId xmlns:a16="http://schemas.microsoft.com/office/drawing/2014/main" val="20006"/>
                    </a:ext>
                  </a:extLst>
                </a:gridCol>
              </a:tblGrid>
              <a:tr h="850636">
                <a:tc>
                  <a:txBody>
                    <a:bodyPr/>
                    <a:lstStyle/>
                    <a:p>
                      <a:endParaRPr lang="en-US" dirty="0"/>
                    </a:p>
                  </a:txBody>
                  <a:tcPr/>
                </a:tc>
                <a:tc>
                  <a:txBody>
                    <a:bodyPr/>
                    <a:lstStyle/>
                    <a:p>
                      <a:pPr algn="ctr"/>
                      <a:r>
                        <a:rPr lang="en-US" dirty="0"/>
                        <a:t>Overall</a:t>
                      </a:r>
                    </a:p>
                  </a:txBody>
                  <a:tcPr anchor="ctr"/>
                </a:tc>
                <a:tc>
                  <a:txBody>
                    <a:bodyPr/>
                    <a:lstStyle/>
                    <a:p>
                      <a:pPr algn="ctr" fontAlgn="b"/>
                      <a:r>
                        <a:rPr lang="en-US" sz="1800" b="1" i="0" u="none" strike="noStrike" dirty="0">
                          <a:solidFill>
                            <a:schemeClr val="bg1"/>
                          </a:solidFill>
                          <a:effectLst/>
                          <a:latin typeface="+mn-lt"/>
                        </a:rPr>
                        <a:t>Express Bus</a:t>
                      </a:r>
                    </a:p>
                  </a:txBody>
                  <a:tcPr marL="9525" marR="9525" marT="9525" marB="0" anchor="ctr"/>
                </a:tc>
                <a:tc>
                  <a:txBody>
                    <a:bodyPr/>
                    <a:lstStyle/>
                    <a:p>
                      <a:pPr algn="ctr" fontAlgn="b"/>
                      <a:r>
                        <a:rPr lang="en-US" sz="1800" b="1" i="0" u="none" strike="noStrike" dirty="0">
                          <a:solidFill>
                            <a:schemeClr val="bg1"/>
                          </a:solidFill>
                          <a:effectLst/>
                          <a:latin typeface="+mn-lt"/>
                        </a:rPr>
                        <a:t>Sounder Seattle-Everett</a:t>
                      </a:r>
                    </a:p>
                  </a:txBody>
                  <a:tcPr marL="9525" marR="9525" marT="9525" marB="0" anchor="ctr"/>
                </a:tc>
                <a:tc>
                  <a:txBody>
                    <a:bodyPr/>
                    <a:lstStyle/>
                    <a:p>
                      <a:pPr algn="ctr" fontAlgn="b"/>
                      <a:r>
                        <a:rPr lang="en-US" sz="1800" b="1" i="0" u="none" strike="noStrike" dirty="0">
                          <a:solidFill>
                            <a:schemeClr val="bg1"/>
                          </a:solidFill>
                          <a:effectLst/>
                          <a:latin typeface="+mn-lt"/>
                        </a:rPr>
                        <a:t>Sounder Seattle-Lakewood</a:t>
                      </a:r>
                    </a:p>
                  </a:txBody>
                  <a:tcPr marL="9525" marR="9525" marT="9525" marB="0" anchor="ctr"/>
                </a:tc>
                <a:tc>
                  <a:txBody>
                    <a:bodyPr/>
                    <a:lstStyle/>
                    <a:p>
                      <a:pPr algn="ctr" fontAlgn="b"/>
                      <a:r>
                        <a:rPr lang="en-US" sz="1800" b="1" i="0" u="none" strike="noStrike" dirty="0">
                          <a:solidFill>
                            <a:schemeClr val="bg1"/>
                          </a:solidFill>
                          <a:effectLst/>
                          <a:latin typeface="+mn-lt"/>
                        </a:rPr>
                        <a:t>Tacoma Link</a:t>
                      </a:r>
                    </a:p>
                  </a:txBody>
                  <a:tcPr marL="9525" marR="9525" marT="9525" marB="0" anchor="ctr"/>
                </a:tc>
                <a:tc>
                  <a:txBody>
                    <a:bodyPr/>
                    <a:lstStyle/>
                    <a:p>
                      <a:pPr algn="ctr" fontAlgn="b"/>
                      <a:r>
                        <a:rPr lang="en-US" sz="1800" b="1" i="0" u="none" strike="noStrike" dirty="0">
                          <a:solidFill>
                            <a:schemeClr val="bg1"/>
                          </a:solidFill>
                          <a:effectLst/>
                          <a:latin typeface="+mn-lt"/>
                        </a:rPr>
                        <a:t>Link</a:t>
                      </a:r>
                    </a:p>
                  </a:txBody>
                  <a:tcPr marL="9525" marR="9525" marT="9525" marB="0" anchor="ctr"/>
                </a:tc>
                <a:extLst>
                  <a:ext uri="{0D108BD9-81ED-4DB2-BD59-A6C34878D82A}">
                    <a16:rowId xmlns:a16="http://schemas.microsoft.com/office/drawing/2014/main" val="10000"/>
                  </a:ext>
                </a:extLst>
              </a:tr>
              <a:tr h="333649">
                <a:tc>
                  <a:txBody>
                    <a:bodyPr/>
                    <a:lstStyle/>
                    <a:p>
                      <a:pPr marL="0" marR="0" indent="0" algn="l">
                        <a:lnSpc>
                          <a:spcPct val="115000"/>
                        </a:lnSpc>
                        <a:spcBef>
                          <a:spcPts val="0"/>
                        </a:spcBef>
                        <a:spcAft>
                          <a:spcPts val="0"/>
                        </a:spcAft>
                      </a:pPr>
                      <a:r>
                        <a:rPr lang="en-US" sz="1600" dirty="0">
                          <a:effectLst/>
                          <a:latin typeface="Calibri" panose="020F0502020204030204" pitchFamily="34" charset="0"/>
                          <a:ea typeface="Times New Roman" panose="02020603050405020304" pitchFamily="18" charset="0"/>
                          <a:cs typeface="Calibri" panose="020F0502020204030204" pitchFamily="34" charset="0"/>
                        </a:rPr>
                        <a:t>First time riding</a:t>
                      </a:r>
                      <a:endParaRPr lang="en-US"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fontAlgn="ctr"/>
                      <a:r>
                        <a:rPr lang="en-US" sz="1600" b="0" i="0" u="none" strike="noStrike" dirty="0">
                          <a:solidFill>
                            <a:srgbClr val="000000"/>
                          </a:solidFill>
                          <a:effectLst/>
                          <a:latin typeface="Calibri" panose="020F0502020204030204" pitchFamily="34" charset="0"/>
                        </a:rPr>
                        <a:t>3%</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0%</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4%</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6%</a:t>
                      </a:r>
                    </a:p>
                  </a:txBody>
                  <a:tcPr marL="9525" marR="9525" marT="9525" marB="0" anchor="ctr"/>
                </a:tc>
                <a:extLst>
                  <a:ext uri="{0D108BD9-81ED-4DB2-BD59-A6C34878D82A}">
                    <a16:rowId xmlns:a16="http://schemas.microsoft.com/office/drawing/2014/main" val="10001"/>
                  </a:ext>
                </a:extLst>
              </a:tr>
              <a:tr h="333649">
                <a:tc>
                  <a:txBody>
                    <a:bodyPr/>
                    <a:lstStyle/>
                    <a:p>
                      <a:pPr marL="0" marR="0" indent="0" algn="l">
                        <a:lnSpc>
                          <a:spcPct val="115000"/>
                        </a:lnSpc>
                        <a:spcBef>
                          <a:spcPts val="0"/>
                        </a:spcBef>
                        <a:spcAft>
                          <a:spcPts val="0"/>
                        </a:spcAft>
                      </a:pPr>
                      <a:r>
                        <a:rPr lang="en-US" sz="1600" dirty="0">
                          <a:effectLst/>
                          <a:latin typeface="Calibri" panose="020F0502020204030204" pitchFamily="34" charset="0"/>
                          <a:ea typeface="Times New Roman" panose="02020603050405020304" pitchFamily="18" charset="0"/>
                          <a:cs typeface="Calibri" panose="020F0502020204030204" pitchFamily="34" charset="0"/>
                        </a:rPr>
                        <a:t>&lt; 6 months</a:t>
                      </a:r>
                      <a:endParaRPr lang="en-US"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fontAlgn="ctr"/>
                      <a:r>
                        <a:rPr lang="en-US" sz="1600" b="0" i="0" u="none" strike="noStrike">
                          <a:solidFill>
                            <a:srgbClr val="000000"/>
                          </a:solidFill>
                          <a:effectLst/>
                          <a:latin typeface="Calibri" panose="020F0502020204030204" pitchFamily="34" charset="0"/>
                        </a:rPr>
                        <a:t>12%</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12%</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24%</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19%</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16%</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10%</a:t>
                      </a:r>
                    </a:p>
                  </a:txBody>
                  <a:tcPr marL="9525" marR="9525" marT="9525" marB="0" anchor="ctr"/>
                </a:tc>
                <a:extLst>
                  <a:ext uri="{0D108BD9-81ED-4DB2-BD59-A6C34878D82A}">
                    <a16:rowId xmlns:a16="http://schemas.microsoft.com/office/drawing/2014/main" val="10002"/>
                  </a:ext>
                </a:extLst>
              </a:tr>
              <a:tr h="432921">
                <a:tc>
                  <a:txBody>
                    <a:bodyPr/>
                    <a:lstStyle/>
                    <a:p>
                      <a:pPr marL="0" marR="0" indent="0" algn="l">
                        <a:lnSpc>
                          <a:spcPct val="115000"/>
                        </a:lnSpc>
                        <a:spcBef>
                          <a:spcPts val="0"/>
                        </a:spcBef>
                        <a:spcAft>
                          <a:spcPts val="0"/>
                        </a:spcAft>
                      </a:pPr>
                      <a:r>
                        <a:rPr lang="en-US" sz="1600" dirty="0">
                          <a:effectLst/>
                          <a:latin typeface="Calibri" panose="020F0502020204030204" pitchFamily="34" charset="0"/>
                          <a:ea typeface="Times New Roman" panose="02020603050405020304" pitchFamily="18" charset="0"/>
                          <a:cs typeface="Calibri" panose="020F0502020204030204" pitchFamily="34" charset="0"/>
                        </a:rPr>
                        <a:t>6 months -</a:t>
                      </a:r>
                      <a:r>
                        <a:rPr lang="en-US" sz="1600" baseline="0" dirty="0">
                          <a:effectLst/>
                          <a:latin typeface="Calibri" panose="020F0502020204030204" pitchFamily="34" charset="0"/>
                          <a:ea typeface="Times New Roman" panose="02020603050405020304" pitchFamily="18" charset="0"/>
                          <a:cs typeface="Calibri" panose="020F0502020204030204" pitchFamily="34" charset="0"/>
                        </a:rPr>
                        <a:t> &lt; 1 Y</a:t>
                      </a:r>
                      <a:r>
                        <a:rPr lang="en-US" sz="1600" dirty="0">
                          <a:effectLst/>
                          <a:latin typeface="Calibri" panose="020F0502020204030204" pitchFamily="34" charset="0"/>
                          <a:ea typeface="Times New Roman" panose="02020603050405020304" pitchFamily="18" charset="0"/>
                          <a:cs typeface="Calibri" panose="020F0502020204030204" pitchFamily="34" charset="0"/>
                        </a:rPr>
                        <a:t>ear</a:t>
                      </a:r>
                      <a:endParaRPr lang="en-US"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fontAlgn="ctr"/>
                      <a:r>
                        <a:rPr lang="en-US" sz="1600" b="0" i="0" u="none" strike="noStrike">
                          <a:solidFill>
                            <a:srgbClr val="000000"/>
                          </a:solidFill>
                          <a:effectLst/>
                          <a:latin typeface="Calibri" panose="020F0502020204030204" pitchFamily="34" charset="0"/>
                        </a:rPr>
                        <a:t>11%</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11%</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3%</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7%</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14%</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11%</a:t>
                      </a:r>
                    </a:p>
                  </a:txBody>
                  <a:tcPr marL="9525" marR="9525" marT="9525" marB="0" anchor="ctr"/>
                </a:tc>
                <a:extLst>
                  <a:ext uri="{0D108BD9-81ED-4DB2-BD59-A6C34878D82A}">
                    <a16:rowId xmlns:a16="http://schemas.microsoft.com/office/drawing/2014/main" val="10003"/>
                  </a:ext>
                </a:extLst>
              </a:tr>
              <a:tr h="333649">
                <a:tc>
                  <a:txBody>
                    <a:bodyPr/>
                    <a:lstStyle/>
                    <a:p>
                      <a:pPr marL="0" marR="0" indent="0" algn="l">
                        <a:lnSpc>
                          <a:spcPct val="115000"/>
                        </a:lnSpc>
                        <a:spcBef>
                          <a:spcPts val="0"/>
                        </a:spcBef>
                        <a:spcAft>
                          <a:spcPts val="0"/>
                        </a:spcAft>
                      </a:pPr>
                      <a:r>
                        <a:rPr lang="en-US" sz="1600" dirty="0">
                          <a:effectLst/>
                          <a:latin typeface="Calibri" panose="020F0502020204030204" pitchFamily="34" charset="0"/>
                          <a:ea typeface="Times New Roman" panose="02020603050405020304" pitchFamily="18" charset="0"/>
                          <a:cs typeface="Calibri" panose="020F0502020204030204" pitchFamily="34" charset="0"/>
                        </a:rPr>
                        <a:t>1 - 2 years</a:t>
                      </a:r>
                      <a:endParaRPr lang="en-US"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fontAlgn="ctr"/>
                      <a:r>
                        <a:rPr lang="en-US" sz="1600" b="0" i="0" u="none" strike="noStrike" dirty="0">
                          <a:solidFill>
                            <a:srgbClr val="000000"/>
                          </a:solidFill>
                          <a:effectLst/>
                          <a:latin typeface="Calibri" panose="020F0502020204030204" pitchFamily="34" charset="0"/>
                        </a:rPr>
                        <a:t>19%</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19%</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16%</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12%</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6%</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22%</a:t>
                      </a:r>
                    </a:p>
                  </a:txBody>
                  <a:tcPr marL="9525" marR="9525" marT="9525" marB="0" anchor="ctr"/>
                </a:tc>
                <a:extLst>
                  <a:ext uri="{0D108BD9-81ED-4DB2-BD59-A6C34878D82A}">
                    <a16:rowId xmlns:a16="http://schemas.microsoft.com/office/drawing/2014/main" val="10004"/>
                  </a:ext>
                </a:extLst>
              </a:tr>
              <a:tr h="434825">
                <a:tc>
                  <a:txBody>
                    <a:bodyPr/>
                    <a:lstStyle/>
                    <a:p>
                      <a:pPr marL="0" marR="0" indent="0" algn="l">
                        <a:lnSpc>
                          <a:spcPct val="115000"/>
                        </a:lnSpc>
                        <a:spcBef>
                          <a:spcPts val="0"/>
                        </a:spcBef>
                        <a:spcAft>
                          <a:spcPts val="0"/>
                        </a:spcAft>
                      </a:pPr>
                      <a:r>
                        <a:rPr lang="en-US" sz="1600" dirty="0">
                          <a:effectLst/>
                          <a:latin typeface="Calibri" panose="020F0502020204030204" pitchFamily="34" charset="0"/>
                          <a:ea typeface="Times New Roman" panose="02020603050405020304" pitchFamily="18" charset="0"/>
                          <a:cs typeface="Calibri" panose="020F0502020204030204" pitchFamily="34" charset="0"/>
                        </a:rPr>
                        <a:t>2 - 3 years</a:t>
                      </a:r>
                      <a:endParaRPr lang="en-US"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fontAlgn="ctr"/>
                      <a:r>
                        <a:rPr lang="en-US" sz="1600" b="0" i="0" u="none" strike="noStrike">
                          <a:solidFill>
                            <a:srgbClr val="000000"/>
                          </a:solidFill>
                          <a:effectLst/>
                          <a:latin typeface="Calibri" panose="020F0502020204030204" pitchFamily="34" charset="0"/>
                        </a:rPr>
                        <a:t>14%</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12%</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15%</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16%</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14%</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16%</a:t>
                      </a:r>
                    </a:p>
                  </a:txBody>
                  <a:tcPr marL="9525" marR="9525" marT="9525" marB="0" anchor="ctr"/>
                </a:tc>
                <a:extLst>
                  <a:ext uri="{0D108BD9-81ED-4DB2-BD59-A6C34878D82A}">
                    <a16:rowId xmlns:a16="http://schemas.microsoft.com/office/drawing/2014/main" val="10005"/>
                  </a:ext>
                </a:extLst>
              </a:tr>
              <a:tr h="434825">
                <a:tc>
                  <a:txBody>
                    <a:bodyPr/>
                    <a:lstStyle/>
                    <a:p>
                      <a:pPr marL="0" marR="0" indent="0" algn="l">
                        <a:lnSpc>
                          <a:spcPct val="115000"/>
                        </a:lnSpc>
                        <a:spcBef>
                          <a:spcPts val="0"/>
                        </a:spcBef>
                        <a:spcAft>
                          <a:spcPts val="0"/>
                        </a:spcAft>
                      </a:pPr>
                      <a:r>
                        <a:rPr lang="en-US" sz="1600" dirty="0">
                          <a:effectLst/>
                          <a:latin typeface="Calibri" panose="020F0502020204030204" pitchFamily="34" charset="0"/>
                          <a:ea typeface="Times New Roman" panose="02020603050405020304" pitchFamily="18" charset="0"/>
                          <a:cs typeface="Calibri" panose="020F0502020204030204" pitchFamily="34" charset="0"/>
                        </a:rPr>
                        <a:t>3 - 4 years</a:t>
                      </a:r>
                      <a:endParaRPr lang="en-US"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fontAlgn="ctr"/>
                      <a:r>
                        <a:rPr lang="en-US" sz="1600" b="0" i="0" u="none" strike="noStrike">
                          <a:solidFill>
                            <a:srgbClr val="000000"/>
                          </a:solidFill>
                          <a:effectLst/>
                          <a:latin typeface="Calibri" panose="020F0502020204030204" pitchFamily="34" charset="0"/>
                        </a:rPr>
                        <a:t>8%</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6%</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4%</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9%</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8%</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9%</a:t>
                      </a:r>
                    </a:p>
                  </a:txBody>
                  <a:tcPr marL="9525" marR="9525" marT="9525" marB="0" anchor="ctr"/>
                </a:tc>
                <a:extLst>
                  <a:ext uri="{0D108BD9-81ED-4DB2-BD59-A6C34878D82A}">
                    <a16:rowId xmlns:a16="http://schemas.microsoft.com/office/drawing/2014/main" val="10006"/>
                  </a:ext>
                </a:extLst>
              </a:tr>
              <a:tr h="434825">
                <a:tc>
                  <a:txBody>
                    <a:bodyPr/>
                    <a:lstStyle/>
                    <a:p>
                      <a:pPr marL="0" marR="0" indent="0" algn="l">
                        <a:lnSpc>
                          <a:spcPct val="115000"/>
                        </a:lnSpc>
                        <a:spcBef>
                          <a:spcPts val="0"/>
                        </a:spcBef>
                        <a:spcAft>
                          <a:spcPts val="0"/>
                        </a:spcAft>
                      </a:pPr>
                      <a:r>
                        <a:rPr lang="en-US" sz="1600" dirty="0">
                          <a:effectLst/>
                          <a:latin typeface="Calibri" panose="020F0502020204030204" pitchFamily="34" charset="0"/>
                          <a:ea typeface="Times New Roman" panose="02020603050405020304" pitchFamily="18" charset="0"/>
                          <a:cs typeface="Calibri" panose="020F0502020204030204" pitchFamily="34" charset="0"/>
                        </a:rPr>
                        <a:t>4 - 5 years</a:t>
                      </a:r>
                      <a:endParaRPr lang="en-US"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fontAlgn="ctr"/>
                      <a:r>
                        <a:rPr lang="en-US" sz="1600" b="0" i="0" u="none" strike="noStrike">
                          <a:solidFill>
                            <a:srgbClr val="000000"/>
                          </a:solidFill>
                          <a:effectLst/>
                          <a:latin typeface="Calibri" panose="020F0502020204030204" pitchFamily="34" charset="0"/>
                        </a:rPr>
                        <a:t>9%</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8%</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14%</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9%</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4%</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11%</a:t>
                      </a:r>
                    </a:p>
                  </a:txBody>
                  <a:tcPr marL="9525" marR="9525" marT="9525" marB="0" anchor="ctr"/>
                </a:tc>
                <a:extLst>
                  <a:ext uri="{0D108BD9-81ED-4DB2-BD59-A6C34878D82A}">
                    <a16:rowId xmlns:a16="http://schemas.microsoft.com/office/drawing/2014/main" val="10007"/>
                  </a:ext>
                </a:extLst>
              </a:tr>
              <a:tr h="434825">
                <a:tc>
                  <a:txBody>
                    <a:bodyPr/>
                    <a:lstStyle/>
                    <a:p>
                      <a:pPr marL="0" marR="0" indent="0" algn="l">
                        <a:lnSpc>
                          <a:spcPct val="115000"/>
                        </a:lnSpc>
                        <a:spcBef>
                          <a:spcPts val="0"/>
                        </a:spcBef>
                        <a:spcAft>
                          <a:spcPts val="0"/>
                        </a:spcAft>
                      </a:pPr>
                      <a:r>
                        <a:rPr lang="en-US" sz="1600" dirty="0">
                          <a:effectLst/>
                          <a:latin typeface="Calibri" panose="020F0502020204030204" pitchFamily="34" charset="0"/>
                          <a:ea typeface="Times New Roman" panose="02020603050405020304" pitchFamily="18" charset="0"/>
                          <a:cs typeface="Calibri" panose="020F0502020204030204" pitchFamily="34" charset="0"/>
                        </a:rPr>
                        <a:t>5 to 10 years</a:t>
                      </a:r>
                      <a:endParaRPr lang="en-US"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fontAlgn="ctr"/>
                      <a:r>
                        <a:rPr lang="en-US" sz="1600" b="0" i="0" u="none" strike="noStrike">
                          <a:solidFill>
                            <a:srgbClr val="000000"/>
                          </a:solidFill>
                          <a:effectLst/>
                          <a:latin typeface="Calibri" panose="020F0502020204030204" pitchFamily="34" charset="0"/>
                        </a:rPr>
                        <a:t>11%</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12%</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14%</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14%</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17%</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9%</a:t>
                      </a:r>
                    </a:p>
                  </a:txBody>
                  <a:tcPr marL="9525" marR="9525" marT="9525" marB="0" anchor="ctr"/>
                </a:tc>
                <a:extLst>
                  <a:ext uri="{0D108BD9-81ED-4DB2-BD59-A6C34878D82A}">
                    <a16:rowId xmlns:a16="http://schemas.microsoft.com/office/drawing/2014/main" val="10008"/>
                  </a:ext>
                </a:extLst>
              </a:tr>
              <a:tr h="333649">
                <a:tc>
                  <a:txBody>
                    <a:bodyPr/>
                    <a:lstStyle/>
                    <a:p>
                      <a:pPr marL="0" marR="0" indent="0" algn="l">
                        <a:lnSpc>
                          <a:spcPct val="115000"/>
                        </a:lnSpc>
                        <a:spcBef>
                          <a:spcPts val="0"/>
                        </a:spcBef>
                        <a:spcAft>
                          <a:spcPts val="0"/>
                        </a:spcAft>
                      </a:pPr>
                      <a:r>
                        <a:rPr lang="en-US" sz="1600" dirty="0">
                          <a:effectLst/>
                          <a:latin typeface="Calibri" panose="020F0502020204030204" pitchFamily="34" charset="0"/>
                          <a:ea typeface="Times New Roman" panose="02020603050405020304" pitchFamily="18" charset="0"/>
                          <a:cs typeface="Calibri" panose="020F0502020204030204" pitchFamily="34" charset="0"/>
                        </a:rPr>
                        <a:t>&gt; 10 years</a:t>
                      </a:r>
                      <a:endParaRPr lang="en-US"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fontAlgn="ctr"/>
                      <a:r>
                        <a:rPr lang="en-US" sz="1600" b="0" i="0" u="none" strike="noStrike">
                          <a:solidFill>
                            <a:srgbClr val="000000"/>
                          </a:solidFill>
                          <a:effectLst/>
                          <a:latin typeface="Calibri" panose="020F0502020204030204" pitchFamily="34" charset="0"/>
                        </a:rPr>
                        <a:t>7%</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12%</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10%</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11%</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10%</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2%</a:t>
                      </a:r>
                    </a:p>
                  </a:txBody>
                  <a:tcPr marL="9525" marR="9525" marT="9525" marB="0" anchor="ctr"/>
                </a:tc>
                <a:extLst>
                  <a:ext uri="{0D108BD9-81ED-4DB2-BD59-A6C34878D82A}">
                    <a16:rowId xmlns:a16="http://schemas.microsoft.com/office/drawing/2014/main" val="10009"/>
                  </a:ext>
                </a:extLst>
              </a:tr>
              <a:tr h="434825">
                <a:tc>
                  <a:txBody>
                    <a:bodyPr/>
                    <a:lstStyle/>
                    <a:p>
                      <a:pPr marL="0" marR="0" indent="0" algn="l">
                        <a:lnSpc>
                          <a:spcPct val="115000"/>
                        </a:lnSpc>
                        <a:spcBef>
                          <a:spcPts val="0"/>
                        </a:spcBef>
                        <a:spcAft>
                          <a:spcPts val="0"/>
                        </a:spcAft>
                      </a:pPr>
                      <a:r>
                        <a:rPr lang="en-US" sz="1600" dirty="0">
                          <a:effectLst/>
                          <a:latin typeface="Calibri" panose="020F0502020204030204" pitchFamily="34" charset="0"/>
                          <a:ea typeface="Times New Roman" panose="02020603050405020304" pitchFamily="18" charset="0"/>
                          <a:cs typeface="Calibri" panose="020F0502020204030204" pitchFamily="34" charset="0"/>
                        </a:rPr>
                        <a:t>Since it started</a:t>
                      </a:r>
                      <a:endParaRPr lang="en-US"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fontAlgn="ctr"/>
                      <a:r>
                        <a:rPr lang="en-US" sz="1600" b="0" i="0" u="none" strike="noStrike">
                          <a:solidFill>
                            <a:srgbClr val="000000"/>
                          </a:solidFill>
                          <a:effectLst/>
                          <a:latin typeface="Calibri" panose="020F0502020204030204" pitchFamily="34" charset="0"/>
                        </a:rPr>
                        <a:t>3%</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2%</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0%</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2%</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6%</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3%</a:t>
                      </a:r>
                    </a:p>
                  </a:txBody>
                  <a:tcPr marL="9525" marR="9525" marT="9525" marB="0" anchor="ctr"/>
                </a:tc>
                <a:extLst>
                  <a:ext uri="{0D108BD9-81ED-4DB2-BD59-A6C34878D82A}">
                    <a16:rowId xmlns:a16="http://schemas.microsoft.com/office/drawing/2014/main" val="431667801"/>
                  </a:ext>
                </a:extLst>
              </a:tr>
              <a:tr h="334711">
                <a:tc>
                  <a:txBody>
                    <a:bodyPr/>
                    <a:lstStyle/>
                    <a:p>
                      <a:pPr marL="0" marR="0" indent="0" algn="l">
                        <a:lnSpc>
                          <a:spcPct val="115000"/>
                        </a:lnSpc>
                        <a:spcBef>
                          <a:spcPts val="0"/>
                        </a:spcBef>
                        <a:spcAft>
                          <a:spcPts val="0"/>
                        </a:spcAft>
                      </a:pPr>
                      <a:r>
                        <a:rPr lang="en-US" sz="1600" dirty="0">
                          <a:effectLst/>
                          <a:latin typeface="Calibri" panose="020F0502020204030204" pitchFamily="34" charset="0"/>
                          <a:ea typeface="Times New Roman" panose="02020603050405020304" pitchFamily="18" charset="0"/>
                          <a:cs typeface="Calibri" panose="020F0502020204030204" pitchFamily="34" charset="0"/>
                        </a:rPr>
                        <a:t>Don’t know/Refused</a:t>
                      </a:r>
                      <a:endParaRPr lang="en-US"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fontAlgn="ctr"/>
                      <a:r>
                        <a:rPr lang="en-US" sz="1600" b="0" i="0" u="none" strike="noStrike">
                          <a:solidFill>
                            <a:srgbClr val="000000"/>
                          </a:solidFill>
                          <a:effectLst/>
                          <a:latin typeface="Calibri" panose="020F0502020204030204" pitchFamily="34" charset="0"/>
                        </a:rPr>
                        <a:t>2%</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4%</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0%</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0%</a:t>
                      </a:r>
                    </a:p>
                  </a:txBody>
                  <a:tcPr marL="9525" marR="9525" marT="9525" marB="0" anchor="ctr"/>
                </a:tc>
                <a:tc>
                  <a:txBody>
                    <a:bodyPr/>
                    <a:lstStyle/>
                    <a:p>
                      <a:pPr algn="ctr" fontAlgn="ctr"/>
                      <a:r>
                        <a:rPr lang="en-US" sz="1600" b="0" i="0" u="none" strike="noStrike">
                          <a:solidFill>
                            <a:srgbClr val="000000"/>
                          </a:solidFill>
                          <a:effectLst/>
                          <a:latin typeface="Calibri" panose="020F0502020204030204" pitchFamily="34" charset="0"/>
                        </a:rPr>
                        <a:t>1%</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0%</a:t>
                      </a:r>
                    </a:p>
                  </a:txBody>
                  <a:tcPr marL="9525" marR="9525" marT="9525" marB="0" anchor="ctr"/>
                </a:tc>
                <a:extLst>
                  <a:ext uri="{0D108BD9-81ED-4DB2-BD59-A6C34878D82A}">
                    <a16:rowId xmlns:a16="http://schemas.microsoft.com/office/drawing/2014/main" val="2902914"/>
                  </a:ext>
                </a:extLst>
              </a:tr>
            </a:tbl>
          </a:graphicData>
        </a:graphic>
      </p:graphicFrame>
      <p:sp>
        <p:nvSpPr>
          <p:cNvPr id="3" name="Title 2"/>
          <p:cNvSpPr>
            <a:spLocks noGrp="1"/>
          </p:cNvSpPr>
          <p:nvPr>
            <p:ph type="title"/>
          </p:nvPr>
        </p:nvSpPr>
        <p:spPr>
          <a:xfrm>
            <a:off x="172016" y="103184"/>
            <a:ext cx="10151667" cy="630147"/>
          </a:xfrm>
        </p:spPr>
        <p:txBody>
          <a:bodyPr>
            <a:noAutofit/>
          </a:bodyPr>
          <a:lstStyle/>
          <a:p>
            <a:r>
              <a:rPr lang="en-US" sz="4000" dirty="0"/>
              <a:t>Rider Demographics – Length of Ridership</a:t>
            </a:r>
          </a:p>
        </p:txBody>
      </p:sp>
    </p:spTree>
    <p:extLst>
      <p:ext uri="{BB962C8B-B14F-4D97-AF65-F5344CB8AC3E}">
        <p14:creationId xmlns:p14="http://schemas.microsoft.com/office/powerpoint/2010/main" val="1881149064"/>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77266" y="2781334"/>
            <a:ext cx="6837467" cy="3069050"/>
          </a:xfrm>
        </p:spPr>
        <p:txBody>
          <a:bodyPr/>
          <a:lstStyle/>
          <a:p>
            <a:r>
              <a:rPr lang="en-US" sz="2000" dirty="0"/>
              <a:t>Ian Stewart</a:t>
            </a:r>
            <a:br>
              <a:rPr lang="en-US" sz="2000" dirty="0"/>
            </a:br>
            <a:r>
              <a:rPr lang="en-US" sz="2000" dirty="0">
                <a:hlinkClick r:id="rId2"/>
              </a:rPr>
              <a:t>ian@emcresearch.com</a:t>
            </a:r>
            <a:r>
              <a:rPr lang="en-US" sz="2000" dirty="0"/>
              <a:t/>
            </a:r>
            <a:br>
              <a:rPr lang="en-US" sz="2000" dirty="0"/>
            </a:br>
            <a:r>
              <a:rPr lang="en-US" sz="2000" dirty="0"/>
              <a:t>206.652.2654 Ext. 102</a:t>
            </a:r>
            <a:br>
              <a:rPr lang="en-US" sz="2000" dirty="0"/>
            </a:br>
            <a:r>
              <a:rPr lang="en-US" sz="2000" dirty="0"/>
              <a:t/>
            </a:r>
            <a:br>
              <a:rPr lang="en-US" sz="2000" dirty="0"/>
            </a:br>
            <a:r>
              <a:rPr lang="en-US" sz="2000" dirty="0"/>
              <a:t>Brian Vines</a:t>
            </a:r>
            <a:br>
              <a:rPr lang="en-US" sz="2000" dirty="0"/>
            </a:br>
            <a:r>
              <a:rPr lang="en-US" sz="2000" dirty="0">
                <a:hlinkClick r:id="rId3"/>
              </a:rPr>
              <a:t>brian@emcresearch.com</a:t>
            </a:r>
            <a:r>
              <a:rPr lang="en-US" sz="2000" dirty="0"/>
              <a:t/>
            </a:r>
            <a:br>
              <a:rPr lang="en-US" sz="2000" dirty="0"/>
            </a:br>
            <a:r>
              <a:rPr lang="en-US" sz="2000" dirty="0"/>
              <a:t>206.652.2454 Ext. 104</a:t>
            </a:r>
            <a:br>
              <a:rPr lang="en-US" sz="2000" dirty="0"/>
            </a:br>
            <a:r>
              <a:rPr lang="en-US" sz="2000" dirty="0"/>
              <a:t/>
            </a:r>
            <a:br>
              <a:rPr lang="en-US" sz="2000" dirty="0"/>
            </a:br>
            <a:r>
              <a:rPr lang="en-US" sz="2000" dirty="0"/>
              <a:t>Riley Jones</a:t>
            </a:r>
            <a:br>
              <a:rPr lang="en-US" sz="2000" dirty="0"/>
            </a:br>
            <a:r>
              <a:rPr lang="en-US" sz="2000" dirty="0">
                <a:hlinkClick r:id="rId4"/>
              </a:rPr>
              <a:t>riley@emcresearch.com</a:t>
            </a:r>
            <a:r>
              <a:rPr lang="en-US" sz="2000" dirty="0"/>
              <a:t/>
            </a:r>
            <a:br>
              <a:rPr lang="en-US" sz="2000" dirty="0"/>
            </a:br>
            <a:r>
              <a:rPr lang="en-US" sz="2000" dirty="0"/>
              <a:t>206.652.2654 Ext. 110</a:t>
            </a:r>
          </a:p>
        </p:txBody>
      </p:sp>
    </p:spTree>
    <p:extLst>
      <p:ext uri="{BB962C8B-B14F-4D97-AF65-F5344CB8AC3E}">
        <p14:creationId xmlns:p14="http://schemas.microsoft.com/office/powerpoint/2010/main" val="3528375097"/>
      </p:ext>
    </p:extLst>
  </p:cSld>
  <p:clrMapOvr>
    <a:masterClrMapping/>
  </p:clrMapOvr>
</p:sld>
</file>

<file path=ppt/theme/theme1.xml><?xml version="1.0" encoding="utf-8"?>
<a:theme xmlns:a="http://schemas.openxmlformats.org/drawingml/2006/main" name="EMC Theme">
  <a:themeElements>
    <a:clrScheme name="EMC">
      <a:dk1>
        <a:srgbClr val="000000"/>
      </a:dk1>
      <a:lt1>
        <a:srgbClr val="FFFFFF"/>
      </a:lt1>
      <a:dk2>
        <a:srgbClr val="6D6E71"/>
      </a:dk2>
      <a:lt2>
        <a:srgbClr val="6CA131"/>
      </a:lt2>
      <a:accent1>
        <a:srgbClr val="284D77"/>
      </a:accent1>
      <a:accent2>
        <a:srgbClr val="6E7D9F"/>
      </a:accent2>
      <a:accent3>
        <a:srgbClr val="ABACAF"/>
      </a:accent3>
      <a:accent4>
        <a:srgbClr val="B46C69"/>
      </a:accent4>
      <a:accent5>
        <a:srgbClr val="8F2420"/>
      </a:accent5>
      <a:accent6>
        <a:srgbClr val="5A315B"/>
      </a:accent6>
      <a:hlink>
        <a:srgbClr val="776655"/>
      </a:hlink>
      <a:folHlink>
        <a:srgbClr val="86C441"/>
      </a:folHlink>
    </a:clrScheme>
    <a:fontScheme name="EMC">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EMC Seattle 2011">
    <a:dk1>
      <a:sysClr val="windowText" lastClr="000000"/>
    </a:dk1>
    <a:lt1>
      <a:sysClr val="window" lastClr="FFFFFF"/>
    </a:lt1>
    <a:dk2>
      <a:srgbClr val="464653"/>
    </a:dk2>
    <a:lt2>
      <a:srgbClr val="DDE9EC"/>
    </a:lt2>
    <a:accent1>
      <a:srgbClr val="727CA3"/>
    </a:accent1>
    <a:accent2>
      <a:srgbClr val="9FB8CD"/>
    </a:accent2>
    <a:accent3>
      <a:srgbClr val="FBE39D"/>
    </a:accent3>
    <a:accent4>
      <a:srgbClr val="B88472"/>
    </a:accent4>
    <a:accent5>
      <a:srgbClr val="8E736A"/>
    </a:accent5>
    <a:accent6>
      <a:srgbClr val="9CBC98"/>
    </a:accent6>
    <a:hlink>
      <a:srgbClr val="0070C0"/>
    </a:hlink>
    <a:folHlink>
      <a:srgbClr val="002060"/>
    </a:folHlink>
  </a:clrScheme>
  <a:fontScheme name="EMC Seattle">
    <a:majorFont>
      <a:latin typeface="Calibri"/>
      <a:ea typeface=""/>
      <a:cs typeface=""/>
    </a:majorFont>
    <a:minorFont>
      <a:latin typeface="Calibri"/>
      <a:ea typeface=""/>
      <a:cs typeface=""/>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EMC Palette">
    <a:dk1>
      <a:sysClr val="windowText" lastClr="000000"/>
    </a:dk1>
    <a:lt1>
      <a:sysClr val="window" lastClr="FFFFFF"/>
    </a:lt1>
    <a:dk2>
      <a:srgbClr val="D8E2EB"/>
    </a:dk2>
    <a:lt2>
      <a:srgbClr val="C8DED6"/>
    </a:lt2>
    <a:accent1>
      <a:srgbClr val="126091"/>
    </a:accent1>
    <a:accent2>
      <a:srgbClr val="88AFC8"/>
    </a:accent2>
    <a:accent3>
      <a:srgbClr val="C7C7C7"/>
    </a:accent3>
    <a:accent4>
      <a:srgbClr val="B28293"/>
    </a:accent4>
    <a:accent5>
      <a:srgbClr val="80304C"/>
    </a:accent5>
    <a:accent6>
      <a:srgbClr val="4B2F5E"/>
    </a:accent6>
    <a:hlink>
      <a:srgbClr val="816D8E"/>
    </a:hlink>
    <a:folHlink>
      <a:srgbClr val="413128"/>
    </a:folHlink>
  </a:clrScheme>
  <a:fontScheme name="EMC Seattle">
    <a:majorFont>
      <a:latin typeface="Calibri"/>
      <a:ea typeface=""/>
      <a:cs typeface=""/>
    </a:majorFont>
    <a:minorFont>
      <a:latin typeface="Calibr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F9A0F53A6AA7645AA515E7B6DC7FDAA" ma:contentTypeVersion="17" ma:contentTypeDescription="Create a new document." ma:contentTypeScope="" ma:versionID="1d74126cc5645b8fb1f6e10fadb184f3">
  <xsd:schema xmlns:xsd="http://www.w3.org/2001/XMLSchema" xmlns:xs="http://www.w3.org/2001/XMLSchema" xmlns:p="http://schemas.microsoft.com/office/2006/metadata/properties" xmlns:ns2="56f3d933-615c-4180-bc95-256da5f826c8" xmlns:ns3="0bdcafba-3ca1-4d29-bb1a-c0cd3984117b" xmlns:ns4="c6b6fa1d-1a0a-4367-bc8e-8a0985d476e0" targetNamespace="http://schemas.microsoft.com/office/2006/metadata/properties" ma:root="true" ma:fieldsID="c0cf4cb4c5b5a9bdd964c262a4153210" ns2:_="" ns3:_="" ns4:_="">
    <xsd:import namespace="56f3d933-615c-4180-bc95-256da5f826c8"/>
    <xsd:import namespace="0bdcafba-3ca1-4d29-bb1a-c0cd3984117b"/>
    <xsd:import namespace="c6b6fa1d-1a0a-4367-bc8e-8a0985d476e0"/>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DateTaken" minOccurs="0"/>
                <xsd:element ref="ns2:MediaServiceLocation" minOccurs="0"/>
                <xsd:element ref="ns2:MediaServiceOCR" minOccurs="0"/>
                <xsd:element ref="ns3:SharedWithUsers" minOccurs="0"/>
                <xsd:element ref="ns3:SharedWithDetails" minOccurs="0"/>
                <xsd:element ref="ns2:MediaLengthInSeconds" minOccurs="0"/>
                <xsd:element ref="ns2:WaitingforPDRResponse"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6f3d933-615c-4180-bc95-256da5f826c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Location" ma:index="16" nillable="true" ma:displayName="Location" ma:internalName="MediaServiceLocatio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LengthInSeconds" ma:index="20" nillable="true" ma:displayName="MediaLengthInSeconds" ma:hidden="true" ma:internalName="MediaLengthInSeconds" ma:readOnly="true">
      <xsd:simpleType>
        <xsd:restriction base="dms:Unknown"/>
      </xsd:simpleType>
    </xsd:element>
    <xsd:element name="WaitingforPDRResponse" ma:index="21" nillable="true" ma:displayName="Waiting for PDR Response" ma:default="1" ma:format="Dropdown" ma:internalName="WaitingforPDRResponse">
      <xsd:simpleType>
        <xsd:restriction base="dms:Boolea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f151e71e-1a35-429f-b8ca-70a835ee348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0bdcafba-3ca1-4d29-bb1a-c0cd3984117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6b6fa1d-1a0a-4367-bc8e-8a0985d476e0" elementFormDefault="qualified">
    <xsd:import namespace="http://schemas.microsoft.com/office/2006/documentManagement/types"/>
    <xsd:import namespace="http://schemas.microsoft.com/office/infopath/2007/PartnerControls"/>
    <xsd:element name="TaxCatchAll" ma:index="24" nillable="true" ma:displayName="Taxonomy Catch All Column" ma:hidden="true" ma:list="{567942af-ed49-4692-bfa9-642be33fb334}" ma:internalName="TaxCatchAll" ma:showField="CatchAllData" ma:web="0bdcafba-3ca1-4d29-bb1a-c0cd3984117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WaitingforPDRResponse xmlns="56f3d933-615c-4180-bc95-256da5f826c8">true</WaitingforPDRResponse>
    <TaxCatchAll xmlns="c6b6fa1d-1a0a-4367-bc8e-8a0985d476e0" xsi:nil="true"/>
    <lcf76f155ced4ddcb4097134ff3c332f xmlns="56f3d933-615c-4180-bc95-256da5f826c8">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50E1474-6B74-4CE1-A29F-85D8E3CBE2AA}"/>
</file>

<file path=customXml/itemProps2.xml><?xml version="1.0" encoding="utf-8"?>
<ds:datastoreItem xmlns:ds="http://schemas.openxmlformats.org/officeDocument/2006/customXml" ds:itemID="{C622CC4E-96BE-4857-A9B7-B1B5807D933F}">
  <ds:schemaRefs>
    <ds:schemaRef ds:uri="http://purl.org/dc/terms/"/>
    <ds:schemaRef ds:uri="http://schemas.openxmlformats.org/package/2006/metadata/core-properties"/>
    <ds:schemaRef ds:uri="http://schemas.microsoft.com/office/2006/documentManagement/types"/>
    <ds:schemaRef ds:uri="http://purl.org/dc/dcmitype/"/>
    <ds:schemaRef ds:uri="http://schemas.microsoft.com/office/infopath/2007/PartnerControls"/>
    <ds:schemaRef ds:uri="http://purl.org/dc/elements/1.1/"/>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73132293-00E3-470C-903E-2CE606A26AB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10939</TotalTime>
  <Words>9233</Words>
  <Application>Microsoft Office PowerPoint</Application>
  <PresentationFormat>Widescreen</PresentationFormat>
  <Paragraphs>1406</Paragraphs>
  <Slides>96</Slides>
  <Notes>38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96</vt:i4>
      </vt:variant>
    </vt:vector>
  </HeadingPairs>
  <TitlesOfParts>
    <vt:vector size="103" baseType="lpstr">
      <vt:lpstr>Arial</vt:lpstr>
      <vt:lpstr>Calibri</vt:lpstr>
      <vt:lpstr>Questrial</vt:lpstr>
      <vt:lpstr>Times New Roman</vt:lpstr>
      <vt:lpstr>Wingdings</vt:lpstr>
      <vt:lpstr>Wingdings 3</vt:lpstr>
      <vt:lpstr>EMC Theme</vt:lpstr>
      <vt:lpstr>2017 Sound Transit  Customer Satisfaction Survey Results DRAFT June 2018</vt:lpstr>
      <vt:lpstr>Methodology</vt:lpstr>
      <vt:lpstr>Summary of Findings</vt:lpstr>
      <vt:lpstr>Summary of Findings – Overall ST Grade</vt:lpstr>
      <vt:lpstr>Summary of Findings – Improving ST Grade</vt:lpstr>
      <vt:lpstr>Summary of Findings – Service Attribute Grades</vt:lpstr>
      <vt:lpstr>Summary of Findings – Time Performance</vt:lpstr>
      <vt:lpstr>Summary of Findings – Cleanliness &amp; Safety</vt:lpstr>
      <vt:lpstr>Summary of Findings – Personnel</vt:lpstr>
      <vt:lpstr>Summary of Findings – Other Service Attributes</vt:lpstr>
      <vt:lpstr>Summary of Findings – Information</vt:lpstr>
      <vt:lpstr>Agency &amp; Service Grades: Overall Riders</vt:lpstr>
      <vt:lpstr>2017 Sound Transit Grade Breakdown</vt:lpstr>
      <vt:lpstr>Sound Transit Grade by Service</vt:lpstr>
      <vt:lpstr>Sound Transit Grade – Overall Year-to-Year</vt:lpstr>
      <vt:lpstr>Sound Transit Grade – Overall Year-to-Year</vt:lpstr>
      <vt:lpstr>Sound Transit Grade by Service, Year-to-Year</vt:lpstr>
      <vt:lpstr>Sound Transit Grade by Express Bus Riders, Y-to-Y</vt:lpstr>
      <vt:lpstr>Overall Change in Bus Quality</vt:lpstr>
      <vt:lpstr>Sound Transit Grade by Link Riders, Year-to-Year</vt:lpstr>
      <vt:lpstr>Sound Transit Grade by Sounder Riders, Year-to-Year</vt:lpstr>
      <vt:lpstr>Sound Transit Grade by Sounder Riders, Year-to-Year</vt:lpstr>
      <vt:lpstr>ST Grade by Length of Ridership, Year-to-Year</vt:lpstr>
      <vt:lpstr>Benchmarking Against Other Agencies</vt:lpstr>
      <vt:lpstr>Top-of-Mind  Improvements</vt:lpstr>
      <vt:lpstr>Grade in Focus: A Grade</vt:lpstr>
      <vt:lpstr>Grade in Focus: Positive Mentions for B Grade</vt:lpstr>
      <vt:lpstr>Grade in Focus: Negative Mentions for B Grade</vt:lpstr>
      <vt:lpstr>Grade in Focus: C or Lower Grade</vt:lpstr>
      <vt:lpstr>Improving Grade – by Service</vt:lpstr>
      <vt:lpstr>Performance Attribute Ratings and Grades</vt:lpstr>
      <vt:lpstr>Aggregated Service Attribute “A” Grades</vt:lpstr>
      <vt:lpstr>Aggregated Service Attribute “A” Grades – Overall Riders </vt:lpstr>
      <vt:lpstr>Aggregated Service Attribute “A” Grades – Express Bus Riders </vt:lpstr>
      <vt:lpstr>Aggregated Service Attribute “A” Grades – Sounder Riders</vt:lpstr>
      <vt:lpstr>Aggregated Service Attribute “A” Grades – Link Riders</vt:lpstr>
      <vt:lpstr>Aggregated Service Attribute “A” Grades – Tacoma Link Riders</vt:lpstr>
      <vt:lpstr>Performance Attribute Ratings and Grades: Time Performance</vt:lpstr>
      <vt:lpstr>Time Satisfaction – Overall Riders Year-to-Year</vt:lpstr>
      <vt:lpstr>Travel Time Satisfaction by Service, Year-to-Year</vt:lpstr>
      <vt:lpstr>On-Time Performance by Service, Year-to-Year</vt:lpstr>
      <vt:lpstr>Time Satisfaction – Link Riders, Year-to-Year</vt:lpstr>
      <vt:lpstr>Time Satisfaction – Sounder South Riders, Year-to-Year</vt:lpstr>
      <vt:lpstr>Time Satisfaction – Sounder North Riders, Year-to-Year</vt:lpstr>
      <vt:lpstr>Time Satisfaction – Express Bus Riders, Year-to-Year</vt:lpstr>
      <vt:lpstr>Express Bus Time Satisfaction – by Route Groupings</vt:lpstr>
      <vt:lpstr>Travel Time Performance on Buses – Over Time and by Routes</vt:lpstr>
      <vt:lpstr>On-Time Performance on Buses – Over Time and by Routes</vt:lpstr>
      <vt:lpstr>Change in On-time Performance by Service</vt:lpstr>
      <vt:lpstr>Service Frequency Satisfaction</vt:lpstr>
      <vt:lpstr>Ease of Access Satisfaction</vt:lpstr>
      <vt:lpstr>Service Communication Satisfaction</vt:lpstr>
      <vt:lpstr>The Smoothness of the Ride on Link</vt:lpstr>
      <vt:lpstr>Performance Attribute Ratings and Grades: Cleanliness</vt:lpstr>
      <vt:lpstr>Stop/On-Board Cleanliness – Overall Riders, Year-to-Year</vt:lpstr>
      <vt:lpstr>Stop/On-Board Cleanliness – Express Bus Riders, Year-to-Year</vt:lpstr>
      <vt:lpstr>Station/On-Board Cleanliness – Link Riders, Year-to-Year</vt:lpstr>
      <vt:lpstr>Station/On-Board Cleanliness – Sounder Riders, Year-to-Year</vt:lpstr>
      <vt:lpstr>Physical Condition of Stops/Stations</vt:lpstr>
      <vt:lpstr>Change in Cleanliness by Service</vt:lpstr>
      <vt:lpstr>Performance Attribute Ratings and Grades: Safety</vt:lpstr>
      <vt:lpstr>Safety at Stop/Station – by Service</vt:lpstr>
      <vt:lpstr>Safety On-Board – by Service</vt:lpstr>
      <vt:lpstr>Safety at Stop/On board – Overall Riders, Year-to-Year</vt:lpstr>
      <vt:lpstr>Safety at Stop/On board – Express Bus Riders, Year-to-Year</vt:lpstr>
      <vt:lpstr>Safety at Station/On board – Link Riders, Year-to-Year</vt:lpstr>
      <vt:lpstr>Safety at Station/On board – Sounder Riders, Year-to-Year</vt:lpstr>
      <vt:lpstr>Top-of-Mind Safety Issues</vt:lpstr>
      <vt:lpstr>Vehicle Security at Park &amp; Ride – By Service </vt:lpstr>
      <vt:lpstr>Performance Attribute Ratings and Grades: Personnel Ratings</vt:lpstr>
      <vt:lpstr>Express Bus Operator Ratings, Year-to-Year</vt:lpstr>
      <vt:lpstr>Bus Driver Courtesy by Rider Ethnicity</vt:lpstr>
      <vt:lpstr>Train Conductor Rating, Year-to-Year</vt:lpstr>
      <vt:lpstr>Sounder Station Agents Rating, Year-to-Year</vt:lpstr>
      <vt:lpstr>Light Rail Fare Inspectors</vt:lpstr>
      <vt:lpstr>Performance Attribute Ratings and Grades: Organizational Ratings</vt:lpstr>
      <vt:lpstr>Value of Service</vt:lpstr>
      <vt:lpstr>Managing Projects</vt:lpstr>
      <vt:lpstr>Service Usage</vt:lpstr>
      <vt:lpstr>Frequency of Trip</vt:lpstr>
      <vt:lpstr>Car Ownership </vt:lpstr>
      <vt:lpstr>Choice Riders by Service </vt:lpstr>
      <vt:lpstr>Previous Modes of Travel</vt:lpstr>
      <vt:lpstr>Mode of Travel To the Stop/Station</vt:lpstr>
      <vt:lpstr>Information</vt:lpstr>
      <vt:lpstr>Sources of Information about Schedules and Routes</vt:lpstr>
      <vt:lpstr>Cell Phone or Tablet Use</vt:lpstr>
      <vt:lpstr>Information Sources for Service Notifications</vt:lpstr>
      <vt:lpstr>Information Importance Rating</vt:lpstr>
      <vt:lpstr>Demographics</vt:lpstr>
      <vt:lpstr>Rider Demographics – Gender and Age</vt:lpstr>
      <vt:lpstr>Rider Demographics - Ethnicity</vt:lpstr>
      <vt:lpstr>Rider Demographics – Employment Status</vt:lpstr>
      <vt:lpstr>Rider Demographics – Annual Household Income</vt:lpstr>
      <vt:lpstr>Rider Demographics – Length of Ridership</vt:lpstr>
      <vt:lpstr>Ian Stewart ian@emcresearch.com 206.652.2654 Ext. 102  Brian Vines brian@emcresearch.com 206.652.2454 Ext. 104  Riley Jones riley@emcresearch.com 206.652.2654 Ext. 110</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EMC Admin</dc:creator>
  <cp:lastModifiedBy>Mason, Susan</cp:lastModifiedBy>
  <cp:revision>595</cp:revision>
  <cp:lastPrinted>2018-06-11T21:32:46Z</cp:lastPrinted>
  <dcterms:created xsi:type="dcterms:W3CDTF">2017-08-10T20:59:49Z</dcterms:created>
  <dcterms:modified xsi:type="dcterms:W3CDTF">2018-11-02T19:06:25Z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0x0101006F9A0F53A6AA7645AA515E7B6DC7FDAA</vt:lpwstr>
  </property>
</Properties>
</file>