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charts/chart6.xml" ContentType="application/vnd.openxmlformats-officedocument.drawingml.chart+xml"/>
  <Override PartName="/ppt/theme/theme2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charts/chart5.xml" ContentType="application/vnd.openxmlformats-officedocument.drawingml.chart+xml"/>
  <Override PartName="/ppt/charts/chart9.xml" ContentType="application/vnd.openxmlformats-officedocument.drawingml.chart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10.xml" ContentType="application/vnd.openxmlformats-officedocument.drawingml.chart+xml"/>
  <Override PartName="/ppt/charts/chart1.xml" ContentType="application/vnd.openxmlformats-officedocument.drawingml.chart+xml"/>
  <Override PartName="/ppt/theme/theme5.xml" ContentType="application/vnd.openxmlformats-officedocument.theme+xml"/>
  <Override PartName="/ppt/theme/theme4.xml" ContentType="application/vnd.openxmlformats-officedocument.theme+xml"/>
  <Override PartName="/ppt/charts/chart1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11" r:id="rId2"/>
    <p:sldMasterId id="2147483720" r:id="rId3"/>
  </p:sldMasterIdLst>
  <p:notesMasterIdLst>
    <p:notesMasterId r:id="rId16"/>
  </p:notesMasterIdLst>
  <p:handoutMasterIdLst>
    <p:handoutMasterId r:id="rId17"/>
  </p:handoutMasterIdLst>
  <p:sldIdLst>
    <p:sldId id="637" r:id="rId4"/>
    <p:sldId id="1193" r:id="rId5"/>
    <p:sldId id="1294" r:id="rId6"/>
    <p:sldId id="1319" r:id="rId7"/>
    <p:sldId id="1256" r:id="rId8"/>
    <p:sldId id="1247" r:id="rId9"/>
    <p:sldId id="1248" r:id="rId10"/>
    <p:sldId id="1249" r:id="rId11"/>
    <p:sldId id="1250" r:id="rId12"/>
    <p:sldId id="1317" r:id="rId13"/>
    <p:sldId id="1345" r:id="rId14"/>
    <p:sldId id="1341" r:id="rId15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an" initials="i" lastIdx="79" clrIdx="0"/>
  <p:cmAuthor id="1" name="Brian Vines" initials="BV" lastIdx="8" clrIdx="1"/>
  <p:cmAuthor id="2" name="Riley Jones" initials="RJ" lastIdx="0" clrIdx="2"/>
  <p:cmAuthor id="3" name="BV" initials="BV" lastIdx="0" clrIdx="3"/>
  <p:cmAuthor id="4" name="Cameron Caldwell" initials="CC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577D"/>
    <a:srgbClr val="003399"/>
    <a:srgbClr val="006600"/>
    <a:srgbClr val="002764"/>
    <a:srgbClr val="009999"/>
    <a:srgbClr val="339966"/>
    <a:srgbClr val="71AF96"/>
    <a:srgbClr val="002776"/>
    <a:srgbClr val="000000"/>
    <a:srgbClr val="003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5086" autoAdjust="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25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656" y="-90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ustomXml" Target="../customXml/item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ustomXml" Target="../customXml/item1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4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0315972222222221"/>
          <c:y val="0.43125000000000002"/>
        </c:manualLayout>
      </c:layout>
      <c:overlay val="0"/>
      <c:txPr>
        <a:bodyPr/>
        <a:lstStyle/>
        <a:p>
          <a:pPr>
            <a:defRPr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561338035870516"/>
          <c:y val="5.3608513779527557E-2"/>
          <c:w val="0.49452304790026247"/>
          <c:h val="0.890141486220472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2012</c:v>
                </c:pt>
              </c:strCache>
            </c:strRef>
          </c:tx>
          <c:spPr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explosion val="7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1"/>
              <c:spPr/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Central Link</c:v>
                </c:pt>
                <c:pt idx="2">
                  <c:v>Sounder</c:v>
                </c:pt>
                <c:pt idx="3">
                  <c:v>Tacoma Link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0.55000000000000004</c:v>
                </c:pt>
                <c:pt idx="1">
                  <c:v>0.31</c:v>
                </c:pt>
                <c:pt idx="2">
                  <c:v>0.1</c:v>
                </c:pt>
                <c:pt idx="3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4601254921259843"/>
          <c:y val="0.28178789370078738"/>
          <c:w val="0.27894548337707781"/>
          <c:h val="0.3469399606299212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>
                <a:solidFill>
                  <a:schemeClr val="tx1"/>
                </a:solidFill>
              </a:defRPr>
            </a:pPr>
            <a:r>
              <a:rPr lang="en-US" sz="1800" dirty="0" smtClean="0">
                <a:solidFill>
                  <a:schemeClr val="tx1"/>
                </a:solidFill>
              </a:rPr>
              <a:t>Site Visit</a:t>
            </a:r>
            <a:r>
              <a:rPr lang="en-US" sz="1800" baseline="0" dirty="0" smtClean="0">
                <a:solidFill>
                  <a:schemeClr val="tx1"/>
                </a:solidFill>
              </a:rPr>
              <a:t> Data</a:t>
            </a:r>
            <a:endParaRPr lang="en-US" sz="1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9748437127177285"/>
          <c:y val="1.652415128315889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"/>
          <c:y val="4.3478260869565216E-2"/>
          <c:w val="1"/>
          <c:h val="0.955167180189433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ST Data 2012</c:v>
                </c:pt>
              </c:strCache>
            </c:strRef>
          </c:tx>
          <c:spPr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0.47219279408255788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smtClean="0">
                        <a:solidFill>
                          <a:schemeClr val="bg1"/>
                        </a:solidFill>
                      </a:rPr>
                      <a:t>4,559,314</a:t>
                    </a:r>
                    <a:endParaRPr lang="en-US" b="1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Sheet1!$A$2:$B$2</c:f>
              <c:numCache>
                <c:formatCode>General</c:formatCode>
                <c:ptCount val="2"/>
                <c:pt idx="0">
                  <c:v>4559314</c:v>
                </c:pt>
                <c:pt idx="1">
                  <c:v>3796110</c:v>
                </c:pt>
              </c:numCache>
            </c:numRef>
          </c:cat>
          <c:val>
            <c:numRef>
              <c:f>Sheet1!$A$2</c:f>
              <c:numCache>
                <c:formatCode>General</c:formatCode>
                <c:ptCount val="1"/>
                <c:pt idx="0">
                  <c:v>4559314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ST Data 2011</c:v>
                </c:pt>
              </c:strCache>
            </c:strRef>
          </c:tx>
          <c:spPr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0"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0"/>
              </a:gradFill>
              <a:ln w="425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3,796,110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Sheet1!$A$2:$B$2</c:f>
              <c:numCache>
                <c:formatCode>General</c:formatCode>
                <c:ptCount val="2"/>
                <c:pt idx="0">
                  <c:v>4559314</c:v>
                </c:pt>
                <c:pt idx="1">
                  <c:v>3796110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3796110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10"/>
        <c:overlap val="-20"/>
        <c:axId val="32275456"/>
        <c:axId val="32289536"/>
      </c:barChart>
      <c:catAx>
        <c:axId val="322754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2289536"/>
        <c:crosses val="autoZero"/>
        <c:auto val="1"/>
        <c:lblAlgn val="ctr"/>
        <c:lblOffset val="100"/>
        <c:noMultiLvlLbl val="0"/>
      </c:catAx>
      <c:valAx>
        <c:axId val="322895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275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>
                <a:solidFill>
                  <a:schemeClr val="tx1"/>
                </a:solidFill>
              </a:defRPr>
            </a:pPr>
            <a:r>
              <a:rPr lang="en-US" sz="1800" dirty="0" smtClean="0">
                <a:solidFill>
                  <a:schemeClr val="tx1"/>
                </a:solidFill>
              </a:rPr>
              <a:t>Mobile Visit</a:t>
            </a:r>
            <a:r>
              <a:rPr lang="en-US" sz="1800" baseline="0" dirty="0" smtClean="0">
                <a:solidFill>
                  <a:schemeClr val="tx1"/>
                </a:solidFill>
              </a:rPr>
              <a:t> Data</a:t>
            </a:r>
            <a:endParaRPr lang="en-US" sz="1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9445402298850576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"/>
          <c:y val="4.9221152995425283E-3"/>
          <c:w val="1"/>
          <c:h val="0.955167180189433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2012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1,605,602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Sheet1!$A$2:$B$2</c:f>
              <c:numCache>
                <c:formatCode>General</c:formatCode>
                <c:ptCount val="2"/>
                <c:pt idx="0">
                  <c:v>1605602</c:v>
                </c:pt>
                <c:pt idx="1">
                  <c:v>803611</c:v>
                </c:pt>
              </c:numCache>
            </c:numRef>
          </c:cat>
          <c:val>
            <c:numRef>
              <c:f>Sheet1!$A$2</c:f>
              <c:numCache>
                <c:formatCode>General</c:formatCode>
                <c:ptCount val="1"/>
                <c:pt idx="0">
                  <c:v>1605602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2011</c:v>
                </c:pt>
              </c:strCache>
            </c:strRef>
          </c:tx>
          <c:spPr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425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6981317108088761"/>
                  <c:y val="1.101610085543926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803,611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Sheet1!$A$2:$B$2</c:f>
              <c:numCache>
                <c:formatCode>General</c:formatCode>
                <c:ptCount val="2"/>
                <c:pt idx="0">
                  <c:v>1605602</c:v>
                </c:pt>
                <c:pt idx="1">
                  <c:v>803611</c:v>
                </c:pt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803611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-20"/>
        <c:axId val="32356608"/>
        <c:axId val="32374784"/>
      </c:barChart>
      <c:catAx>
        <c:axId val="323566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2374784"/>
        <c:crosses val="autoZero"/>
        <c:auto val="0"/>
        <c:lblAlgn val="ctr"/>
        <c:lblOffset val="100"/>
        <c:noMultiLvlLbl val="0"/>
      </c:catAx>
      <c:valAx>
        <c:axId val="32374784"/>
        <c:scaling>
          <c:orientation val="minMax"/>
          <c:max val="50000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323566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28"/>
          <c:y val="3.1446540880503211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26854282104068E-2"/>
          <c:y val="8.8010944386668788E-2"/>
          <c:w val="0.89975709633518808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5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45000"/>
                      <a:satMod val="155000"/>
                    </a:schemeClr>
                  </a:gs>
                  <a:gs pos="60000">
                    <a:schemeClr val="accent2">
                      <a:shade val="95000"/>
                      <a:satMod val="150000"/>
                    </a:schemeClr>
                  </a:gs>
                  <a:gs pos="100000">
                    <a:schemeClr val="accent2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3.43</c:v>
                </c:pt>
                <c:pt idx="1">
                  <c:v>3.23</c:v>
                </c:pt>
                <c:pt idx="2">
                  <c:v>3.33</c:v>
                </c:pt>
                <c:pt idx="3">
                  <c:v>3.42</c:v>
                </c:pt>
                <c:pt idx="4">
                  <c:v>3.4</c:v>
                </c:pt>
                <c:pt idx="5">
                  <c:v>3.3178906556220764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63063936"/>
        <c:axId val="63065472"/>
      </c:barChart>
      <c:catAx>
        <c:axId val="6306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63065472"/>
        <c:crosses val="autoZero"/>
        <c:auto val="1"/>
        <c:lblAlgn val="ctr"/>
        <c:lblOffset val="100"/>
        <c:noMultiLvlLbl val="0"/>
      </c:catAx>
      <c:valAx>
        <c:axId val="63065472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none"/>
        <c:minorTickMark val="none"/>
        <c:tickLblPos val="nextTo"/>
        <c:crossAx val="63063936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Overall Grade </a:t>
            </a:r>
            <a:r>
              <a:rPr lang="en-US" sz="2000" baseline="0" dirty="0" smtClean="0"/>
              <a:t>Breakdown 2012</a:t>
            </a:r>
            <a:endParaRPr lang="en-US" sz="2000" dirty="0"/>
          </a:p>
        </c:rich>
      </c:tx>
      <c:layout>
        <c:manualLayout>
          <c:xMode val="edge"/>
          <c:yMode val="edge"/>
          <c:x val="0.3251465441819773"/>
          <c:y val="1.851851851851852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2.7712039467288816E-2"/>
          <c:y val="8.8010944386668802E-2"/>
          <c:w val="0.9645719111499953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5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0.46042417611044573</c:v>
                </c:pt>
                <c:pt idx="1">
                  <c:v>0.40954417281293365</c:v>
                </c:pt>
                <c:pt idx="2">
                  <c:v>0.10519871206794934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97271168"/>
        <c:axId val="98415744"/>
      </c:barChart>
      <c:catAx>
        <c:axId val="9727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98415744"/>
        <c:crosses val="autoZero"/>
        <c:auto val="1"/>
        <c:lblAlgn val="ctr"/>
        <c:lblOffset val="100"/>
        <c:noMultiLvlLbl val="0"/>
      </c:catAx>
      <c:valAx>
        <c:axId val="98415744"/>
        <c:scaling>
          <c:orientation val="minMax"/>
          <c:max val="0.75000000000000022"/>
          <c:min val="0"/>
        </c:scaling>
        <c:delete val="1"/>
        <c:axPos val="l"/>
        <c:numFmt formatCode="#,##0.00" sourceLinked="0"/>
        <c:majorTickMark val="out"/>
        <c:minorTickMark val="none"/>
        <c:tickLblPos val="none"/>
        <c:crossAx val="97271168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Overall Satisfaction</a:t>
            </a:r>
            <a:endParaRPr lang="en-US" dirty="0"/>
          </a:p>
        </c:rich>
      </c:tx>
      <c:layout>
        <c:manualLayout>
          <c:xMode val="edge"/>
          <c:yMode val="edge"/>
          <c:x val="0.40451017635953407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6678362573099417"/>
          <c:y val="8.9511291304148657E-2"/>
          <c:w val="0.81532393977068651"/>
          <c:h val="0.8143880577760286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A/Very Satisfied/Excellent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6"/>
                <c:pt idx="0">
                  <c:v>Sound Transit 2012</c:v>
                </c:pt>
                <c:pt idx="1">
                  <c:v>BART 2012</c:v>
                </c:pt>
                <c:pt idx="2">
                  <c:v>OCTA Bus 2011</c:v>
                </c:pt>
                <c:pt idx="3">
                  <c:v>RTA Chicago 2011</c:v>
                </c:pt>
                <c:pt idx="4">
                  <c:v>Calgary Transit 2012</c:v>
                </c:pt>
                <c:pt idx="5">
                  <c:v>MTA NYC Bus 2012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6"/>
                <c:pt idx="0">
                  <c:v>0.46042417611044573</c:v>
                </c:pt>
                <c:pt idx="1">
                  <c:v>0.4</c:v>
                </c:pt>
                <c:pt idx="2">
                  <c:v>0.4</c:v>
                </c:pt>
                <c:pt idx="3">
                  <c:v>0.23</c:v>
                </c:pt>
                <c:pt idx="4">
                  <c:v>0.2</c:v>
                </c:pt>
                <c:pt idx="5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B/Smwt Satisfied/Good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6"/>
                <c:pt idx="0">
                  <c:v>Sound Transit 2012</c:v>
                </c:pt>
                <c:pt idx="1">
                  <c:v>BART 2012</c:v>
                </c:pt>
                <c:pt idx="2">
                  <c:v>OCTA Bus 2011</c:v>
                </c:pt>
                <c:pt idx="3">
                  <c:v>RTA Chicago 2011</c:v>
                </c:pt>
                <c:pt idx="4">
                  <c:v>Calgary Transit 2012</c:v>
                </c:pt>
                <c:pt idx="5">
                  <c:v>MTA NYC Bus 2012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6"/>
                <c:pt idx="0">
                  <c:v>0.40954417281293365</c:v>
                </c:pt>
                <c:pt idx="1">
                  <c:v>0.44</c:v>
                </c:pt>
                <c:pt idx="2">
                  <c:v>0.4</c:v>
                </c:pt>
                <c:pt idx="3">
                  <c:v>0.6</c:v>
                </c:pt>
                <c:pt idx="4">
                  <c:v>0.5</c:v>
                </c:pt>
                <c:pt idx="5">
                  <c:v>0.52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Lower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6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Sheet1!$A$2:$A$8</c:f>
              <c:strCache>
                <c:ptCount val="6"/>
                <c:pt idx="0">
                  <c:v>Sound Transit 2012</c:v>
                </c:pt>
                <c:pt idx="1">
                  <c:v>BART 2012</c:v>
                </c:pt>
                <c:pt idx="2">
                  <c:v>OCTA Bus 2011</c:v>
                </c:pt>
                <c:pt idx="3">
                  <c:v>RTA Chicago 2011</c:v>
                </c:pt>
                <c:pt idx="4">
                  <c:v>Calgary Transit 2012</c:v>
                </c:pt>
                <c:pt idx="5">
                  <c:v>MTA NYC Bus 2012</c:v>
                </c:pt>
              </c:strCache>
            </c:strRef>
          </c:cat>
          <c:val>
            <c:numRef>
              <c:f>Sheet1!$D$2:$D$8</c:f>
              <c:numCache>
                <c:formatCode>0%</c:formatCode>
                <c:ptCount val="6"/>
                <c:pt idx="0">
                  <c:v>0.13003165107661793</c:v>
                </c:pt>
                <c:pt idx="1">
                  <c:v>0.15999999999999998</c:v>
                </c:pt>
                <c:pt idx="2">
                  <c:v>0.19999999999999996</c:v>
                </c:pt>
                <c:pt idx="3">
                  <c:v>0.17000000000000004</c:v>
                </c:pt>
                <c:pt idx="4">
                  <c:v>0.30000000000000004</c:v>
                </c:pt>
                <c:pt idx="5">
                  <c:v>0.31999999999999995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4758016"/>
        <c:axId val="61858944"/>
      </c:barChart>
      <c:catAx>
        <c:axId val="347580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1858944"/>
        <c:crosses val="autoZero"/>
        <c:auto val="1"/>
        <c:lblAlgn val="ctr"/>
        <c:lblOffset val="100"/>
        <c:noMultiLvlLbl val="0"/>
      </c:catAx>
      <c:valAx>
        <c:axId val="61858944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347580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6625788552746698"/>
          <c:y val="0.90276402949631296"/>
          <c:w val="0.80637311783395482"/>
          <c:h val="9.459046785818453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/>
            </a:pPr>
            <a:r>
              <a:rPr lang="en-US" sz="1800" b="1" dirty="0" smtClean="0">
                <a:latin typeface="Calibri" pitchFamily="34" charset="0"/>
              </a:rPr>
              <a:t>Q6. Sound</a:t>
            </a:r>
            <a:r>
              <a:rPr lang="en-US" sz="1800" b="1" baseline="0" dirty="0" smtClean="0">
                <a:latin typeface="Calibri" pitchFamily="34" charset="0"/>
              </a:rPr>
              <a:t> Transit grade</a:t>
            </a:r>
            <a:endParaRPr lang="en-US" sz="1800" b="1" dirty="0">
              <a:latin typeface="Calibri" pitchFamily="34" charset="0"/>
            </a:endParaRPr>
          </a:p>
        </c:rich>
      </c:tx>
      <c:layout>
        <c:manualLayout>
          <c:xMode val="edge"/>
          <c:yMode val="edge"/>
          <c:x val="0.16989361702127659"/>
          <c:y val="1.492537313432835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1.8202937398782603E-2"/>
          <c:y val="0.19464958671210875"/>
          <c:w val="0.89669067962249416"/>
          <c:h val="0.6821563442629372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8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727CA3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 b="1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0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0.46042417611044589</c:v>
                </c:pt>
                <c:pt idx="1">
                  <c:v>0.4095441728129337</c:v>
                </c:pt>
                <c:pt idx="2" formatCode="#,##0%">
                  <c:v>0.1300316510766179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  <a:latin typeface="Calibri" pitchFamily="34" charset="0"/>
              </a:rPr>
              <a:t>Q6. Sound Transit grade</a:t>
            </a:r>
            <a:endParaRPr lang="en-US" sz="2400" dirty="0">
              <a:effectLst/>
              <a:latin typeface="Calibri" pitchFamily="34" charset="0"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2566873289774953E-2"/>
          <c:y val="0.2290058550373511"/>
          <c:w val="0.87515412966996142"/>
          <c:h val="0.6328037552998182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explosion val="1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FBE39D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1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0.46042417611044589</c:v>
                </c:pt>
                <c:pt idx="1">
                  <c:v>0.4095441728129337</c:v>
                </c:pt>
                <c:pt idx="2" formatCode="#,##0%">
                  <c:v>0.1300316510766179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  <a:latin typeface="Calibri" pitchFamily="34" charset="0"/>
              </a:rPr>
              <a:t>Q6. Sound Transit grade</a:t>
            </a:r>
            <a:endParaRPr lang="en-US" sz="2400" dirty="0">
              <a:effectLst/>
              <a:latin typeface="Calibri" pitchFamily="34" charset="0"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2566873289774953E-2"/>
          <c:y val="0.2290058550373511"/>
          <c:w val="0.87515412966996142"/>
          <c:h val="0.6328037552998182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explosion val="1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FBE39D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1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0.46042417611044589</c:v>
                </c:pt>
                <c:pt idx="1">
                  <c:v>0.4095441728129337</c:v>
                </c:pt>
                <c:pt idx="2" formatCode="#,##0%">
                  <c:v>0.1300316510766179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  <a:latin typeface="Calibri" pitchFamily="34" charset="0"/>
              </a:rPr>
              <a:t>Q6. Sound Transit grade</a:t>
            </a:r>
            <a:endParaRPr lang="en-US" dirty="0" smtClean="0">
              <a:effectLst/>
              <a:latin typeface="Calibri" pitchFamily="34" charset="0"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4198078963533812E-2"/>
          <c:y val="0.22383946409683864"/>
          <c:w val="0.90812252191880261"/>
          <c:h val="0.6370411720922943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explosion val="24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5F5643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1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0.46</c:v>
                </c:pt>
                <c:pt idx="1">
                  <c:v>0.41000000000000003</c:v>
                </c:pt>
                <c:pt idx="2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50627272508368"/>
          <c:y val="0"/>
          <c:w val="0.84919923427002808"/>
          <c:h val="0.9690011430022860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Started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Preference</c:v>
                </c:pt>
                <c:pt idx="1">
                  <c:v>Changed
Situation</c:v>
                </c:pt>
                <c:pt idx="2">
                  <c:v>Economic</c:v>
                </c:pt>
                <c:pt idx="3">
                  <c:v>Necessity</c:v>
                </c:pt>
                <c:pt idx="4">
                  <c:v>Values</c:v>
                </c:pt>
              </c:strCache>
            </c:strRef>
          </c:cat>
          <c:val>
            <c:numRef>
              <c:f>Sheet1!$B$2:$B$6</c:f>
              <c:numCache>
                <c:formatCode>###0%</c:formatCode>
                <c:ptCount val="5"/>
                <c:pt idx="0">
                  <c:v>0.45842816798269514</c:v>
                </c:pt>
                <c:pt idx="1">
                  <c:v>0.17752678961895943</c:v>
                </c:pt>
                <c:pt idx="2">
                  <c:v>0.15360879343179967</c:v>
                </c:pt>
                <c:pt idx="3">
                  <c:v>0.10320764423405569</c:v>
                </c:pt>
                <c:pt idx="4">
                  <c:v>3.0103703462319213E-2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Continued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Preference</c:v>
                </c:pt>
                <c:pt idx="1">
                  <c:v>Changed
Situation</c:v>
                </c:pt>
                <c:pt idx="2">
                  <c:v>Economic</c:v>
                </c:pt>
                <c:pt idx="3">
                  <c:v>Necessity</c:v>
                </c:pt>
                <c:pt idx="4">
                  <c:v>Values</c:v>
                </c:pt>
              </c:strCache>
            </c:strRef>
          </c:cat>
          <c:val>
            <c:numRef>
              <c:f>Sheet1!$C$2:$C$6</c:f>
              <c:numCache>
                <c:formatCode>###0%</c:formatCode>
                <c:ptCount val="5"/>
                <c:pt idx="0">
                  <c:v>0.54476352600114297</c:v>
                </c:pt>
                <c:pt idx="1">
                  <c:v>7.3125734907891843E-2</c:v>
                </c:pt>
                <c:pt idx="2">
                  <c:v>0.15909295456684872</c:v>
                </c:pt>
                <c:pt idx="3">
                  <c:v>0.13418189222526711</c:v>
                </c:pt>
                <c:pt idx="4">
                  <c:v>2.5285363514169563E-2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2203520"/>
        <c:axId val="32205056"/>
      </c:barChart>
      <c:catAx>
        <c:axId val="3220352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crossAx val="32205056"/>
        <c:crosses val="autoZero"/>
        <c:auto val="1"/>
        <c:lblAlgn val="ctr"/>
        <c:lblOffset val="100"/>
        <c:noMultiLvlLbl val="0"/>
      </c:catAx>
      <c:valAx>
        <c:axId val="32205056"/>
        <c:scaling>
          <c:orientation val="minMax"/>
          <c:max val="1"/>
          <c:min val="0"/>
        </c:scaling>
        <c:delete val="1"/>
        <c:axPos val="t"/>
        <c:numFmt formatCode="#,##0.00" sourceLinked="0"/>
        <c:majorTickMark val="out"/>
        <c:minorTickMark val="none"/>
        <c:tickLblPos val="none"/>
        <c:crossAx val="32203520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82391461388427367"/>
          <c:y val="2.5705380577427822E-3"/>
          <c:w val="0.15566158587974671"/>
          <c:h val="0.19411393888263967"/>
        </c:manualLayout>
      </c:layout>
      <c:overlay val="0"/>
      <c:txPr>
        <a:bodyPr/>
        <a:lstStyle/>
        <a:p>
          <a:pPr>
            <a:defRPr sz="1800">
              <a:latin typeface="+mj-lt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0.42553</cdr:x>
      <cdr:y>0.14925</cdr:y>
    </cdr:from>
    <cdr:to>
      <cdr:x>1</cdr:x>
      <cdr:y>0.20896</cdr:y>
    </cdr:to>
    <cdr:cxnSp macro="">
      <cdr:nvCxnSpPr>
        <cdr:cNvPr id="2" name="Elbow Connector 1"/>
        <cdr:cNvCxnSpPr/>
      </cdr:nvCxnSpPr>
      <cdr:spPr>
        <a:xfrm xmlns:a="http://schemas.openxmlformats.org/drawingml/2006/main" flipV="1">
          <a:off x="1524000" y="762001"/>
          <a:ext cx="2057400" cy="304799"/>
        </a:xfrm>
        <a:prstGeom xmlns:a="http://schemas.openxmlformats.org/drawingml/2006/main" prst="bentConnector3">
          <a:avLst>
            <a:gd name="adj1" fmla="val 50000"/>
          </a:avLst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r">
              <a:defRPr sz="1200"/>
            </a:lvl1pPr>
          </a:lstStyle>
          <a:p>
            <a:fld id="{4CDBDB1D-088A-4219-89B4-B16AE1197881}" type="datetimeFigureOut">
              <a:rPr lang="en-US" smtClean="0"/>
              <a:pPr/>
              <a:t>4/25/2013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r">
              <a:defRPr sz="1200"/>
            </a:lvl1pPr>
          </a:lstStyle>
          <a:p>
            <a:fld id="{9E05E68B-A3DE-4613-BD3F-4B63856429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882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r">
              <a:defRPr sz="1200"/>
            </a:lvl1pPr>
          </a:lstStyle>
          <a:p>
            <a:fld id="{582410B4-BC07-4F1A-B02D-19FA5DFF51D5}" type="datetimeFigureOut">
              <a:rPr lang="en-US" smtClean="0"/>
              <a:pPr/>
              <a:t>4/25/2013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6" tIns="46569" rIns="93136" bIns="4656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36" tIns="46569" rIns="93136" bIns="4656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r">
              <a:defRPr sz="1200"/>
            </a:lvl1pPr>
          </a:lstStyle>
          <a:p>
            <a:fld id="{24736F4A-EDE5-4F60-A11B-CAAEC4B6B6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98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1CC5D-8263-4C43-B72A-8A62A11E2EA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 smtClean="0"/>
              <a:t>The reasons for initially riding and continuing to ride ST are largely similar.  However, nearly a fifth (18%) began riding because their situation changed (new job, school, moved, etc.) and a majority (54%) continue to ride for preference reasons (more convenient, faster, etc.).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baseline="0" dirty="0" smtClean="0"/>
              <a:t>From our other research looking at potential ridership, people say the main reason they’re not on board transit is it is inconvenient; we’re capturing a crowd here on transit that do find it convenient, even more so after they are on board for a while.</a:t>
            </a:r>
            <a:endParaRPr lang="en-US" i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457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 continues</a:t>
            </a:r>
            <a:r>
              <a:rPr lang="en-US" baseline="0" dirty="0" smtClean="0"/>
              <a:t> to get positive and consistent grades from its customers</a:t>
            </a:r>
          </a:p>
          <a:p>
            <a:r>
              <a:rPr lang="en-US" baseline="0" dirty="0" smtClean="0"/>
              <a:t>There isn’t much more room to improve them without more service</a:t>
            </a:r>
          </a:p>
          <a:p>
            <a:r>
              <a:rPr lang="en-US" baseline="0" dirty="0" smtClean="0"/>
              <a:t>The longer people ride the more they say they’re choosing to ride because they prefer it.</a:t>
            </a:r>
          </a:p>
          <a:p>
            <a:r>
              <a:rPr lang="en-US" baseline="0" dirty="0" smtClean="0"/>
              <a:t>Website and mobile use are also up significantly.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307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survey is conducted</a:t>
            </a:r>
            <a:r>
              <a:rPr lang="en-US" baseline="0" dirty="0" smtClean="0"/>
              <a:t> to help Sound Transit compare its performance against its own benchmarks, take a look at where the agency can improve its customer satisfaction, and protect in areas where satisfaction could decline.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satisfaction among Sound Transit riders is consistent with last year and with previous years, Sound</a:t>
            </a:r>
            <a:r>
              <a:rPr lang="en-US" baseline="0" dirty="0" smtClean="0"/>
              <a:t> Transit has been consistently in A- B+ territory</a:t>
            </a:r>
            <a:r>
              <a:rPr lang="en-US" dirty="0" smtClean="0"/>
              <a:t>.</a:t>
            </a:r>
            <a:r>
              <a:rPr lang="en-US" baseline="0" dirty="0" smtClean="0"/>
              <a:t>  The total percentage A grade is there along the bottom, and you can see it hasn’t fluctuated much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What you’ll</a:t>
            </a:r>
            <a:r>
              <a:rPr lang="en-US" baseline="0" dirty="0" smtClean="0"/>
              <a:t> find as you go through the detailed data is that we really have reached a plateau in what we can do about customer service without adding more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overall grade</a:t>
            </a:r>
            <a:r>
              <a:rPr lang="en-US" baseline="0" dirty="0" smtClean="0"/>
              <a:t> breakdown, it accounts for all but 2% lower than 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Relative to other major transit agencies, Sound Transit has very high overall customer satisfaction ratings.</a:t>
            </a:r>
          </a:p>
          <a:p>
            <a:endParaRPr lang="en-US" dirty="0" smtClean="0"/>
          </a:p>
          <a:p>
            <a:r>
              <a:rPr lang="en-US" dirty="0" smtClean="0"/>
              <a:t>We’re looking for similar</a:t>
            </a:r>
            <a:r>
              <a:rPr lang="en-US" baseline="0" dirty="0" smtClean="0"/>
              <a:t> agencies to Sound Transit; they’re not all analogous, but not all publish their results. Sound Transit staff is reaching out to other agencies and we’ll try to pull a different group next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331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6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consistent complaint in the B category, and what it says to me, which is similar to what I said last year, which is that ST’s grades have reached a plateau, and without more service we can’t really grow it much more, what we’re really doing with this survey is looking for areas to prevent our grades dropping.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6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0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1663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0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87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>
            <a:lvl1pPr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371600"/>
            <a:ext cx="8229600" cy="44958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2454440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54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 txBox="1">
            <a:spLocks/>
          </p:cNvSpPr>
          <p:nvPr userDrawn="1"/>
        </p:nvSpPr>
        <p:spPr>
          <a:xfrm>
            <a:off x="0" y="2514600"/>
            <a:ext cx="9144000" cy="18288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 hasCustomPrompt="1"/>
          </p:nvPr>
        </p:nvSpPr>
        <p:spPr>
          <a:xfrm>
            <a:off x="76200" y="3124200"/>
            <a:ext cx="8915400" cy="533400"/>
          </a:xfrm>
          <a:prstGeom prst="rect">
            <a:avLst/>
          </a:prstGeom>
        </p:spPr>
        <p:txBody>
          <a:bodyPr anchor="ctr" anchorCtr="0"/>
          <a:lstStyle>
            <a:lvl1pPr algn="r">
              <a:defRPr sz="5400"/>
            </a:lvl1pPr>
          </a:lstStyle>
          <a:p>
            <a:r>
              <a:rPr lang="en-US" dirty="0" smtClean="0"/>
              <a:t>Type Section Title Here</a:t>
            </a:r>
            <a:endParaRPr lang="en-US" dirty="0"/>
          </a:p>
        </p:txBody>
      </p:sp>
      <p:pic>
        <p:nvPicPr>
          <p:cNvPr id="6" name="Picture 22" descr="img2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638800"/>
            <a:ext cx="1628594" cy="71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C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33400" y="914400"/>
            <a:ext cx="8001000" cy="5410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2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C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914401"/>
            <a:ext cx="8077200" cy="498598"/>
          </a:xfrm>
          <a:prstGeom prst="rect">
            <a:avLst/>
          </a:prstGeom>
          <a:ln>
            <a:noFill/>
          </a:ln>
          <a:effectLst>
            <a:outerShdw blurRad="127000" dist="190500" dir="2700000" algn="t" rotWithShape="0">
              <a:srgbClr val="000000">
                <a:alpha val="25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91429" tIns="64008" rIns="91429" bIns="64008">
            <a:spAutoFit/>
          </a:bodyPr>
          <a:lstStyle>
            <a:lvl1pPr marL="0" indent="0" algn="ctr">
              <a:spcBef>
                <a:spcPts val="0"/>
              </a:spcBef>
              <a:buNone/>
              <a:defRPr sz="12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33400" y="1600200"/>
            <a:ext cx="8001000" cy="472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13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163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9"/>
          <p:cNvSpPr>
            <a:spLocks noChangeArrowheads="1"/>
          </p:cNvSpPr>
          <p:nvPr userDrawn="1"/>
        </p:nvSpPr>
        <p:spPr bwMode="auto">
          <a:xfrm>
            <a:off x="0" y="1143000"/>
            <a:ext cx="9144000" cy="152400"/>
          </a:xfrm>
          <a:prstGeom prst="parallelogram">
            <a:avLst>
              <a:gd name="adj" fmla="val 210324"/>
            </a:avLst>
          </a:prstGeom>
          <a:gradFill>
            <a:gsLst>
              <a:gs pos="0">
                <a:srgbClr val="3F6455"/>
              </a:gs>
              <a:gs pos="50000">
                <a:srgbClr val="5E927D"/>
              </a:gs>
              <a:gs pos="100000">
                <a:srgbClr val="71AF96"/>
              </a:gs>
            </a:gsLst>
            <a:lin ang="10800000" scaled="0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dirty="0">
              <a:solidFill>
                <a:srgbClr val="F2F2F2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001"/>
            <a:ext cx="7372350" cy="113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5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81000" y="1066800"/>
            <a:ext cx="8153400" cy="5029200"/>
          </a:xfrm>
          <a:prstGeom prst="rect">
            <a:avLst/>
          </a:prstGeom>
        </p:spPr>
        <p:txBody>
          <a:bodyPr/>
          <a:lstStyle>
            <a:lvl1pPr>
              <a:spcBef>
                <a:spcPts val="2400"/>
              </a:spcBef>
              <a:defRPr sz="2400">
                <a:latin typeface="+mn-lt"/>
              </a:defRPr>
            </a:lvl1pPr>
            <a:lvl2pPr>
              <a:spcBef>
                <a:spcPts val="2400"/>
              </a:spcBef>
              <a:defRPr sz="2400">
                <a:latin typeface="+mn-lt"/>
              </a:defRPr>
            </a:lvl2pPr>
            <a:lvl3pPr>
              <a:spcBef>
                <a:spcPts val="2400"/>
              </a:spcBef>
              <a:defRPr sz="2400">
                <a:latin typeface="+mn-lt"/>
              </a:defRPr>
            </a:lvl3pPr>
            <a:lvl4pPr>
              <a:spcBef>
                <a:spcPts val="2400"/>
              </a:spcBef>
              <a:defRPr sz="2400">
                <a:latin typeface="+mn-lt"/>
              </a:defRPr>
            </a:lvl4pPr>
            <a:lvl5pPr>
              <a:spcBef>
                <a:spcPts val="2400"/>
              </a:spcBef>
              <a:defRPr sz="24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78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524000"/>
            <a:ext cx="8382000" cy="4572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45720" tIns="18288" rIns="45720" bIns="18288">
            <a:spAutoFit/>
          </a:bodyPr>
          <a:lstStyle>
            <a:lvl1pPr marL="0" indent="0" algn="ctr">
              <a:spcBef>
                <a:spcPts val="0"/>
              </a:spcBef>
              <a:buNone/>
              <a:defRPr sz="16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751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" name="Title Placeholder 21"/>
          <p:cNvSpPr txBox="1">
            <a:spLocks/>
          </p:cNvSpPr>
          <p:nvPr/>
        </p:nvSpPr>
        <p:spPr>
          <a:xfrm rot="10800000">
            <a:off x="0" y="228599"/>
            <a:ext cx="7467600" cy="5334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2" name="Picture 22" descr="img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228600"/>
            <a:ext cx="1344854" cy="5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itle Placeholder 21"/>
          <p:cNvSpPr txBox="1">
            <a:spLocks/>
          </p:cNvSpPr>
          <p:nvPr/>
        </p:nvSpPr>
        <p:spPr>
          <a:xfrm rot="10800000">
            <a:off x="0" y="6420536"/>
            <a:ext cx="9144000" cy="27432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0" scaled="0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458200" y="6380948"/>
            <a:ext cx="533400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fld id="{3B2213E7-6213-4ED6-AC71-9F6521A23F81}" type="slidenum">
              <a:rPr lang="en-US" sz="1400" b="1">
                <a:solidFill>
                  <a:schemeClr val="bg1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sz="18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2124559" y="6397823"/>
            <a:ext cx="491769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2012 Sound</a:t>
            </a:r>
            <a:r>
              <a:rPr lang="pt-BR" sz="1400" b="1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Transit Customer Satisfaction Survey </a:t>
            </a:r>
            <a:r>
              <a:rPr lang="pt-B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| 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EMC 12-4773</a:t>
            </a:r>
            <a:endParaRPr 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9" r:id="rId3"/>
    <p:sldLayoutId id="2147483728" r:id="rId4"/>
    <p:sldLayoutId id="2147483731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bg1"/>
          </a:solidFill>
          <a:latin typeface="Calibri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21"/>
          <p:cNvSpPr txBox="1">
            <a:spLocks/>
          </p:cNvSpPr>
          <p:nvPr/>
        </p:nvSpPr>
        <p:spPr>
          <a:xfrm>
            <a:off x="0" y="2362200"/>
            <a:ext cx="9144000" cy="27432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1AF96"/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28600" y="263798"/>
            <a:ext cx="8915400" cy="879202"/>
            <a:chOff x="228600" y="191147"/>
            <a:chExt cx="8915400" cy="879202"/>
          </a:xfrm>
        </p:grpSpPr>
        <p:pic>
          <p:nvPicPr>
            <p:cNvPr id="13" name="Picture 2" descr="EMC Logo (clean)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191147"/>
              <a:ext cx="6629400" cy="875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16" descr="EMC Logo.pn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228600" y="228600"/>
              <a:ext cx="2269061" cy="841749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</p:grp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3352800" y="2362200"/>
            <a:ext cx="54102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19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xStyles>
    <p:titleStyle>
      <a:lvl1pPr algn="r" defTabSz="914400" rtl="0" eaLnBrk="1" latinLnBrk="0" hangingPunct="1">
        <a:spcBef>
          <a:spcPct val="0"/>
        </a:spcBef>
        <a:buNone/>
        <a:defRPr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21"/>
          <p:cNvSpPr txBox="1">
            <a:spLocks/>
          </p:cNvSpPr>
          <p:nvPr/>
        </p:nvSpPr>
        <p:spPr>
          <a:xfrm rot="10800000">
            <a:off x="0" y="6420536"/>
            <a:ext cx="9144000" cy="27432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0" scaled="0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9" name="Title Placeholder 21"/>
          <p:cNvSpPr txBox="1">
            <a:spLocks/>
          </p:cNvSpPr>
          <p:nvPr/>
        </p:nvSpPr>
        <p:spPr>
          <a:xfrm rot="10800000">
            <a:off x="0" y="228599"/>
            <a:ext cx="7467600" cy="5334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0" name="Picture 22" descr="img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228600"/>
            <a:ext cx="1344854" cy="5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itle Placeholder 20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458200" y="6380948"/>
            <a:ext cx="533400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fld id="{3B2213E7-6213-4ED6-AC71-9F6521A23F81}" type="slidenum">
              <a:rPr lang="en-US" sz="1400" b="1">
                <a:solidFill>
                  <a:schemeClr val="bg1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sz="18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47086" y="6420536"/>
            <a:ext cx="50498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1200" b="1" dirty="0" smtClean="0">
                <a:solidFill>
                  <a:schemeClr val="bg1"/>
                </a:solidFill>
                <a:latin typeface="+mn-lt"/>
              </a:rPr>
              <a:t>Sound Transit 2012</a:t>
            </a:r>
            <a:r>
              <a:rPr lang="pt-BR" sz="1200" b="1" baseline="0" dirty="0" smtClean="0">
                <a:solidFill>
                  <a:schemeClr val="bg1"/>
                </a:solidFill>
                <a:latin typeface="+mn-lt"/>
              </a:rPr>
              <a:t> Customer Satisfaction Intercept Survey</a:t>
            </a:r>
            <a:r>
              <a:rPr lang="pt-BR" sz="1200" b="1" dirty="0" smtClean="0">
                <a:solidFill>
                  <a:schemeClr val="bg1"/>
                </a:solidFill>
                <a:latin typeface="+mn-lt"/>
              </a:rPr>
              <a:t>  | 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</a:rPr>
              <a:t>EMC #12-4773</a:t>
            </a: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436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7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downtownonthego.com/wp-content/uploads/2012/08/TLink_Trai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1"/>
            <a:ext cx="9144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6"/>
          <p:cNvSpPr txBox="1">
            <a:spLocks/>
          </p:cNvSpPr>
          <p:nvPr/>
        </p:nvSpPr>
        <p:spPr>
          <a:xfrm>
            <a:off x="152400" y="2396054"/>
            <a:ext cx="3124200" cy="3231654"/>
          </a:xfrm>
          <a:prstGeom prst="rect">
            <a:avLst/>
          </a:prstGeom>
          <a:solidFill>
            <a:srgbClr val="002764">
              <a:alpha val="84000"/>
            </a:srgbClr>
          </a:solidFill>
        </p:spPr>
        <p:txBody>
          <a:bodyPr wrap="square" anchor="ctr">
            <a:spAutoFit/>
          </a:bodyPr>
          <a:lstStyle/>
          <a:p>
            <a:pPr algn="ctr"/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2012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Customer Satisfaction Survey</a:t>
            </a: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Intercept </a:t>
            </a:r>
            <a:r>
              <a:rPr lang="en-US" sz="2000" b="1" dirty="0">
                <a:solidFill>
                  <a:schemeClr val="bg1"/>
                </a:solidFill>
                <a:latin typeface="Calibri" pitchFamily="34" charset="0"/>
              </a:rPr>
              <a:t>survey of </a:t>
            </a:r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Sound Transit riders</a:t>
            </a:r>
            <a:endParaRPr lang="en-US" sz="20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EMC #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12-4773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01" y="2552478"/>
            <a:ext cx="2802899" cy="59538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What is compelling people to get on &amp; stay on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/>
              <a:t>Q14. What are the main reasons you use this Sound Transit </a:t>
            </a:r>
            <a:r>
              <a:rPr lang="en-US" dirty="0" smtClean="0"/>
              <a:t>Express Bus/Train instead of getting to your destination some other way? (multiple responses; </a:t>
            </a:r>
            <a:r>
              <a:rPr lang="en-US" b="1" u="sng" dirty="0" smtClean="0"/>
              <a:t>first</a:t>
            </a:r>
            <a:r>
              <a:rPr lang="en-US" b="1" dirty="0" smtClean="0"/>
              <a:t> </a:t>
            </a:r>
            <a:r>
              <a:rPr lang="en-US" dirty="0" smtClean="0"/>
              <a:t>response shown)</a:t>
            </a:r>
            <a:endParaRPr lang="en-US" dirty="0"/>
          </a:p>
        </p:txBody>
      </p:sp>
      <p:graphicFrame>
        <p:nvGraphicFramePr>
          <p:cNvPr id="5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390017558"/>
              </p:ext>
            </p:extLst>
          </p:nvPr>
        </p:nvGraphicFramePr>
        <p:xfrm>
          <a:off x="457200" y="2057400"/>
          <a:ext cx="83058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2"/>
          <p:cNvSpPr txBox="1">
            <a:spLocks/>
          </p:cNvSpPr>
          <p:nvPr/>
        </p:nvSpPr>
        <p:spPr>
          <a:xfrm>
            <a:off x="304800" y="838200"/>
            <a:ext cx="8458200" cy="10218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Q17. What are the main reasons you </a:t>
            </a:r>
            <a:r>
              <a:rPr lang="en-US" b="1" u="sng" dirty="0" smtClean="0"/>
              <a:t>started riding </a:t>
            </a:r>
            <a:r>
              <a:rPr lang="en-US" dirty="0" smtClean="0"/>
              <a:t>Express Bus/Link/Sounder?  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smtClean="0"/>
              <a:t>Q17A. </a:t>
            </a:r>
            <a:r>
              <a:rPr lang="en-US" dirty="0"/>
              <a:t>What are the main reasons you </a:t>
            </a:r>
            <a:r>
              <a:rPr lang="en-US" b="1" u="sng" dirty="0"/>
              <a:t>continue to ride</a:t>
            </a:r>
            <a:r>
              <a:rPr lang="en-US" b="1" dirty="0"/>
              <a:t> </a:t>
            </a:r>
            <a:r>
              <a:rPr lang="en-US" dirty="0"/>
              <a:t>Express Bus/Link/Sounder? </a:t>
            </a:r>
          </a:p>
          <a:p>
            <a:r>
              <a:rPr lang="en-US" dirty="0"/>
              <a:t>(multiple responses; </a:t>
            </a:r>
            <a:r>
              <a:rPr lang="en-US" b="1" u="sng" dirty="0"/>
              <a:t>first</a:t>
            </a:r>
            <a:r>
              <a:rPr lang="en-US" b="1" dirty="0"/>
              <a:t> </a:t>
            </a:r>
            <a:r>
              <a:rPr lang="en-US" dirty="0"/>
              <a:t>response shown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529958539"/>
              </p:ext>
            </p:extLst>
          </p:nvPr>
        </p:nvGraphicFramePr>
        <p:xfrm>
          <a:off x="3983251" y="2025593"/>
          <a:ext cx="4114800" cy="2305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Schedule and Route Access</a:t>
            </a:r>
            <a:endParaRPr lang="en-US" sz="2800" dirty="0"/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847712972"/>
              </p:ext>
            </p:extLst>
          </p:nvPr>
        </p:nvGraphicFramePr>
        <p:xfrm>
          <a:off x="228600" y="2209800"/>
          <a:ext cx="4191000" cy="2305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 Placeholder 2"/>
          <p:cNvSpPr txBox="1">
            <a:spLocks/>
          </p:cNvSpPr>
          <p:nvPr/>
        </p:nvSpPr>
        <p:spPr>
          <a:xfrm>
            <a:off x="304800" y="83820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Sound Transit internal data for traditional and mobile site visitation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81200" y="3029704"/>
            <a:ext cx="1219203" cy="5232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cap="none" spc="0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</a:rPr>
              <a:t>+100%</a:t>
            </a:r>
            <a:endParaRPr lang="en-US" sz="28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2726345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3581400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467600" y="2981987"/>
            <a:ext cx="1037482" cy="5232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cap="none" spc="0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</a:rPr>
              <a:t>+20%</a:t>
            </a:r>
            <a:endParaRPr lang="en-US" sz="28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5600" y="2569633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162800" y="3484056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98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6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162800" cy="533400"/>
          </a:xfrm>
        </p:spPr>
        <p:txBody>
          <a:bodyPr/>
          <a:lstStyle/>
          <a:p>
            <a:r>
              <a:rPr lang="en-US" dirty="0" smtClean="0"/>
              <a:t>Methodology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0500" y="914400"/>
            <a:ext cx="8686800" cy="1371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700" dirty="0" smtClean="0">
                <a:solidFill>
                  <a:schemeClr val="tx1"/>
                </a:solidFill>
              </a:rPr>
              <a:t>These results are the ninth set of measurements for Sound Transit customer satisfaction. </a:t>
            </a:r>
          </a:p>
          <a:p>
            <a:pPr marL="0" indent="0">
              <a:spcBef>
                <a:spcPts val="0"/>
              </a:spcBef>
              <a:buNone/>
            </a:pPr>
            <a:endParaRPr lang="en-US" sz="17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700" dirty="0" smtClean="0">
                <a:solidFill>
                  <a:schemeClr val="tx1"/>
                </a:solidFill>
              </a:rPr>
              <a:t>A total of 1,552 interviews were conducted system-wide.</a:t>
            </a:r>
          </a:p>
          <a:p>
            <a:pPr marL="0" indent="0">
              <a:spcBef>
                <a:spcPts val="0"/>
              </a:spcBef>
              <a:buNone/>
            </a:pPr>
            <a:endParaRPr lang="en-US" sz="17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700" dirty="0" smtClean="0">
                <a:solidFill>
                  <a:schemeClr val="tx1"/>
                </a:solidFill>
              </a:rPr>
              <a:t>Data was then weighted to reflect actual distribution of what ST carries.</a:t>
            </a:r>
            <a:endParaRPr lang="en-US" sz="1700" b="1" i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712595329"/>
              </p:ext>
            </p:extLst>
          </p:nvPr>
        </p:nvGraphicFramePr>
        <p:xfrm>
          <a:off x="914400" y="2286000"/>
          <a:ext cx="73152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4778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Sound Transit Grade by Year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1636694416"/>
              </p:ext>
            </p:extLst>
          </p:nvPr>
        </p:nvGraphicFramePr>
        <p:xfrm>
          <a:off x="457200" y="1752600"/>
          <a:ext cx="8229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6200" y="5663087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524000" y="5783278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774885" y="5794060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42%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076701" y="5794662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45%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5299021" y="5794662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74069" y="5763435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48%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96200" y="57767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46%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1457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2012 Sound Transit Grade Breakdown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22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4042753331"/>
              </p:ext>
            </p:extLst>
          </p:nvPr>
        </p:nvGraphicFramePr>
        <p:xfrm>
          <a:off x="457200" y="1676400"/>
          <a:ext cx="8229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242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Benchmarking Against Other Agencies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33069"/>
            <a:ext cx="8458200" cy="52937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985355467"/>
              </p:ext>
            </p:extLst>
          </p:nvPr>
        </p:nvGraphicFramePr>
        <p:xfrm>
          <a:off x="228600" y="16002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346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64310501"/>
              </p:ext>
            </p:extLst>
          </p:nvPr>
        </p:nvGraphicFramePr>
        <p:xfrm>
          <a:off x="241300" y="1066800"/>
          <a:ext cx="3581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/>
              <a:t>(multiple responses; </a:t>
            </a:r>
            <a:r>
              <a:rPr lang="en-US" sz="1600" b="1" i="1" u="sng" dirty="0"/>
              <a:t>first</a:t>
            </a:r>
            <a:r>
              <a:rPr lang="en-US" sz="1600" b="1" i="1" dirty="0"/>
              <a:t> </a:t>
            </a:r>
            <a:r>
              <a:rPr lang="en-US" sz="1600" i="1" dirty="0"/>
              <a:t>response shown)</a:t>
            </a:r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24676"/>
              </p:ext>
            </p:extLst>
          </p:nvPr>
        </p:nvGraphicFramePr>
        <p:xfrm>
          <a:off x="3962400" y="1600200"/>
          <a:ext cx="4876800" cy="365759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956650"/>
                <a:gridCol w="920150"/>
              </a:tblGrid>
              <a:tr h="691396">
                <a:tc>
                  <a:txBody>
                    <a:bodyPr/>
                    <a:lstStyle/>
                    <a:p>
                      <a:r>
                        <a:rPr lang="en-US" sz="1800" u="none" dirty="0" smtClean="0">
                          <a:latin typeface="+mn-lt"/>
                          <a:cs typeface="Arial" pitchFamily="34" charset="0"/>
                        </a:rPr>
                        <a:t>Top</a:t>
                      </a:r>
                      <a:r>
                        <a:rPr lang="en-US" sz="1800" u="none" baseline="0" dirty="0" smtClean="0">
                          <a:latin typeface="+mn-lt"/>
                          <a:cs typeface="Arial" pitchFamily="34" charset="0"/>
                        </a:rPr>
                        <a:t> reasons for A grade</a:t>
                      </a:r>
                      <a:endParaRPr lang="en-US" sz="1800" u="none" dirty="0"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% of A</a:t>
                      </a:r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 grade</a:t>
                      </a:r>
                    </a:p>
                  </a:txBody>
                  <a:tcPr/>
                </a:tc>
              </a:tr>
              <a:tr h="3295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95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Reliable / Prompt /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Runs often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95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 /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Avoids traffic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295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Clean/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Nice / Friendly Operators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95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95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Convenient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95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Good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coverage /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Goes to destination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95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Comfortable / Relaxing / Affordable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95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13" name="Elbow Connector 12"/>
          <p:cNvCxnSpPr/>
          <p:nvPr/>
        </p:nvCxnSpPr>
        <p:spPr>
          <a:xfrm flipV="1">
            <a:off x="2590800" y="1981200"/>
            <a:ext cx="1295400" cy="12192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</p:spPr>
        <p:txBody>
          <a:bodyPr/>
          <a:lstStyle/>
          <a:p>
            <a:r>
              <a:rPr lang="en-US" sz="2800" dirty="0" smtClean="0">
                <a:latin typeface="+mn-lt"/>
              </a:rPr>
              <a:t>Breakdown: </a:t>
            </a:r>
            <a:r>
              <a:rPr lang="en-US" sz="2800" b="1" dirty="0" smtClean="0">
                <a:latin typeface="+mn-lt"/>
              </a:rPr>
              <a:t>A Grade</a:t>
            </a:r>
            <a:endParaRPr lang="en-US" sz="2800" b="1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62200" y="39624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</a:rPr>
              <a:t>(n=751)</a:t>
            </a:r>
            <a:endParaRPr lang="en-US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797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210128803"/>
              </p:ext>
            </p:extLst>
          </p:nvPr>
        </p:nvGraphicFramePr>
        <p:xfrm>
          <a:off x="228600" y="1066800"/>
          <a:ext cx="3581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442440"/>
              </p:ext>
            </p:extLst>
          </p:nvPr>
        </p:nvGraphicFramePr>
        <p:xfrm>
          <a:off x="3962400" y="1600200"/>
          <a:ext cx="4876800" cy="3352803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973690"/>
                <a:gridCol w="903110"/>
              </a:tblGrid>
              <a:tr h="797811">
                <a:tc>
                  <a:txBody>
                    <a:bodyPr/>
                    <a:lstStyle/>
                    <a:p>
                      <a:r>
                        <a:rPr lang="en-US" sz="1800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Top</a:t>
                      </a:r>
                      <a:r>
                        <a:rPr lang="en-US" sz="1800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b="1" u="non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positive</a:t>
                      </a:r>
                      <a:r>
                        <a:rPr lang="en-US" sz="1800" u="none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reasons for B grade</a:t>
                      </a:r>
                      <a:endParaRPr lang="en-US" sz="1800" b="1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</a:txBody>
                  <a:tcPr/>
                </a:tc>
              </a:tr>
              <a:tr h="425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425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Reliable/ Prompt/ Runs often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425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Clean /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425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425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Good coverage/ Goes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 destination / Convenient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25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1524000" y="1917700"/>
            <a:ext cx="2362200" cy="2044700"/>
          </a:xfrm>
          <a:prstGeom prst="bentConnector3">
            <a:avLst>
              <a:gd name="adj1" fmla="val 45161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(multiple responses; </a:t>
            </a:r>
            <a:r>
              <a:rPr lang="en-US" sz="1600" b="1" i="1" u="sng" dirty="0" smtClean="0"/>
              <a:t>first</a:t>
            </a:r>
            <a:r>
              <a:rPr lang="en-US" sz="1600" b="1" i="1" dirty="0" smtClean="0"/>
              <a:t> </a:t>
            </a:r>
            <a:r>
              <a:rPr lang="en-US" sz="1600" i="1" dirty="0" smtClean="0"/>
              <a:t>response shown)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800" dirty="0" smtClean="0">
                <a:latin typeface="+mn-lt"/>
              </a:rPr>
              <a:t>Breakdown: </a:t>
            </a:r>
            <a:r>
              <a:rPr lang="en-US" sz="2800" b="1" dirty="0" smtClean="0">
                <a:latin typeface="+mn-lt"/>
              </a:rPr>
              <a:t>B Grade, </a:t>
            </a:r>
            <a:r>
              <a:rPr lang="en-US" sz="2800" b="1" dirty="0" smtClean="0">
                <a:solidFill>
                  <a:schemeClr val="accent3">
                    <a:lumMod val="90000"/>
                  </a:schemeClr>
                </a:solidFill>
                <a:latin typeface="+mn-lt"/>
              </a:rPr>
              <a:t>Positive</a:t>
            </a:r>
            <a:endParaRPr lang="en-US" sz="2800" b="1" dirty="0">
              <a:solidFill>
                <a:schemeClr val="accent3">
                  <a:lumMod val="90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44196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(n=611)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919264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982183"/>
              </p:ext>
            </p:extLst>
          </p:nvPr>
        </p:nvGraphicFramePr>
        <p:xfrm>
          <a:off x="3962400" y="1611245"/>
          <a:ext cx="4876800" cy="3494153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064001"/>
                <a:gridCol w="812799"/>
              </a:tblGrid>
              <a:tr h="702839">
                <a:tc>
                  <a:txBody>
                    <a:bodyPr/>
                    <a:lstStyle/>
                    <a:p>
                      <a:r>
                        <a:rPr lang="en-US" sz="1800" b="1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Top</a:t>
                      </a:r>
                      <a:r>
                        <a:rPr lang="en-US" sz="1800" b="1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b="1" u="none" baseline="0" dirty="0" smtClean="0">
                          <a:solidFill>
                            <a:srgbClr val="C00000"/>
                          </a:solidFill>
                          <a:latin typeface="+mn-lt"/>
                        </a:rPr>
                        <a:t>negative </a:t>
                      </a:r>
                      <a:r>
                        <a:rPr lang="en-US" sz="1800" b="1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reasons for B grade</a:t>
                      </a:r>
                      <a:endParaRPr lang="en-US" sz="1800" b="1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3101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3101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Late at times/ Always late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3101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Rude drivers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101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Too early/ Doesn't wait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101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</a:tr>
              <a:tr h="3101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Improve/ Expand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schedule / More service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101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Crowded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Parking / slow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101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3101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Neutral reasons (OK/ Average)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3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/>
              <a:t>(multiple responses; </a:t>
            </a:r>
            <a:r>
              <a:rPr lang="en-US" sz="1600" b="1" i="1" u="sng" dirty="0"/>
              <a:t>first</a:t>
            </a:r>
            <a:r>
              <a:rPr lang="en-US" sz="1600" b="1" i="1" dirty="0"/>
              <a:t> </a:t>
            </a:r>
            <a:r>
              <a:rPr lang="en-US" sz="1600" i="1" dirty="0"/>
              <a:t>response shown)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800" dirty="0" smtClean="0">
                <a:latin typeface="+mn-lt"/>
              </a:rPr>
              <a:t>Breakdown: </a:t>
            </a:r>
            <a:r>
              <a:rPr lang="en-US" sz="2800" b="1" dirty="0" smtClean="0">
                <a:latin typeface="+mn-lt"/>
              </a:rPr>
              <a:t>B Grade, </a:t>
            </a:r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Negative</a:t>
            </a:r>
            <a:r>
              <a:rPr lang="en-US" sz="2800" b="1" dirty="0" smtClean="0">
                <a:latin typeface="+mn-lt"/>
              </a:rPr>
              <a:t> </a:t>
            </a:r>
            <a:endParaRPr lang="en-US" sz="2800" b="1" dirty="0">
              <a:latin typeface="+mn-lt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789640714"/>
              </p:ext>
            </p:extLst>
          </p:nvPr>
        </p:nvGraphicFramePr>
        <p:xfrm>
          <a:off x="228600" y="1066800"/>
          <a:ext cx="3581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44196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(n=611)</a:t>
            </a:r>
            <a:endParaRPr lang="en-US" sz="1600" i="1" dirty="0"/>
          </a:p>
        </p:txBody>
      </p:sp>
      <p:cxnSp>
        <p:nvCxnSpPr>
          <p:cNvPr id="9" name="Elbow Connector 8"/>
          <p:cNvCxnSpPr/>
          <p:nvPr/>
        </p:nvCxnSpPr>
        <p:spPr>
          <a:xfrm flipV="1">
            <a:off x="1524000" y="1917700"/>
            <a:ext cx="2362200" cy="2044700"/>
          </a:xfrm>
          <a:prstGeom prst="bentConnector3">
            <a:avLst>
              <a:gd name="adj1" fmla="val 45161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03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123275720"/>
              </p:ext>
            </p:extLst>
          </p:nvPr>
        </p:nvGraphicFramePr>
        <p:xfrm>
          <a:off x="228600" y="1066800"/>
          <a:ext cx="3581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890181"/>
              </p:ext>
            </p:extLst>
          </p:nvPr>
        </p:nvGraphicFramePr>
        <p:xfrm>
          <a:off x="3962400" y="1600201"/>
          <a:ext cx="4876800" cy="2479124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938955"/>
                <a:gridCol w="937845"/>
              </a:tblGrid>
              <a:tr h="777764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solidFill>
                            <a:schemeClr val="tx1"/>
                          </a:solidFill>
                        </a:rPr>
                        <a:t>Top</a:t>
                      </a:r>
                      <a:r>
                        <a:rPr lang="en-US" sz="1600" u="none" baseline="0" dirty="0" smtClean="0">
                          <a:solidFill>
                            <a:schemeClr val="tx1"/>
                          </a:solidFill>
                        </a:rPr>
                        <a:t> reasons for C grade or lower</a:t>
                      </a:r>
                      <a:endParaRPr lang="en-US" sz="16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C or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lower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402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</a:tr>
              <a:tr h="3402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Late at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times /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Always late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</a:tr>
              <a:tr h="3402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Rude drivers &amp;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Personnel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3402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31%</a:t>
                      </a:r>
                    </a:p>
                  </a:txBody>
                  <a:tcPr marL="9525" marR="9525" marT="9525" marB="0" anchor="ctr"/>
                </a:tc>
              </a:tr>
              <a:tr h="3402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Crowded / Improve Schedule / No parking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/>
              <a:t>(multiple responses; </a:t>
            </a:r>
            <a:r>
              <a:rPr lang="en-US" sz="1600" b="1" i="1" u="sng" dirty="0"/>
              <a:t>first</a:t>
            </a:r>
            <a:r>
              <a:rPr lang="en-US" sz="1600" b="1" i="1" dirty="0"/>
              <a:t> </a:t>
            </a:r>
            <a:r>
              <a:rPr lang="en-US" sz="1600" i="1" dirty="0"/>
              <a:t>response shown)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800" dirty="0" smtClean="0">
                <a:latin typeface="+mn-lt"/>
              </a:rPr>
              <a:t>Breakdown: </a:t>
            </a:r>
            <a:r>
              <a:rPr lang="en-US" sz="2800" b="1" dirty="0" smtClean="0">
                <a:latin typeface="+mn-lt"/>
              </a:rPr>
              <a:t>C Grade</a:t>
            </a:r>
            <a:endParaRPr lang="en-US" sz="2800" b="1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9569" y="2727589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(n=191)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027260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EMC template">
  <a:themeElements>
    <a:clrScheme name="EMC Seattle 2012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E85"/>
      </a:accent4>
      <a:accent5>
        <a:srgbClr val="5F5643"/>
      </a:accent5>
      <a:accent6>
        <a:srgbClr val="83A187"/>
      </a:accent6>
      <a:hlink>
        <a:srgbClr val="0070C0"/>
      </a:hlink>
      <a:folHlink>
        <a:srgbClr val="00206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le Slide">
  <a:themeElements>
    <a:clrScheme name="EMC Seattle 2012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E85"/>
      </a:accent4>
      <a:accent5>
        <a:srgbClr val="5F5643"/>
      </a:accent5>
      <a:accent6>
        <a:srgbClr val="83A187"/>
      </a:accent6>
      <a:hlink>
        <a:srgbClr val="0070C0"/>
      </a:hlink>
      <a:folHlink>
        <a:srgbClr val="0020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EMC Seattle 2012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E85"/>
      </a:accent4>
      <a:accent5>
        <a:srgbClr val="5F5643"/>
      </a:accent5>
      <a:accent6>
        <a:srgbClr val="83A187"/>
      </a:accent6>
      <a:hlink>
        <a:srgbClr val="0070C0"/>
      </a:hlink>
      <a:folHlink>
        <a:srgbClr val="002060"/>
      </a:folHlink>
    </a:clrScheme>
    <a:fontScheme name="EMC Seattl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9A0F53A6AA7645AA515E7B6DC7FDAA" ma:contentTypeVersion="10" ma:contentTypeDescription="Create a new document." ma:contentTypeScope="" ma:versionID="28d737f180c37334cd9645ed863f07ae">
  <xsd:schema xmlns:xsd="http://www.w3.org/2001/XMLSchema" xmlns:xs="http://www.w3.org/2001/XMLSchema" xmlns:p="http://schemas.microsoft.com/office/2006/metadata/properties" xmlns:ns2="56f3d933-615c-4180-bc95-256da5f826c8" targetNamespace="http://schemas.microsoft.com/office/2006/metadata/properties" ma:root="true" ma:fieldsID="37e4267dde8f026450559be7c0d828b6" ns2:_="">
    <xsd:import namespace="56f3d933-615c-4180-bc95-256da5f826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f3d933-615c-4180-bc95-256da5f826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50124A6-0739-4642-ACA4-0872FD2194AF}"/>
</file>

<file path=customXml/itemProps2.xml><?xml version="1.0" encoding="utf-8"?>
<ds:datastoreItem xmlns:ds="http://schemas.openxmlformats.org/officeDocument/2006/customXml" ds:itemID="{0A75C35B-8794-408B-85CE-1D5113694F48}"/>
</file>

<file path=customXml/itemProps3.xml><?xml version="1.0" encoding="utf-8"?>
<ds:datastoreItem xmlns:ds="http://schemas.openxmlformats.org/officeDocument/2006/customXml" ds:itemID="{0CF828AA-B587-4623-A9F5-4930D1FFBB5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33094</TotalTime>
  <Words>1096</Words>
  <Application>Microsoft Office PowerPoint</Application>
  <PresentationFormat>On-screen Show (4:3)</PresentationFormat>
  <Paragraphs>180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1_EMC template</vt:lpstr>
      <vt:lpstr>Title Slide</vt:lpstr>
      <vt:lpstr>1_Custom Design</vt:lpstr>
      <vt:lpstr>PowerPoint Presentation</vt:lpstr>
      <vt:lpstr>Methodology</vt:lpstr>
      <vt:lpstr>Sound Transit Grade by Year</vt:lpstr>
      <vt:lpstr>2012 Sound Transit Grade Breakdown</vt:lpstr>
      <vt:lpstr>Benchmarking Against Other Agencies</vt:lpstr>
      <vt:lpstr>Breakdown: A Grade</vt:lpstr>
      <vt:lpstr>PowerPoint Presentation</vt:lpstr>
      <vt:lpstr>PowerPoint Presentation</vt:lpstr>
      <vt:lpstr>PowerPoint Presentation</vt:lpstr>
      <vt:lpstr>What is compelling people to get on &amp; stay on</vt:lpstr>
      <vt:lpstr>Schedule and Route Access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istewart</dc:creator>
  <cp:lastModifiedBy>BV</cp:lastModifiedBy>
  <cp:revision>1994</cp:revision>
  <cp:lastPrinted>2013-04-24T18:52:37Z</cp:lastPrinted>
  <dcterms:created xsi:type="dcterms:W3CDTF">2010-07-20T16:23:11Z</dcterms:created>
  <dcterms:modified xsi:type="dcterms:W3CDTF">2013-04-25T18:56:56Z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0x0101006F9A0F53A6AA7645AA515E7B6DC7FDAA</vt:lpwstr>
  </property>
</Properties>
</file>