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30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9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29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Masters/slideMaster4.xml" ContentType="application/vnd.openxmlformats-officedocument.presentationml.slideMaster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4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6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Layouts/slideLayout1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8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17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slideLayouts/slideLayout13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charts/chart32.xml" ContentType="application/vnd.openxmlformats-officedocument.drawingml.chart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chart9.xml" ContentType="application/vnd.openxmlformats-officedocument.drawingml.chart+xml"/>
  <Override PartName="/ppt/theme/themeOverride4.xml" ContentType="application/vnd.openxmlformats-officedocument.themeOverride+xml"/>
  <Override PartName="/ppt/theme/themeOverride6.xml" ContentType="application/vnd.openxmlformats-officedocument.themeOverride+xml"/>
  <Override PartName="/ppt/charts/chart11.xml" ContentType="application/vnd.openxmlformats-officedocument.drawingml.chart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notesMasters/notesMaster1.xml" ContentType="application/vnd.openxmlformats-officedocument.presentationml.notesMaster+xml"/>
  <Override PartName="/ppt/charts/chart4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charts/chart12.xml" ContentType="application/vnd.openxmlformats-officedocument.drawingml.chart+xml"/>
  <Override PartName="/ppt/charts/chart26.xml" ContentType="application/vnd.openxmlformats-officedocument.drawingml.chart+xml"/>
  <Override PartName="/ppt/charts/chart25.xml" ContentType="application/vnd.openxmlformats-officedocument.drawingml.chart+xml"/>
  <Override PartName="/ppt/charts/chart24.xml" ContentType="application/vnd.openxmlformats-officedocument.drawingml.chart+xml"/>
  <Override PartName="/ppt/theme/themeOverride7.xml" ContentType="application/vnd.openxmlformats-officedocument.themeOverride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31.xml" ContentType="application/vnd.openxmlformats-officedocument.drawingml.chart+xml"/>
  <Override PartName="/ppt/charts/chart30.xml" ContentType="application/vnd.openxmlformats-officedocument.drawingml.chart+xml"/>
  <Override PartName="/ppt/charts/chart29.xml" ContentType="application/vnd.openxmlformats-officedocument.drawingml.chart+xml"/>
  <Override PartName="/ppt/charts/chart23.xml" ContentType="application/vnd.openxmlformats-officedocument.drawingml.chart+xml"/>
  <Override PartName="/ppt/charts/chart22.xml" ContentType="application/vnd.openxmlformats-officedocument.drawingml.chart+xml"/>
  <Override PartName="/ppt/charts/chart16.xml" ContentType="application/vnd.openxmlformats-officedocument.drawingml.chart+xml"/>
  <Override PartName="/ppt/charts/chart15.xml" ContentType="application/vnd.openxmlformats-officedocument.drawingml.chart+xml"/>
  <Override PartName="/ppt/charts/chart14.xml" ContentType="application/vnd.openxmlformats-officedocument.drawingml.chart+xml"/>
  <Override PartName="/ppt/charts/chart13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theme/themeOverride9.xml" ContentType="application/vnd.openxmlformats-officedocument.themeOverrid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theme/themeOverride8.xml" ContentType="application/vnd.openxmlformats-officedocument.themeOverride+xml"/>
  <Override PartName="/ppt/charts/chart19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11" r:id="rId2"/>
    <p:sldMasterId id="2147483720" r:id="rId3"/>
    <p:sldMasterId id="2147483728" r:id="rId4"/>
  </p:sldMasterIdLst>
  <p:notesMasterIdLst>
    <p:notesMasterId r:id="rId49"/>
  </p:notesMasterIdLst>
  <p:handoutMasterIdLst>
    <p:handoutMasterId r:id="rId50"/>
  </p:handoutMasterIdLst>
  <p:sldIdLst>
    <p:sldId id="637" r:id="rId5"/>
    <p:sldId id="1193" r:id="rId6"/>
    <p:sldId id="919" r:id="rId7"/>
    <p:sldId id="1194" r:id="rId8"/>
    <p:sldId id="1195" r:id="rId9"/>
    <p:sldId id="1264" r:id="rId10"/>
    <p:sldId id="1269" r:id="rId11"/>
    <p:sldId id="1196" r:id="rId12"/>
    <p:sldId id="1266" r:id="rId13"/>
    <p:sldId id="1251" r:id="rId14"/>
    <p:sldId id="1000" r:id="rId15"/>
    <p:sldId id="1213" r:id="rId16"/>
    <p:sldId id="1270" r:id="rId17"/>
    <p:sldId id="1247" r:id="rId18"/>
    <p:sldId id="1248" r:id="rId19"/>
    <p:sldId id="1249" r:id="rId20"/>
    <p:sldId id="1250" r:id="rId21"/>
    <p:sldId id="1209" r:id="rId22"/>
    <p:sldId id="1190" r:id="rId23"/>
    <p:sldId id="1253" r:id="rId24"/>
    <p:sldId id="1106" r:id="rId25"/>
    <p:sldId id="1240" r:id="rId26"/>
    <p:sldId id="1096" r:id="rId27"/>
    <p:sldId id="1268" r:id="rId28"/>
    <p:sldId id="1167" r:id="rId29"/>
    <p:sldId id="1181" r:id="rId30"/>
    <p:sldId id="1171" r:id="rId31"/>
    <p:sldId id="1224" r:id="rId32"/>
    <p:sldId id="1267" r:id="rId33"/>
    <p:sldId id="1107" r:id="rId34"/>
    <p:sldId id="1255" r:id="rId35"/>
    <p:sldId id="1265" r:id="rId36"/>
    <p:sldId id="1103" r:id="rId37"/>
    <p:sldId id="1220" r:id="rId38"/>
    <p:sldId id="1109" r:id="rId39"/>
    <p:sldId id="1256" r:id="rId40"/>
    <p:sldId id="1201" r:id="rId41"/>
    <p:sldId id="1257" r:id="rId42"/>
    <p:sldId id="1258" r:id="rId43"/>
    <p:sldId id="1259" r:id="rId44"/>
    <p:sldId id="1261" r:id="rId45"/>
    <p:sldId id="1260" r:id="rId46"/>
    <p:sldId id="1262" r:id="rId47"/>
    <p:sldId id="1263" r:id="rId48"/>
  </p:sldIdLst>
  <p:sldSz cx="9144000" cy="6858000" type="screen4x3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an" initials="i" lastIdx="2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9999"/>
    <a:srgbClr val="339966"/>
    <a:srgbClr val="71AF96"/>
    <a:srgbClr val="006600"/>
    <a:srgbClr val="002776"/>
    <a:srgbClr val="000000"/>
    <a:srgbClr val="002764"/>
    <a:srgbClr val="00334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3688" autoAdjust="0"/>
  </p:normalViewPr>
  <p:slideViewPr>
    <p:cSldViewPr>
      <p:cViewPr varScale="1">
        <p:scale>
          <a:sx n="48" d="100"/>
          <a:sy n="48" d="100"/>
        </p:scale>
        <p:origin x="-1070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25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656" y="-90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8" Type="http://schemas.openxmlformats.org/officeDocument/2006/relationships/customXml" Target="../customXml/item3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customXml" Target="../customXml/item1.xml"/><Relationship Id="rId8" Type="http://schemas.openxmlformats.org/officeDocument/2006/relationships/slide" Target="slides/slide4.xml"/><Relationship Id="rId51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57" Type="http://schemas.openxmlformats.org/officeDocument/2006/relationships/customXml" Target="../customXml/item2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5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6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7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9.xlsx"/><Relationship Id="rId1" Type="http://schemas.openxmlformats.org/officeDocument/2006/relationships/themeOverride" Target="../theme/themeOverride8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1.xlsx"/><Relationship Id="rId1" Type="http://schemas.openxmlformats.org/officeDocument/2006/relationships/themeOverride" Target="../theme/themeOverride9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Mean Grade (A=4</a:t>
            </a:r>
            <a:r>
              <a:rPr lang="en-US" sz="1800" baseline="0" dirty="0" smtClean="0"/>
              <a:t>; F=0)</a:t>
            </a:r>
            <a:endParaRPr lang="en-US" sz="1800" dirty="0"/>
          </a:p>
        </c:rich>
      </c:tx>
      <c:layout>
        <c:manualLayout>
          <c:xMode val="edge"/>
          <c:yMode val="edge"/>
          <c:x val="0.37761567998444712"/>
          <c:y val="3.1446540880503198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526854282104068E-2"/>
          <c:y val="8.8010944386668774E-2"/>
          <c:w val="0.89975709633518786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5">
                      <a:shade val="45000"/>
                      <a:satMod val="155000"/>
                    </a:schemeClr>
                  </a:gs>
                  <a:gs pos="60000">
                    <a:schemeClr val="accent5">
                      <a:shade val="95000"/>
                      <a:satMod val="150000"/>
                    </a:schemeClr>
                  </a:gs>
                  <a:gs pos="100000">
                    <a:schemeClr val="accent5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45000"/>
                      <a:satMod val="155000"/>
                    </a:schemeClr>
                  </a:gs>
                  <a:gs pos="60000">
                    <a:schemeClr val="accent2">
                      <a:shade val="95000"/>
                      <a:satMod val="150000"/>
                    </a:schemeClr>
                  </a:gs>
                  <a:gs pos="100000">
                    <a:schemeClr val="accent2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6">
                      <a:shade val="45000"/>
                      <a:satMod val="155000"/>
                    </a:schemeClr>
                  </a:gs>
                  <a:gs pos="60000">
                    <a:schemeClr val="accent6">
                      <a:shade val="95000"/>
                      <a:satMod val="150000"/>
                    </a:schemeClr>
                  </a:gs>
                  <a:gs pos="100000">
                    <a:schemeClr val="accent6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strCache>
            </c:strRef>
          </c:cat>
          <c:val>
            <c:numRef>
              <c:f>Sheet1!$B$2:$B$6</c:f>
              <c:numCache>
                <c:formatCode>0.0</c:formatCode>
                <c:ptCount val="5"/>
                <c:pt idx="0">
                  <c:v>3.43</c:v>
                </c:pt>
                <c:pt idx="1">
                  <c:v>3.23</c:v>
                </c:pt>
                <c:pt idx="2">
                  <c:v>3.33</c:v>
                </c:pt>
                <c:pt idx="3">
                  <c:v>3.42</c:v>
                </c:pt>
                <c:pt idx="4">
                  <c:v>3.37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134077440"/>
        <c:axId val="128328448"/>
      </c:barChart>
      <c:catAx>
        <c:axId val="134077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28328448"/>
        <c:crosses val="autoZero"/>
        <c:auto val="1"/>
        <c:lblAlgn val="ctr"/>
        <c:lblOffset val="100"/>
        <c:noMultiLvlLbl val="0"/>
      </c:catAx>
      <c:valAx>
        <c:axId val="128328448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134077440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Q6. Sound Transit grade</a:t>
            </a:r>
            <a:endParaRPr lang="en-US" sz="2400" dirty="0">
              <a:effectLst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6112972580555086E-2"/>
          <c:y val="0.18798021401171008"/>
          <c:w val="0.89288462612386221"/>
          <c:h val="0.6456242681203311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explosion val="1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FBE39D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273">
                      <a:shade val="51000"/>
                      <a:satMod val="130000"/>
                    </a:srgbClr>
                  </a:gs>
                  <a:gs pos="80000">
                    <a:srgbClr val="B19273">
                      <a:shade val="93000"/>
                      <a:satMod val="130000"/>
                    </a:srgbClr>
                  </a:gs>
                  <a:gs pos="100000">
                    <a:srgbClr val="B1927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1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0.48118643597246591</c:v>
                </c:pt>
                <c:pt idx="1">
                  <c:v>0.39950110993004739</c:v>
                </c:pt>
                <c:pt idx="2" formatCode="#,##0%">
                  <c:v>0.10381732315254764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Q6. Sound Transit grade</a:t>
            </a:r>
            <a:endParaRPr lang="en-US" sz="2400" dirty="0">
              <a:effectLst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6112972580555086E-2"/>
          <c:y val="0.18798021401171008"/>
          <c:w val="0.89288462612386221"/>
          <c:h val="0.6456242681203311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explosion val="1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FBE39D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273">
                      <a:shade val="51000"/>
                      <a:satMod val="130000"/>
                    </a:srgbClr>
                  </a:gs>
                  <a:gs pos="80000">
                    <a:srgbClr val="B19273">
                      <a:shade val="93000"/>
                      <a:satMod val="130000"/>
                    </a:srgbClr>
                  </a:gs>
                  <a:gs pos="100000">
                    <a:srgbClr val="B1927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1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0.48118643597246591</c:v>
                </c:pt>
                <c:pt idx="1">
                  <c:v>0.39950110993004739</c:v>
                </c:pt>
                <c:pt idx="2" formatCode="#,##0%">
                  <c:v>0.10381732315254764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Q6. Sound Transit grade</a:t>
            </a:r>
            <a:endParaRPr lang="en-US" dirty="0" smtClean="0">
              <a:effectLst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7.1928575417434526E-2"/>
          <c:y val="0.21610904867052552"/>
          <c:w val="0.87975372759256165"/>
          <c:h val="0.8356777576702929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explosion val="14"/>
            <c:spPr>
              <a:gradFill rotWithShape="1">
                <a:gsLst>
                  <a:gs pos="0">
                    <a:srgbClr val="B19273">
                      <a:shade val="51000"/>
                      <a:satMod val="130000"/>
                    </a:srgbClr>
                  </a:gs>
                  <a:gs pos="80000">
                    <a:srgbClr val="B19273">
                      <a:shade val="93000"/>
                      <a:satMod val="130000"/>
                    </a:srgbClr>
                  </a:gs>
                  <a:gs pos="100000">
                    <a:srgbClr val="B1927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19273">
                    <a:shade val="95000"/>
                    <a:satMod val="105000"/>
                  </a:srgbClr>
                </a:solidFill>
                <a:prstDash val="solid"/>
              </a:ln>
              <a:effectLst>
                <a:glow rad="139700">
                  <a:srgbClr val="88735E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1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0.48118643597246591</c:v>
                </c:pt>
                <c:pt idx="1">
                  <c:v>0.39950110993004739</c:v>
                </c:pt>
                <c:pt idx="2" formatCode="#,##0%">
                  <c:v>0.10381732315254764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67500243025178"/>
          <c:y val="2.9536237405808144E-2"/>
          <c:w val="0.72228796053271116"/>
          <c:h val="0.9394312505291677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b="0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Preference</c:v>
                </c:pt>
                <c:pt idx="1">
                  <c:v>Economic</c:v>
                </c:pt>
                <c:pt idx="2">
                  <c:v>Necessity</c:v>
                </c:pt>
                <c:pt idx="3">
                  <c:v>Values</c:v>
                </c:pt>
                <c:pt idx="4">
                  <c:v>Other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0.42</c:v>
                </c:pt>
                <c:pt idx="1">
                  <c:v>0.27</c:v>
                </c:pt>
                <c:pt idx="2">
                  <c:v>0.18</c:v>
                </c:pt>
                <c:pt idx="3">
                  <c:v>0.1</c:v>
                </c:pt>
                <c:pt idx="4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2010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6"/>
              <c:layout>
                <c:manualLayout>
                  <c:x val="3.086419753086306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Preference</c:v>
                </c:pt>
                <c:pt idx="1">
                  <c:v>Economic</c:v>
                </c:pt>
                <c:pt idx="2">
                  <c:v>Necessity</c:v>
                </c:pt>
                <c:pt idx="3">
                  <c:v>Values</c:v>
                </c:pt>
                <c:pt idx="4">
                  <c:v>Other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0.42</c:v>
                </c:pt>
                <c:pt idx="1">
                  <c:v>0.25</c:v>
                </c:pt>
                <c:pt idx="2">
                  <c:v>0.22</c:v>
                </c:pt>
                <c:pt idx="3">
                  <c:v>0.08</c:v>
                </c:pt>
                <c:pt idx="4">
                  <c:v>0.03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2949248"/>
        <c:axId val="42961152"/>
      </c:barChart>
      <c:catAx>
        <c:axId val="429492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42961152"/>
        <c:crosses val="autoZero"/>
        <c:auto val="1"/>
        <c:lblAlgn val="ctr"/>
        <c:lblOffset val="100"/>
        <c:noMultiLvlLbl val="0"/>
      </c:catAx>
      <c:valAx>
        <c:axId val="42961152"/>
        <c:scaling>
          <c:orientation val="minMax"/>
          <c:max val="1"/>
          <c:min val="0"/>
        </c:scaling>
        <c:delete val="1"/>
        <c:axPos val="t"/>
        <c:numFmt formatCode="#,##0.00" sourceLinked="0"/>
        <c:majorTickMark val="out"/>
        <c:minorTickMark val="none"/>
        <c:tickLblPos val="nextTo"/>
        <c:crossAx val="42949248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68629993498519104"/>
          <c:y val="4.904516975700618E-2"/>
          <c:w val="0.12057225071636689"/>
          <c:h val="0.17610320887308442"/>
        </c:manualLayout>
      </c:layout>
      <c:overlay val="0"/>
      <c:txPr>
        <a:bodyPr/>
        <a:lstStyle/>
        <a:p>
          <a:pPr>
            <a:defRPr sz="1800">
              <a:latin typeface="+mj-lt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37198759245282E-4"/>
          <c:y val="0.15"/>
          <c:w val="0.97229408255786209"/>
          <c:h val="0.7648420822397200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4.5454545454545452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2000" b="0" dirty="0" smtClean="0">
                        <a:solidFill>
                          <a:schemeClr val="bg1"/>
                        </a:solidFill>
                      </a:rPr>
                      <a:t>Excellent</a:t>
                    </a:r>
                    <a:br>
                      <a:rPr lang="en-US" sz="2000" b="0" dirty="0" smtClean="0">
                        <a:solidFill>
                          <a:schemeClr val="bg1"/>
                        </a:solidFill>
                      </a:rPr>
                    </a:br>
                    <a:r>
                      <a:rPr lang="en-US" sz="2000" b="0" dirty="0" smtClean="0">
                        <a:solidFill>
                          <a:schemeClr val="bg1"/>
                        </a:solidFill>
                      </a:rPr>
                      <a:t>34</a:t>
                    </a:r>
                    <a:r>
                      <a:rPr lang="en-US" sz="2000" b="0" dirty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numRef>
              <c:f>Sheet1!$A$2</c:f>
              <c:numCache>
                <c:formatCode>General</c:formatCode>
                <c:ptCount val="1"/>
                <c:pt idx="0">
                  <c:v>2011</c:v>
                </c:pt>
              </c:numCache>
            </c:numRef>
          </c:cat>
          <c:val>
            <c:numRef>
              <c:f>Sheet1!$B$2</c:f>
              <c:numCache>
                <c:formatCode>###0%</c:formatCode>
                <c:ptCount val="1"/>
                <c:pt idx="0">
                  <c:v>0.33755945037969132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Good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b="0" dirty="0" smtClean="0">
                        <a:solidFill>
                          <a:schemeClr val="bg1"/>
                        </a:solidFill>
                      </a:rPr>
                      <a:t>Good</a:t>
                    </a:r>
                    <a:br>
                      <a:rPr lang="en-US" sz="2000" b="0" dirty="0" smtClean="0">
                        <a:solidFill>
                          <a:schemeClr val="bg1"/>
                        </a:solidFill>
                      </a:rPr>
                    </a:br>
                    <a:r>
                      <a:rPr lang="en-US" sz="2000" b="0" dirty="0" smtClean="0">
                        <a:solidFill>
                          <a:schemeClr val="bg1"/>
                        </a:solidFill>
                      </a:rPr>
                      <a:t>48</a:t>
                    </a:r>
                    <a:r>
                      <a:rPr lang="en-US" sz="2000" b="0" dirty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numRef>
              <c:f>Sheet1!$A$2</c:f>
              <c:numCache>
                <c:formatCode>General</c:formatCode>
                <c:ptCount val="1"/>
                <c:pt idx="0">
                  <c:v>2011</c:v>
                </c:pt>
              </c:numCache>
            </c:numRef>
          </c:cat>
          <c:val>
            <c:numRef>
              <c:f>Sheet1!$C$2</c:f>
              <c:numCache>
                <c:formatCode>###0%</c:formatCode>
                <c:ptCount val="1"/>
                <c:pt idx="0">
                  <c:v>0.47774240603154872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 Answer</c:v>
                </c:pt>
              </c:strCache>
            </c:strRef>
          </c:tx>
          <c:spPr>
            <a:noFill/>
          </c:spPr>
          <c:invertIfNegative val="0"/>
          <c:cat>
            <c:numRef>
              <c:f>Sheet1!$A$2</c:f>
              <c:numCache>
                <c:formatCode>General</c:formatCode>
                <c:ptCount val="1"/>
                <c:pt idx="0">
                  <c:v>2011</c:v>
                </c:pt>
              </c:numCache>
            </c:numRef>
          </c:cat>
          <c:val>
            <c:numRef>
              <c:f>Sheet1!$D$2</c:f>
              <c:numCache>
                <c:formatCode>###0%</c:formatCode>
                <c:ptCount val="1"/>
                <c:pt idx="0">
                  <c:v>0.04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Only Fair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3.4848484848484851E-2"/>
                  <c:y val="5.5554662810005893E-3"/>
                </c:manualLayout>
              </c:layout>
              <c:tx>
                <c:rich>
                  <a:bodyPr/>
                  <a:lstStyle/>
                  <a:p>
                    <a:r>
                      <a:rPr lang="en-US" sz="1800" b="0" dirty="0">
                        <a:solidFill>
                          <a:schemeClr val="tx1"/>
                        </a:solidFill>
                      </a:rPr>
                      <a:t>Only </a:t>
                    </a:r>
                    <a:r>
                      <a:rPr lang="en-US" sz="1800" b="0" dirty="0" smtClean="0">
                        <a:solidFill>
                          <a:schemeClr val="tx1"/>
                        </a:solidFill>
                      </a:rPr>
                      <a:t>Fair</a:t>
                    </a:r>
                    <a:br>
                      <a:rPr lang="en-US" sz="1800" b="0" dirty="0" smtClean="0">
                        <a:solidFill>
                          <a:schemeClr val="tx1"/>
                        </a:solidFill>
                      </a:rPr>
                    </a:br>
                    <a:r>
                      <a:rPr lang="en-US" sz="1800" b="0" dirty="0" smtClean="0">
                        <a:solidFill>
                          <a:schemeClr val="tx1"/>
                        </a:solidFill>
                      </a:rPr>
                      <a:t>12</a:t>
                    </a:r>
                    <a:r>
                      <a:rPr lang="en-US" sz="1800" b="0" dirty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18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numRef>
              <c:f>Sheet1!$A$2</c:f>
              <c:numCache>
                <c:formatCode>General</c:formatCode>
                <c:ptCount val="1"/>
                <c:pt idx="0">
                  <c:v>2011</c:v>
                </c:pt>
              </c:numCache>
            </c:numRef>
          </c:cat>
          <c:val>
            <c:numRef>
              <c:f>Sheet1!$E$2</c:f>
              <c:numCache>
                <c:formatCode>###0%</c:formatCode>
                <c:ptCount val="1"/>
                <c:pt idx="0">
                  <c:v>0.12153115239627127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Poor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5000"/>
                    <a:satMod val="155000"/>
                  </a:schemeClr>
                </a:gs>
                <a:gs pos="60000">
                  <a:schemeClr val="accent5">
                    <a:shade val="95000"/>
                    <a:satMod val="150000"/>
                  </a:schemeClr>
                </a:gs>
                <a:gs pos="100000">
                  <a:schemeClr val="accent5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5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5757575757575757E-2"/>
                  <c:y val="5.5555555555555558E-3"/>
                </c:manualLayout>
              </c:layout>
              <c:tx>
                <c:rich>
                  <a:bodyPr/>
                  <a:lstStyle/>
                  <a:p>
                    <a:r>
                      <a:rPr lang="en-US" sz="1800" b="0" dirty="0" smtClean="0"/>
                      <a:t>Poor</a:t>
                    </a:r>
                    <a:br>
                      <a:rPr lang="en-US" sz="1800" b="0" dirty="0" smtClean="0"/>
                    </a:br>
                    <a:r>
                      <a:rPr lang="en-US" sz="1800" b="0" dirty="0" smtClean="0"/>
                      <a:t>2</a:t>
                    </a:r>
                    <a:r>
                      <a:rPr lang="en-US" sz="1800" b="0" dirty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18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numRef>
              <c:f>Sheet1!$A$2</c:f>
              <c:numCache>
                <c:formatCode>General</c:formatCode>
                <c:ptCount val="1"/>
                <c:pt idx="0">
                  <c:v>2011</c:v>
                </c:pt>
              </c:numCache>
            </c:numRef>
          </c:cat>
          <c:val>
            <c:numRef>
              <c:f>Sheet1!$F$2</c:f>
              <c:numCache>
                <c:formatCode>###0%</c:formatCode>
                <c:ptCount val="1"/>
                <c:pt idx="0">
                  <c:v>1.9820179632551303E-2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43362944"/>
        <c:axId val="43405696"/>
      </c:barChart>
      <c:catAx>
        <c:axId val="433629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3405696"/>
        <c:crosses val="autoZero"/>
        <c:auto val="1"/>
        <c:lblAlgn val="ctr"/>
        <c:lblOffset val="100"/>
        <c:noMultiLvlLbl val="0"/>
      </c:catAx>
      <c:valAx>
        <c:axId val="4340569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33629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31307270801674"/>
          <c:y val="6.2959513266590161E-2"/>
          <c:w val="0.72193765253027575"/>
          <c:h val="0.8213573561564495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Else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65000"/>
                  </a:schemeClr>
                </a:gs>
                <a:gs pos="6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>
                  <c:v>0.14000000000000001</c:v>
                </c:pt>
                <c:pt idx="1">
                  <c:v>0.17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Cash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45000"/>
                    <a:satMod val="155000"/>
                  </a:schemeClr>
                </a:gs>
                <a:gs pos="60000">
                  <a:schemeClr val="accent6">
                    <a:shade val="95000"/>
                    <a:satMod val="150000"/>
                  </a:schemeClr>
                </a:gs>
                <a:gs pos="100000">
                  <a:schemeClr val="accent6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Sheet1!$B$3:$C$3</c:f>
              <c:numCache>
                <c:formatCode>#,##0%</c:formatCode>
                <c:ptCount val="2"/>
                <c:pt idx="0">
                  <c:v>0.19</c:v>
                </c:pt>
                <c:pt idx="1">
                  <c:v>0.2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Puget Pass/Orca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>
                    <a:solidFill>
                      <a:schemeClr val="tx1"/>
                    </a:solidFill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Sheet1!$B$4:$C$4</c:f>
              <c:numCache>
                <c:formatCode>#,##0%</c:formatCode>
                <c:ptCount val="2"/>
                <c:pt idx="0">
                  <c:v>0.67</c:v>
                </c:pt>
                <c:pt idx="1">
                  <c:v>0.63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overlap val="100"/>
        <c:axId val="43466112"/>
        <c:axId val="43467904"/>
      </c:barChart>
      <c:catAx>
        <c:axId val="43466112"/>
        <c:scaling>
          <c:orientation val="maxMin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43467904"/>
        <c:crosses val="autoZero"/>
        <c:auto val="1"/>
        <c:lblAlgn val="ctr"/>
        <c:lblOffset val="100"/>
        <c:noMultiLvlLbl val="0"/>
      </c:catAx>
      <c:valAx>
        <c:axId val="43467904"/>
        <c:scaling>
          <c:orientation val="minMax"/>
        </c:scaling>
        <c:delete val="1"/>
        <c:axPos val="r"/>
        <c:numFmt formatCode="0%" sourceLinked="1"/>
        <c:majorTickMark val="out"/>
        <c:minorTickMark val="none"/>
        <c:tickLblPos val="none"/>
        <c:crossAx val="43466112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1.2195121951219513E-2"/>
          <c:y val="0.33782168828796677"/>
          <c:w val="0.29072690608795854"/>
          <c:h val="0.52793558029494059"/>
        </c:manualLayout>
      </c:layout>
      <c:overlay val="0"/>
      <c:txPr>
        <a:bodyPr/>
        <a:lstStyle/>
        <a:p>
          <a:pPr>
            <a:defRPr sz="1800">
              <a:latin typeface="Calibri" pitchFamily="34" charset="0"/>
              <a:cs typeface="Calibri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Usage type</a:t>
            </a:r>
            <a:endParaRPr lang="en-US" sz="2000" dirty="0"/>
          </a:p>
        </c:rich>
      </c:tx>
      <c:layout>
        <c:manualLayout>
          <c:xMode val="edge"/>
          <c:yMode val="edge"/>
          <c:x val="0.36778514527789291"/>
          <c:y val="1.896498703481301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6331307270801674"/>
          <c:y val="0.11117550879910502"/>
          <c:w val="0.72193765253027575"/>
          <c:h val="0.80528533324559104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Both/ Not sure/No answer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65000"/>
                  </a:schemeClr>
                </a:gs>
                <a:gs pos="6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0.18060200668896345</c:v>
                </c:pt>
                <c:pt idx="1">
                  <c:v>0.26164193522329748</c:v>
                </c:pt>
                <c:pt idx="2">
                  <c:v>0.23026839112629965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Cash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45000"/>
                    <a:satMod val="155000"/>
                  </a:schemeClr>
                </a:gs>
                <a:gs pos="60000">
                  <a:schemeClr val="accent6">
                    <a:shade val="95000"/>
                    <a:satMod val="150000"/>
                  </a:schemeClr>
                </a:gs>
                <a:gs pos="100000">
                  <a:schemeClr val="accent6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Sheet1!$B$3:$D$3</c:f>
              <c:numCache>
                <c:formatCode>#,##0%</c:formatCode>
                <c:ptCount val="3"/>
                <c:pt idx="0">
                  <c:v>0.26421404682274258</c:v>
                </c:pt>
                <c:pt idx="1">
                  <c:v>0.1688518904190181</c:v>
                </c:pt>
                <c:pt idx="2">
                  <c:v>0.28820178927417472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Pass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Sheet1!$B$4:$D$4</c:f>
              <c:numCache>
                <c:formatCode>#,##0%</c:formatCode>
                <c:ptCount val="3"/>
                <c:pt idx="0">
                  <c:v>0.55518394648829439</c:v>
                </c:pt>
                <c:pt idx="1">
                  <c:v>0.56950617435768525</c:v>
                </c:pt>
                <c:pt idx="2">
                  <c:v>0.48152981959952335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overlap val="100"/>
        <c:axId val="43849600"/>
        <c:axId val="43851136"/>
      </c:barChart>
      <c:catAx>
        <c:axId val="438496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3851136"/>
        <c:crosses val="autoZero"/>
        <c:auto val="1"/>
        <c:lblAlgn val="ctr"/>
        <c:lblOffset val="100"/>
        <c:noMultiLvlLbl val="0"/>
      </c:catAx>
      <c:valAx>
        <c:axId val="4385113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43849600"/>
        <c:crosses val="autoZero"/>
        <c:crossBetween val="between"/>
      </c:valAx>
    </c:plotArea>
    <c:legend>
      <c:legendPos val="l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ctr">
              <a:defRPr sz="2000"/>
            </a:pPr>
            <a:r>
              <a:rPr lang="en-US" sz="2000" dirty="0" smtClean="0"/>
              <a:t>Fare accuracy</a:t>
            </a:r>
            <a:endParaRPr lang="en-US" sz="2000" dirty="0"/>
          </a:p>
        </c:rich>
      </c:tx>
      <c:layout>
        <c:manualLayout>
          <c:xMode val="edge"/>
          <c:yMode val="edge"/>
          <c:x val="0.30035813280349299"/>
          <c:y val="5.3717675547354567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2.0537689798121029E-2"/>
          <c:y val="9.6768162760327167E-2"/>
          <c:w val="0.70206490543822209"/>
          <c:h val="0.8056521991995220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Every time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0.58193979933110374</c:v>
                </c:pt>
                <c:pt idx="1">
                  <c:v>0.41454759030563465</c:v>
                </c:pt>
                <c:pt idx="2">
                  <c:v>0.52168439246187082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 times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Sheet1!$C$2:$C$4</c:f>
              <c:numCache>
                <c:formatCode>###0%</c:formatCode>
                <c:ptCount val="3"/>
                <c:pt idx="0">
                  <c:v>0.16722408026755864</c:v>
                </c:pt>
                <c:pt idx="1">
                  <c:v>0.19057556933949013</c:v>
                </c:pt>
                <c:pt idx="2">
                  <c:v>0.23738817036404125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Some of the time/ Almost never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1"/>
              <c:delete val="1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1.0033444816053528E-2</c:v>
                </c:pt>
                <c:pt idx="1">
                  <c:v>0</c:v>
                </c:pt>
                <c:pt idx="2">
                  <c:v>2.8071570967013279E-2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(Don't know)/(No answer)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65000"/>
                  </a:schemeClr>
                </a:gs>
                <a:gs pos="6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6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Express Bus</c:v>
                </c:pt>
                <c:pt idx="1">
                  <c:v>Sounder</c:v>
                </c:pt>
                <c:pt idx="2">
                  <c:v>Central Link</c:v>
                </c:pt>
              </c:strCache>
            </c:strRef>
          </c:cat>
          <c:val>
            <c:numRef>
              <c:f>Sheet1!$E$2:$E$4</c:f>
              <c:numCache>
                <c:formatCode>0%</c:formatCode>
                <c:ptCount val="3"/>
                <c:pt idx="0">
                  <c:v>0.24080267558528401</c:v>
                </c:pt>
                <c:pt idx="1">
                  <c:v>0.39487684035487591</c:v>
                </c:pt>
                <c:pt idx="2">
                  <c:v>0.21285586620707242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43892096"/>
        <c:axId val="43897984"/>
      </c:barChart>
      <c:catAx>
        <c:axId val="43892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3897984"/>
        <c:crosses val="autoZero"/>
        <c:auto val="1"/>
        <c:lblAlgn val="ctr"/>
        <c:lblOffset val="100"/>
        <c:noMultiLvlLbl val="0"/>
      </c:catAx>
      <c:valAx>
        <c:axId val="4389798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438920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561068215987565"/>
          <c:y val="0.13458639545056869"/>
          <c:w val="0.29144433402135411"/>
          <c:h val="0.74996675415573055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560737294201861"/>
          <c:y val="2.3605587437163577E-2"/>
          <c:w val="0.86439262705798126"/>
          <c:h val="0.892742782152231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</c:v>
                </c:pt>
                <c:pt idx="1">
                  <c:v>2010</c:v>
                </c:pt>
                <c:pt idx="3">
                  <c:v>Express Bus 2011</c:v>
                </c:pt>
                <c:pt idx="4">
                  <c:v>Express Bus 2010</c:v>
                </c:pt>
              </c:strCache>
            </c:strRef>
          </c:cat>
          <c:val>
            <c:numRef>
              <c:f>Sheet1!$B$2:$B$6</c:f>
              <c:numCache>
                <c:formatCode>#,##0%</c:formatCode>
                <c:ptCount val="5"/>
                <c:pt idx="0">
                  <c:v>0.62</c:v>
                </c:pt>
                <c:pt idx="1">
                  <c:v>0.62</c:v>
                </c:pt>
                <c:pt idx="3">
                  <c:v>0.53465346534653091</c:v>
                </c:pt>
                <c:pt idx="4">
                  <c:v>0.43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</c:v>
                </c:pt>
                <c:pt idx="1">
                  <c:v>2010</c:v>
                </c:pt>
                <c:pt idx="3">
                  <c:v>Express Bus 2011</c:v>
                </c:pt>
                <c:pt idx="4">
                  <c:v>Express Bus 2010</c:v>
                </c:pt>
              </c:strCache>
            </c:strRef>
          </c:cat>
          <c:val>
            <c:numRef>
              <c:f>Sheet1!$C$2:$C$6</c:f>
              <c:numCache>
                <c:formatCode>#,##0%</c:formatCode>
                <c:ptCount val="5"/>
                <c:pt idx="0">
                  <c:v>0.28999999999999998</c:v>
                </c:pt>
                <c:pt idx="1">
                  <c:v>0.3</c:v>
                </c:pt>
                <c:pt idx="3">
                  <c:v>0.34653465346534412</c:v>
                </c:pt>
                <c:pt idx="4">
                  <c:v>0.44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</c:v>
                </c:pt>
                <c:pt idx="1">
                  <c:v>2010</c:v>
                </c:pt>
                <c:pt idx="3">
                  <c:v>Express Bus 2011</c:v>
                </c:pt>
                <c:pt idx="4">
                  <c:v>Express Bus 2010</c:v>
                </c:pt>
              </c:strCache>
            </c:strRef>
          </c:cat>
          <c:val>
            <c:numRef>
              <c:f>Sheet1!$D$2:$D$6</c:f>
              <c:numCache>
                <c:formatCode>#,##0%</c:formatCode>
                <c:ptCount val="5"/>
                <c:pt idx="0">
                  <c:v>7.0000000000000007E-2</c:v>
                </c:pt>
                <c:pt idx="1">
                  <c:v>7.0000000000000007E-2</c:v>
                </c:pt>
                <c:pt idx="3">
                  <c:v>0.1188118811881181</c:v>
                </c:pt>
                <c:pt idx="4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overlap val="100"/>
        <c:axId val="44069632"/>
        <c:axId val="44071168"/>
      </c:barChart>
      <c:catAx>
        <c:axId val="44069632"/>
        <c:scaling>
          <c:orientation val="maxMin"/>
        </c:scaling>
        <c:delete val="0"/>
        <c:axPos val="l"/>
        <c:majorTickMark val="out"/>
        <c:minorTickMark val="none"/>
        <c:tickLblPos val="nextTo"/>
        <c:crossAx val="44071168"/>
        <c:crosses val="autoZero"/>
        <c:auto val="1"/>
        <c:lblAlgn val="ctr"/>
        <c:lblOffset val="100"/>
        <c:noMultiLvlLbl val="0"/>
      </c:catAx>
      <c:valAx>
        <c:axId val="44071168"/>
        <c:scaling>
          <c:orientation val="minMax"/>
          <c:max val="1.1200000000000001"/>
        </c:scaling>
        <c:delete val="1"/>
        <c:axPos val="t"/>
        <c:numFmt formatCode="#,##0%" sourceLinked="1"/>
        <c:majorTickMark val="out"/>
        <c:minorTickMark val="none"/>
        <c:tickLblPos val="nextTo"/>
        <c:crossAx val="440696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808395371033166"/>
          <c:y val="0.91756392346118021"/>
          <c:w val="0.73743808160343594"/>
          <c:h val="7.840451087681836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7709292348071873"/>
          <c:y val="2.9255319148936192E-2"/>
          <c:w val="0.72290707651928132"/>
          <c:h val="0.8945587483382759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Sheet1!$B$2:$B$3</c:f>
              <c:numCache>
                <c:formatCode>#,##0%</c:formatCode>
                <c:ptCount val="2"/>
                <c:pt idx="0">
                  <c:v>0.6064356435643522</c:v>
                </c:pt>
                <c:pt idx="1">
                  <c:v>0.57999999999999996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Sheet1!$C$2:$C$3</c:f>
              <c:numCache>
                <c:formatCode>#,##0%</c:formatCode>
                <c:ptCount val="2"/>
                <c:pt idx="0">
                  <c:v>0.30198019801979992</c:v>
                </c:pt>
                <c:pt idx="1">
                  <c:v>0.32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Sheet1!$D$2:$D$3</c:f>
              <c:numCache>
                <c:formatCode>#,##0%</c:formatCode>
                <c:ptCount val="2"/>
                <c:pt idx="0">
                  <c:v>7.1782178217821388E-2</c:v>
                </c:pt>
                <c:pt idx="1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overlap val="100"/>
        <c:axId val="43978112"/>
        <c:axId val="43992192"/>
      </c:barChart>
      <c:catAx>
        <c:axId val="4397811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43992192"/>
        <c:crosses val="autoZero"/>
        <c:auto val="1"/>
        <c:lblAlgn val="ctr"/>
        <c:lblOffset val="100"/>
        <c:noMultiLvlLbl val="0"/>
      </c:catAx>
      <c:valAx>
        <c:axId val="4399219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43978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Overall Satisfaction</a:t>
            </a:r>
            <a:endParaRPr lang="en-US" dirty="0"/>
          </a:p>
        </c:rich>
      </c:tx>
      <c:layout>
        <c:manualLayout>
          <c:xMode val="edge"/>
          <c:yMode val="edge"/>
          <c:x val="0.40451017635953401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6678362573099415"/>
          <c:y val="8.9511291304148657E-2"/>
          <c:w val="0.81532393977068651"/>
          <c:h val="0.8143880577760287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A/Very Satisfied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ST 2011</c:v>
                </c:pt>
                <c:pt idx="1">
                  <c:v>SamTrans 2011</c:v>
                </c:pt>
                <c:pt idx="2">
                  <c:v>BART 2010</c:v>
                </c:pt>
                <c:pt idx="3">
                  <c:v>Caltrain 2011</c:v>
                </c:pt>
                <c:pt idx="4">
                  <c:v>MTA 2011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0.48118643597246069</c:v>
                </c:pt>
                <c:pt idx="1">
                  <c:v>0.44</c:v>
                </c:pt>
                <c:pt idx="2">
                  <c:v>0.36</c:v>
                </c:pt>
                <c:pt idx="3">
                  <c:v>0.25</c:v>
                </c:pt>
                <c:pt idx="4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ST 2011</c:v>
                </c:pt>
                <c:pt idx="1">
                  <c:v>SamTrans 2011</c:v>
                </c:pt>
                <c:pt idx="2">
                  <c:v>BART 2010</c:v>
                </c:pt>
                <c:pt idx="3">
                  <c:v>Caltrain 2011</c:v>
                </c:pt>
                <c:pt idx="4">
                  <c:v>MTA 2011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0.39950110993004218</c:v>
                </c:pt>
                <c:pt idx="1">
                  <c:v>0.38</c:v>
                </c:pt>
                <c:pt idx="2">
                  <c:v>0.46</c:v>
                </c:pt>
                <c:pt idx="3">
                  <c:v>0.54</c:v>
                </c:pt>
                <c:pt idx="4">
                  <c:v>0.6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Lower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6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ST 2011</c:v>
                </c:pt>
                <c:pt idx="1">
                  <c:v>SamTrans 2011</c:v>
                </c:pt>
                <c:pt idx="2">
                  <c:v>BART 2010</c:v>
                </c:pt>
                <c:pt idx="3">
                  <c:v>Caltrain 2011</c:v>
                </c:pt>
                <c:pt idx="4">
                  <c:v>MTA 2011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0.119312445247805</c:v>
                </c:pt>
                <c:pt idx="1">
                  <c:v>0.18</c:v>
                </c:pt>
                <c:pt idx="2">
                  <c:v>0.18</c:v>
                </c:pt>
                <c:pt idx="3">
                  <c:v>0.21</c:v>
                </c:pt>
                <c:pt idx="4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9644032"/>
        <c:axId val="129645568"/>
      </c:barChart>
      <c:catAx>
        <c:axId val="1296440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29645568"/>
        <c:crosses val="autoZero"/>
        <c:auto val="1"/>
        <c:lblAlgn val="ctr"/>
        <c:lblOffset val="100"/>
        <c:noMultiLvlLbl val="0"/>
      </c:catAx>
      <c:valAx>
        <c:axId val="129645568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1296440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5397718377308098"/>
          <c:y val="0.90276402949631296"/>
          <c:w val="0.56953101257079708"/>
          <c:h val="9.459046785818452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010450999985974"/>
          <c:y val="2.9255319148936192E-2"/>
          <c:w val="0.72989549000014031"/>
          <c:h val="0.886614030458698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Sheet1!$B$2:$B$3</c:f>
              <c:numCache>
                <c:formatCode>#,##0%</c:formatCode>
                <c:ptCount val="2"/>
                <c:pt idx="0">
                  <c:v>0.77</c:v>
                </c:pt>
                <c:pt idx="1">
                  <c:v>0.79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Sheet1!$C$2:$C$3</c:f>
              <c:numCache>
                <c:formatCode>#,##0%</c:formatCode>
                <c:ptCount val="2"/>
                <c:pt idx="0">
                  <c:v>0.15</c:v>
                </c:pt>
                <c:pt idx="1">
                  <c:v>0.13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Sheet1!$D$2:$D$3</c:f>
              <c:numCache>
                <c:formatCode>#,##0%</c:formatCode>
                <c:ptCount val="2"/>
                <c:pt idx="0">
                  <c:v>0.02</c:v>
                </c:pt>
                <c:pt idx="1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74025984"/>
        <c:axId val="74035968"/>
      </c:barChart>
      <c:catAx>
        <c:axId val="740259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74035968"/>
        <c:crosses val="autoZero"/>
        <c:auto val="1"/>
        <c:lblAlgn val="ctr"/>
        <c:lblOffset val="100"/>
        <c:noMultiLvlLbl val="0"/>
      </c:catAx>
      <c:valAx>
        <c:axId val="74035968"/>
        <c:scaling>
          <c:orientation val="minMax"/>
          <c:max val="1"/>
        </c:scaling>
        <c:delete val="1"/>
        <c:axPos val="t"/>
        <c:numFmt formatCode="#,##0%" sourceLinked="1"/>
        <c:majorTickMark val="out"/>
        <c:minorTickMark val="none"/>
        <c:tickLblPos val="nextTo"/>
        <c:crossAx val="740259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1385671677403961"/>
          <c:y val="0.90589690017398572"/>
          <c:w val="0.67987518433022021"/>
          <c:h val="7.737623547210367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Mean Grade (A=4</a:t>
            </a:r>
            <a:r>
              <a:rPr lang="en-US" sz="1800" baseline="0" dirty="0" smtClean="0"/>
              <a:t>; F=0)</a:t>
            </a:r>
            <a:endParaRPr lang="en-US" sz="1800" dirty="0"/>
          </a:p>
        </c:rich>
      </c:tx>
      <c:layout>
        <c:manualLayout>
          <c:xMode val="edge"/>
          <c:yMode val="edge"/>
          <c:x val="0.37761567998444712"/>
          <c:y val="3.1446540880503198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526854282104068E-2"/>
          <c:y val="8.8010944386668774E-2"/>
          <c:w val="0.89975709633518786"/>
          <c:h val="0.79870004456990062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rgbClr val="9CBC98">
                      <a:shade val="45000"/>
                      <a:satMod val="155000"/>
                    </a:srgbClr>
                  </a:gs>
                  <a:gs pos="60000">
                    <a:srgbClr val="9CBC98">
                      <a:shade val="95000"/>
                      <a:satMod val="150000"/>
                    </a:srgbClr>
                  </a:gs>
                  <a:gs pos="100000">
                    <a:srgbClr val="9CBC98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CBC98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rgbClr val="727CA3">
                      <a:shade val="45000"/>
                      <a:satMod val="155000"/>
                    </a:srgbClr>
                  </a:gs>
                  <a:gs pos="60000">
                    <a:srgbClr val="727CA3">
                      <a:shade val="95000"/>
                      <a:satMod val="150000"/>
                    </a:srgbClr>
                  </a:gs>
                  <a:gs pos="100000">
                    <a:srgbClr val="727CA3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rgbClr val="FBE39D">
                      <a:shade val="45000"/>
                      <a:satMod val="155000"/>
                    </a:srgbClr>
                  </a:gs>
                  <a:gs pos="60000">
                    <a:srgbClr val="FBE39D">
                      <a:shade val="95000"/>
                      <a:satMod val="150000"/>
                    </a:srgbClr>
                  </a:gs>
                  <a:gs pos="100000">
                    <a:srgbClr val="FBE39D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rgbClr val="9FB8CD">
                      <a:shade val="45000"/>
                      <a:satMod val="155000"/>
                    </a:srgbClr>
                  </a:gs>
                  <a:gs pos="60000">
                    <a:srgbClr val="9FB8CD">
                      <a:shade val="95000"/>
                      <a:satMod val="150000"/>
                    </a:srgbClr>
                  </a:gs>
                  <a:gs pos="100000">
                    <a:srgbClr val="9FB8CD">
                      <a:tint val="87000"/>
                      <a:satMod val="2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FB8CD">
                    <a:satMod val="150000"/>
                  </a:srgb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White</c:v>
                </c:pt>
                <c:pt idx="1">
                  <c:v>Asian</c:v>
                </c:pt>
                <c:pt idx="2">
                  <c:v>All Non-white</c:v>
                </c:pt>
                <c:pt idx="3">
                  <c:v>Black</c:v>
                </c:pt>
              </c:strCache>
            </c:strRef>
          </c:cat>
          <c:val>
            <c:numRef>
              <c:f>Sheet1!$B$2:$B$5</c:f>
              <c:numCache>
                <c:formatCode>###0.0</c:formatCode>
                <c:ptCount val="4"/>
                <c:pt idx="0">
                  <c:v>3.6072727272727287</c:v>
                </c:pt>
                <c:pt idx="1">
                  <c:v>3.4054054054054061</c:v>
                </c:pt>
                <c:pt idx="2">
                  <c:v>3.3888888888888911</c:v>
                </c:pt>
                <c:pt idx="3">
                  <c:v>3.2727272727272738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113931392"/>
        <c:axId val="113932928"/>
      </c:barChart>
      <c:catAx>
        <c:axId val="113931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13932928"/>
        <c:crosses val="autoZero"/>
        <c:auto val="1"/>
        <c:lblAlgn val="ctr"/>
        <c:lblOffset val="100"/>
        <c:noMultiLvlLbl val="0"/>
      </c:catAx>
      <c:valAx>
        <c:axId val="113932928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113931392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699115044247787E-2"/>
          <c:y val="1.5547093498558581E-2"/>
          <c:w val="0.82718332505734016"/>
          <c:h val="0.8691048147670066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Sheet1!$B$2:$C$2</c:f>
              <c:numCache>
                <c:formatCode>###0%</c:formatCode>
                <c:ptCount val="2"/>
                <c:pt idx="0">
                  <c:v>0.74</c:v>
                </c:pt>
                <c:pt idx="1">
                  <c:v>0.8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Sheet1!$B$3:$C$3</c:f>
              <c:numCache>
                <c:formatCode>###0%</c:formatCode>
                <c:ptCount val="2"/>
                <c:pt idx="0">
                  <c:v>0.22</c:v>
                </c:pt>
                <c:pt idx="1">
                  <c:v>0.17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1.8018018018018018E-2"/>
                  <c:y val="2.151370422959425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2012012012012012E-2"/>
                  <c:y val="2.151370422959425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0090090090088996E-3"/>
                  <c:y val="5.4644808743169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8018018018018018E-2"/>
                  <c:y val="-5.4642657372746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</c:v>
                </c:pt>
                <c:pt idx="1">
                  <c:v>2010</c:v>
                </c:pt>
              </c:strCache>
            </c:strRef>
          </c:cat>
          <c:val>
            <c:numRef>
              <c:f>Sheet1!$B$4:$C$4</c:f>
              <c:numCache>
                <c:formatCode>###0%</c:formatCode>
                <c:ptCount val="2"/>
                <c:pt idx="0" formatCode="####%">
                  <c:v>0.03</c:v>
                </c:pt>
                <c:pt idx="1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13980160"/>
        <c:axId val="113981696"/>
      </c:barChart>
      <c:catAx>
        <c:axId val="1139801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13981696"/>
        <c:crosses val="autoZero"/>
        <c:auto val="1"/>
        <c:lblAlgn val="ctr"/>
        <c:lblOffset val="100"/>
        <c:noMultiLvlLbl val="0"/>
      </c:catAx>
      <c:valAx>
        <c:axId val="11398169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13980160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800"/>
            </a:pPr>
            <a:endParaRPr lang="en-US"/>
          </a:p>
        </c:txPr>
      </c:legendEntry>
      <c:layout>
        <c:manualLayout>
          <c:xMode val="edge"/>
          <c:yMode val="edge"/>
          <c:x val="5.3871745761509542E-2"/>
          <c:y val="0.90777268620111051"/>
          <c:w val="0.94612825423849045"/>
          <c:h val="6.9220343358719502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699115044247787E-2"/>
          <c:y val="1.5547093498558581E-2"/>
          <c:w val="0.82718332505734016"/>
          <c:h val="0.7961880741469816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 concerns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77</a:t>
                    </a:r>
                    <a:r>
                      <a:rPr lang="en-US" dirty="0" smtClean="0"/>
                      <a:t>% (-12)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Sheet1!$B$2:$C$2</c:f>
              <c:numCache>
                <c:formatCode>#,##0%</c:formatCode>
                <c:ptCount val="2"/>
                <c:pt idx="0" formatCode="###0%">
                  <c:v>0.77168999648827863</c:v>
                </c:pt>
                <c:pt idx="1">
                  <c:v>0.89025722196916557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Occasional concerns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Sheet1!$B$3:$C$3</c:f>
              <c:numCache>
                <c:formatCode>#,##0%</c:formatCode>
                <c:ptCount val="2"/>
                <c:pt idx="0" formatCode="###0%">
                  <c:v>0.19062839432570766</c:v>
                </c:pt>
                <c:pt idx="1">
                  <c:v>8.6329381007333589E-2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Regularly concerned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Sheet1!$B$4:$C$4</c:f>
              <c:numCache>
                <c:formatCode>#,##0%</c:formatCode>
                <c:ptCount val="2"/>
                <c:pt idx="0" formatCode="###0%">
                  <c:v>1.8100688461130079E-2</c:v>
                </c:pt>
                <c:pt idx="1">
                  <c:v>8.9190027245022192E-3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Don't know</c:v>
                </c:pt>
              </c:strCache>
            </c:strRef>
          </c:tx>
          <c:spPr>
            <a:gradFill rotWithShape="1">
              <a:gsLst>
                <a:gs pos="0">
                  <a:schemeClr val="bg1">
                    <a:lumMod val="65000"/>
                  </a:schemeClr>
                </a:gs>
                <a:gs pos="60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Sheet1!$B$5:$C$5</c:f>
              <c:numCache>
                <c:formatCode>#,##0%</c:formatCode>
                <c:ptCount val="2"/>
                <c:pt idx="0" formatCode="###0%">
                  <c:v>1.9580920724885008E-2</c:v>
                </c:pt>
                <c:pt idx="1">
                  <c:v>1.4494394298997855E-2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36724480"/>
        <c:axId val="136726016"/>
      </c:barChart>
      <c:catAx>
        <c:axId val="1367244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6726016"/>
        <c:crosses val="autoZero"/>
        <c:auto val="1"/>
        <c:lblAlgn val="ctr"/>
        <c:lblOffset val="100"/>
        <c:noMultiLvlLbl val="0"/>
      </c:catAx>
      <c:valAx>
        <c:axId val="13672601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6724480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5.3871745761509542E-2"/>
          <c:y val="0.84110603674540685"/>
          <c:w val="0.88438580312596049"/>
          <c:h val="0.15889396325459315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699115044247787E-2"/>
          <c:y val="1.5547093498558581E-2"/>
          <c:w val="0.82718332505734016"/>
          <c:h val="0.7591508700301351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Very safe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1.5015015015015015E-3"/>
                  <c:y val="1.234567901234567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77</a:t>
                    </a:r>
                    <a:r>
                      <a:rPr lang="en-US" dirty="0" smtClean="0"/>
                      <a:t>% (-8)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Sheet1!$B$2:$C$2</c:f>
              <c:numCache>
                <c:formatCode>#,##0%</c:formatCode>
                <c:ptCount val="2"/>
                <c:pt idx="0" formatCode="0%">
                  <c:v>0.76985042508187329</c:v>
                </c:pt>
                <c:pt idx="1">
                  <c:v>0.84846039636161419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Mostly safe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Sheet1!$B$3:$C$3</c:f>
              <c:numCache>
                <c:formatCode>#,##0%</c:formatCode>
                <c:ptCount val="2"/>
                <c:pt idx="0" formatCode="0%">
                  <c:v>0.21204888645699679</c:v>
                </c:pt>
                <c:pt idx="1">
                  <c:v>0.14088142728665703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Unsafe/ Don't know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Sheet1!$B$1:$C$1</c:f>
              <c:strCache>
                <c:ptCount val="2"/>
                <c:pt idx="0">
                  <c:v>2011 Central Link</c:v>
                </c:pt>
                <c:pt idx="1">
                  <c:v>2010 Central Link</c:v>
                </c:pt>
              </c:strCache>
            </c:strRef>
          </c:cat>
          <c:val>
            <c:numRef>
              <c:f>Sheet1!$B$4:$C$4</c:f>
              <c:numCache>
                <c:formatCode>0%</c:formatCode>
                <c:ptCount val="2"/>
                <c:pt idx="0">
                  <c:v>1.8100688461130061E-2</c:v>
                </c:pt>
                <c:pt idx="1">
                  <c:v>1.0658176351727869E-2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100"/>
        <c:axId val="137068544"/>
        <c:axId val="137070080"/>
      </c:barChart>
      <c:catAx>
        <c:axId val="1370685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37070080"/>
        <c:crosses val="autoZero"/>
        <c:auto val="1"/>
        <c:lblAlgn val="ctr"/>
        <c:lblOffset val="100"/>
        <c:noMultiLvlLbl val="0"/>
      </c:catAx>
      <c:valAx>
        <c:axId val="13707008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7068544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5.6874748764512546E-2"/>
          <c:y val="0.85221736171867402"/>
          <c:w val="0.9"/>
          <c:h val="0.14778263828132596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224188790560652E-2"/>
          <c:y val="0"/>
          <c:w val="0.96755162241888693"/>
          <c:h val="0.8884144018288034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Very safe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Tacoma Link</c:v>
                </c:pt>
                <c:pt idx="3">
                  <c:v>Express Bus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0.79478525836787695</c:v>
                </c:pt>
                <c:pt idx="1">
                  <c:v>0.76985042508187429</c:v>
                </c:pt>
                <c:pt idx="2">
                  <c:v>0.74193471117491372</c:v>
                </c:pt>
                <c:pt idx="3">
                  <c:v>0.73019801980197496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Mostly safe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Tacoma Link</c:v>
                </c:pt>
                <c:pt idx="3">
                  <c:v>Express Bus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0.18886084775754303</c:v>
                </c:pt>
                <c:pt idx="1">
                  <c:v>0.21204888645699704</c:v>
                </c:pt>
                <c:pt idx="2">
                  <c:v>0.24980734819141293</c:v>
                </c:pt>
                <c:pt idx="3">
                  <c:v>0.24752475247524586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Unsafe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Tacoma Link</c:v>
                </c:pt>
                <c:pt idx="3">
                  <c:v>Express Bus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4.9504950495049237E-3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(Don't know)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Central Link</c:v>
                </c:pt>
                <c:pt idx="2">
                  <c:v>Tacoma Link</c:v>
                </c:pt>
                <c:pt idx="3">
                  <c:v>Express Bus</c:v>
                </c:pt>
              </c:strCache>
            </c:strRef>
          </c:cat>
          <c:val>
            <c:numRef>
              <c:f>Sheet1!$E$2:$E$5</c:f>
              <c:numCache>
                <c:formatCode>###0%</c:formatCode>
                <c:ptCount val="4"/>
                <c:pt idx="0">
                  <c:v>1.6353893874580836E-2</c:v>
                </c:pt>
                <c:pt idx="1">
                  <c:v>1.8100688461130079E-2</c:v>
                </c:pt>
                <c:pt idx="2" formatCode="####%">
                  <c:v>8.2579406336733708E-3</c:v>
                </c:pt>
                <c:pt idx="3">
                  <c:v>1.7326732673267235E-2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100"/>
        <c:axId val="114118656"/>
        <c:axId val="114120192"/>
      </c:barChart>
      <c:catAx>
        <c:axId val="114118656"/>
        <c:scaling>
          <c:orientation val="maxMin"/>
        </c:scaling>
        <c:delete val="0"/>
        <c:axPos val="l"/>
        <c:majorTickMark val="out"/>
        <c:minorTickMark val="none"/>
        <c:tickLblPos val="nextTo"/>
        <c:crossAx val="114120192"/>
        <c:crosses val="autoZero"/>
        <c:auto val="1"/>
        <c:lblAlgn val="ctr"/>
        <c:lblOffset val="100"/>
        <c:noMultiLvlLbl val="0"/>
      </c:catAx>
      <c:valAx>
        <c:axId val="11412019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141186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222403803298247"/>
          <c:y val="0.91756392346118021"/>
          <c:w val="0.83839176942504845"/>
          <c:h val="6.884025090084081E-2"/>
        </c:manualLayout>
      </c:layout>
      <c:overlay val="0"/>
      <c:txPr>
        <a:bodyPr/>
        <a:lstStyle/>
        <a:p>
          <a:pPr>
            <a:defRPr sz="15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58828441899308"/>
          <c:y val="5.9951140722794269E-2"/>
          <c:w val="0.88007086614173224"/>
          <c:h val="0.8037443973349486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Every trip</c:v>
                </c:pt>
              </c:strCache>
            </c:strRef>
          </c:tx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Sheet1!$B$2:$B$3</c:f>
              <c:numCache>
                <c:formatCode>0%</c:formatCode>
                <c:ptCount val="2"/>
                <c:pt idx="0" formatCode="###0%">
                  <c:v>4.7472069548457584E-2</c:v>
                </c:pt>
                <c:pt idx="1">
                  <c:v>0.14573005352588519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Most trips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Sheet1!$C$2:$C$3</c:f>
              <c:numCache>
                <c:formatCode>0%</c:formatCode>
                <c:ptCount val="2"/>
                <c:pt idx="0" formatCode="###0%">
                  <c:v>0.19633749703953485</c:v>
                </c:pt>
                <c:pt idx="1">
                  <c:v>0.58184338657607659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Some trips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Sheet1!$D$2:$D$3</c:f>
              <c:numCache>
                <c:formatCode>0%</c:formatCode>
                <c:ptCount val="2"/>
                <c:pt idx="0" formatCode="###0%">
                  <c:v>0.57888412946009316</c:v>
                </c:pt>
                <c:pt idx="1">
                  <c:v>0.19914841630369665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Never/ DK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0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Sheet1!$E$2:$E$3</c:f>
              <c:numCache>
                <c:formatCode>0%</c:formatCode>
                <c:ptCount val="2"/>
                <c:pt idx="0">
                  <c:v>0.17730629849612489</c:v>
                </c:pt>
                <c:pt idx="1">
                  <c:v>7.3277840394774224E-2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7192576"/>
        <c:axId val="137186688"/>
      </c:barChart>
      <c:valAx>
        <c:axId val="137186688"/>
        <c:scaling>
          <c:orientation val="minMax"/>
          <c:max val="1"/>
        </c:scaling>
        <c:delete val="1"/>
        <c:axPos val="t"/>
        <c:numFmt formatCode="###0%" sourceLinked="1"/>
        <c:majorTickMark val="out"/>
        <c:minorTickMark val="none"/>
        <c:tickLblPos val="nextTo"/>
        <c:crossAx val="137192576"/>
        <c:crosses val="autoZero"/>
        <c:crossBetween val="between"/>
      </c:valAx>
      <c:catAx>
        <c:axId val="137192576"/>
        <c:scaling>
          <c:orientation val="maxMin"/>
        </c:scaling>
        <c:delete val="0"/>
        <c:axPos val="l"/>
        <c:numFmt formatCode="0" sourceLinked="1"/>
        <c:majorTickMark val="out"/>
        <c:minorTickMark val="none"/>
        <c:tickLblPos val="nextTo"/>
        <c:crossAx val="137186688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.15655416368408495"/>
          <c:y val="0.91344821320411873"/>
          <c:w val="0.82477046051061798"/>
          <c:h val="7.1167171411265898E-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224188790560673E-2"/>
          <c:y val="3.1987651133772214E-2"/>
          <c:w val="0.82625464269796467"/>
          <c:h val="0.8198522008519422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Choice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Express Bus</c:v>
                </c:pt>
                <c:pt idx="2">
                  <c:v>Tacoma Link</c:v>
                </c:pt>
                <c:pt idx="3">
                  <c:v>Central Link</c:v>
                </c:pt>
              </c:strCache>
            </c:strRef>
          </c:cat>
          <c:val>
            <c:numRef>
              <c:f>Sheet1!$B$2:$B$5</c:f>
              <c:numCache>
                <c:formatCode>###0%</c:formatCode>
                <c:ptCount val="4"/>
                <c:pt idx="0">
                  <c:v>0.83898237813362797</c:v>
                </c:pt>
                <c:pt idx="1">
                  <c:v>0.72029702970296527</c:v>
                </c:pt>
                <c:pt idx="2">
                  <c:v>0.66841123385484869</c:v>
                </c:pt>
                <c:pt idx="3">
                  <c:v>0.66107734366705684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Non-Choice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Sounder</c:v>
                </c:pt>
                <c:pt idx="1">
                  <c:v>Express Bus</c:v>
                </c:pt>
                <c:pt idx="2">
                  <c:v>Tacoma Link</c:v>
                </c:pt>
                <c:pt idx="3">
                  <c:v>Central Link</c:v>
                </c:pt>
              </c:strCache>
            </c:strRef>
          </c:cat>
          <c:val>
            <c:numRef>
              <c:f>Sheet1!$C$2:$C$5</c:f>
              <c:numCache>
                <c:formatCode>###0%</c:formatCode>
                <c:ptCount val="4"/>
                <c:pt idx="0">
                  <c:v>0.16101762186637289</c:v>
                </c:pt>
                <c:pt idx="1">
                  <c:v>0.27970297029702779</c:v>
                </c:pt>
                <c:pt idx="2">
                  <c:v>0.33158876614515159</c:v>
                </c:pt>
                <c:pt idx="3">
                  <c:v>0.33892265633294272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7527296"/>
        <c:axId val="137528832"/>
      </c:barChart>
      <c:catAx>
        <c:axId val="137527296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crossAx val="137528832"/>
        <c:crosses val="autoZero"/>
        <c:auto val="1"/>
        <c:lblAlgn val="ctr"/>
        <c:lblOffset val="100"/>
        <c:noMultiLvlLbl val="0"/>
      </c:catAx>
      <c:valAx>
        <c:axId val="13752883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375272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1131233595800528E-2"/>
          <c:y val="0.86389163219005005"/>
          <c:w val="0.96359744094488264"/>
          <c:h val="0.12251256728502159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9530257315967"/>
          <c:y val="6.5986657917760275E-2"/>
          <c:w val="0.85115890303431696"/>
          <c:h val="0.803457786526684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C. Link</c:v>
                </c:pt>
                <c:pt idx="2">
                  <c:v>Sounder</c:v>
                </c:pt>
                <c:pt idx="4">
                  <c:v>All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0.71437483801903701</c:v>
                </c:pt>
                <c:pt idx="1">
                  <c:v>0.84959292740422965</c:v>
                </c:pt>
                <c:pt idx="2">
                  <c:v>0.92329685004921369</c:v>
                </c:pt>
                <c:pt idx="4">
                  <c:v>0.7787584303457008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axId val="137579136"/>
        <c:axId val="137606656"/>
      </c:barChart>
      <c:catAx>
        <c:axId val="137579136"/>
        <c:scaling>
          <c:orientation val="minMax"/>
        </c:scaling>
        <c:delete val="0"/>
        <c:axPos val="l"/>
        <c:majorTickMark val="none"/>
        <c:minorTickMark val="none"/>
        <c:tickLblPos val="nextTo"/>
        <c:crossAx val="137606656"/>
        <c:crosses val="autoZero"/>
        <c:auto val="1"/>
        <c:lblAlgn val="ctr"/>
        <c:lblOffset val="100"/>
        <c:noMultiLvlLbl val="0"/>
      </c:catAx>
      <c:valAx>
        <c:axId val="13760665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375791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2113498663134391"/>
          <c:y val="0.8833333333333333"/>
          <c:w val="0.11100105477469521"/>
          <c:h val="9.7227909011373598E-2"/>
        </c:manualLayout>
      </c:layout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384212482289271"/>
          <c:y val="0.14007854217399784"/>
          <c:w val="0.70826597449655071"/>
          <c:h val="0.82688627040711649"/>
        </c:manualLayout>
      </c:layout>
      <c:barChart>
        <c:barDir val="bar"/>
        <c:grouping val="stack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Definitely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</c:v>
                </c:pt>
                <c:pt idx="4">
                  <c:v>2011</c:v>
                </c:pt>
                <c:pt idx="5">
                  <c:v>2010</c:v>
                </c:pt>
                <c:pt idx="6">
                  <c:v>Express Bus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1">
                  <c:v>0.86975219583778385</c:v>
                </c:pt>
                <c:pt idx="2" formatCode="#,##0%">
                  <c:v>0.9</c:v>
                </c:pt>
                <c:pt idx="4">
                  <c:v>0.88516742627235789</c:v>
                </c:pt>
                <c:pt idx="5" formatCode="#,##0%">
                  <c:v>0.89</c:v>
                </c:pt>
                <c:pt idx="7">
                  <c:v>0.79882620972003016</c:v>
                </c:pt>
                <c:pt idx="8" formatCode="#,##0%">
                  <c:v>0.74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Probably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</c:v>
                </c:pt>
                <c:pt idx="4">
                  <c:v>2011</c:v>
                </c:pt>
                <c:pt idx="5">
                  <c:v>2010</c:v>
                </c:pt>
                <c:pt idx="6">
                  <c:v>Express Bus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Sheet1!$C$2:$C$10</c:f>
              <c:numCache>
                <c:formatCode>0%</c:formatCode>
                <c:ptCount val="9"/>
                <c:pt idx="1">
                  <c:v>0.13024780416221629</c:v>
                </c:pt>
                <c:pt idx="2" formatCode="#,##0%">
                  <c:v>0.1</c:v>
                </c:pt>
                <c:pt idx="4">
                  <c:v>0.11483257372764231</c:v>
                </c:pt>
                <c:pt idx="5" formatCode="#,##0%">
                  <c:v>0.11</c:v>
                </c:pt>
                <c:pt idx="7">
                  <c:v>0.17387721097267367</c:v>
                </c:pt>
                <c:pt idx="8" formatCode="#,##0%">
                  <c:v>0.24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 algn="just"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</c:v>
                </c:pt>
                <c:pt idx="4">
                  <c:v>2011</c:v>
                </c:pt>
                <c:pt idx="5">
                  <c:v>2010</c:v>
                </c:pt>
                <c:pt idx="6">
                  <c:v>Express Bus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Sheet1!$D$2:$D$10</c:f>
              <c:numCache>
                <c:formatCode>#,##0%</c:formatCode>
                <c:ptCount val="9"/>
                <c:pt idx="1">
                  <c:v>1.0000000000000002</c:v>
                </c:pt>
                <c:pt idx="2">
                  <c:v>1</c:v>
                </c:pt>
                <c:pt idx="4">
                  <c:v>1.0000000000000002</c:v>
                </c:pt>
                <c:pt idx="5">
                  <c:v>1</c:v>
                </c:pt>
                <c:pt idx="7">
                  <c:v>0.97270342069270388</c:v>
                </c:pt>
                <c:pt idx="8">
                  <c:v>0.98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7652480"/>
        <c:axId val="137670656"/>
      </c:barChart>
      <c:catAx>
        <c:axId val="137652480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37670656"/>
        <c:crosses val="autoZero"/>
        <c:auto val="1"/>
        <c:lblAlgn val="ctr"/>
        <c:lblOffset val="100"/>
        <c:tickLblSkip val="1"/>
        <c:noMultiLvlLbl val="0"/>
      </c:catAx>
      <c:valAx>
        <c:axId val="137670656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137652480"/>
        <c:crosses val="autoZero"/>
        <c:crossBetween val="between"/>
      </c:valAx>
    </c:plotArea>
    <c:legend>
      <c:legendPos val="t"/>
      <c:legendEntry>
        <c:idx val="2"/>
        <c:delete val="1"/>
      </c:legendEntry>
      <c:layout>
        <c:manualLayout>
          <c:xMode val="edge"/>
          <c:yMode val="edge"/>
          <c:x val="0.25670324948319512"/>
          <c:y val="3.5457483873804825E-2"/>
          <c:w val="0.49691798480942095"/>
          <c:h val="7.709778589190417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dirty="0"/>
              <a:t>Mean </a:t>
            </a:r>
            <a:r>
              <a:rPr lang="en-US" sz="1800" dirty="0" smtClean="0"/>
              <a:t>ST Grade </a:t>
            </a:r>
            <a:r>
              <a:rPr lang="en-US" sz="1800" dirty="0"/>
              <a:t>(A=4; </a:t>
            </a:r>
            <a:r>
              <a:rPr lang="en-US" sz="1800" dirty="0" smtClean="0"/>
              <a:t>F=0)</a:t>
            </a:r>
            <a:endParaRPr lang="en-US" sz="1800" dirty="0"/>
          </a:p>
        </c:rich>
      </c:tx>
      <c:layout>
        <c:manualLayout>
          <c:xMode val="edge"/>
          <c:yMode val="edge"/>
          <c:x val="0.36064037134247157"/>
          <c:y val="1.639344262295082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4008335763585106E-2"/>
          <c:y val="9.9344047158039683E-2"/>
          <c:w val="0.91827561485369924"/>
          <c:h val="0.71946495417581002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Sheet1!$A$2</c:f>
              <c:strCache>
                <c:ptCount val="1"/>
                <c:pt idx="0">
                  <c:v>2007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4"/>
              <c:layout>
                <c:manualLayout>
                  <c:x val="-0.10185185185185186"/>
                  <c:y val="5.737704918032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Sheet1!$B$2:$E$2</c:f>
              <c:numCache>
                <c:formatCode>0.0</c:formatCode>
                <c:ptCount val="4"/>
                <c:pt idx="0">
                  <c:v>3.36</c:v>
                </c:pt>
                <c:pt idx="1">
                  <c:v>3.67</c:v>
                </c:pt>
                <c:pt idx="3">
                  <c:v>3.68</c:v>
                </c:pt>
              </c:numCache>
            </c:numRef>
          </c:val>
        </c:ser>
        <c:ser>
          <c:idx val="3"/>
          <c:order val="1"/>
          <c:tx>
            <c:strRef>
              <c:f>Sheet1!$A$3</c:f>
              <c:strCache>
                <c:ptCount val="1"/>
                <c:pt idx="0">
                  <c:v>2008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Sheet1!$B$3:$E$3</c:f>
              <c:numCache>
                <c:formatCode>0.0</c:formatCode>
                <c:ptCount val="4"/>
                <c:pt idx="0">
                  <c:v>3.17</c:v>
                </c:pt>
                <c:pt idx="1">
                  <c:v>3.46</c:v>
                </c:pt>
                <c:pt idx="3">
                  <c:v>3.47</c:v>
                </c:pt>
              </c:numCache>
            </c:numRef>
          </c:val>
        </c:ser>
        <c:ser>
          <c:idx val="4"/>
          <c:order val="2"/>
          <c:tx>
            <c:strRef>
              <c:f>Sheet1!$A$4</c:f>
              <c:strCache>
                <c:ptCount val="1"/>
                <c:pt idx="0">
                  <c:v>2009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FB8CD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Sheet1!$B$4:$E$4</c:f>
              <c:numCache>
                <c:formatCode>0.0</c:formatCode>
                <c:ptCount val="4"/>
                <c:pt idx="0">
                  <c:v>3.28</c:v>
                </c:pt>
                <c:pt idx="1">
                  <c:v>3.6</c:v>
                </c:pt>
                <c:pt idx="2">
                  <c:v>3.33</c:v>
                </c:pt>
                <c:pt idx="3">
                  <c:v>3.52</c:v>
                </c:pt>
              </c:numCache>
            </c:numRef>
          </c:val>
        </c:ser>
        <c:ser>
          <c:idx val="0"/>
          <c:order val="3"/>
          <c:tx>
            <c:strRef>
              <c:f>Sheet1!$A$5</c:f>
              <c:strCache>
                <c:ptCount val="1"/>
                <c:pt idx="0">
                  <c:v>2010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2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>
                <a:solidFill>
                  <a:sysClr val="window" lastClr="FFFFFF"/>
                </a:solidFill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Sheet1!$B$5:$E$5</c:f>
              <c:numCache>
                <c:formatCode>0.0</c:formatCode>
                <c:ptCount val="4"/>
                <c:pt idx="0">
                  <c:v>3.29</c:v>
                </c:pt>
                <c:pt idx="1">
                  <c:v>3.61</c:v>
                </c:pt>
                <c:pt idx="2">
                  <c:v>3.59</c:v>
                </c:pt>
                <c:pt idx="3">
                  <c:v>3.56</c:v>
                </c:pt>
              </c:numCache>
            </c:numRef>
          </c:val>
        </c:ser>
        <c:ser>
          <c:idx val="1"/>
          <c:order val="4"/>
          <c:tx>
            <c:strRef>
              <c:f>Sheet1!$A$6</c:f>
              <c:strCache>
                <c:ptCount val="1"/>
                <c:pt idx="0">
                  <c:v>2011</c:v>
                </c:pt>
              </c:strCache>
            </c:strRef>
          </c:tx>
          <c:spPr>
            <a:gradFill rotWithShape="1">
              <a:gsLst>
                <a:gs pos="0">
                  <a:srgbClr val="83A187">
                    <a:shade val="45000"/>
                    <a:satMod val="155000"/>
                  </a:srgbClr>
                </a:gs>
                <a:gs pos="60000">
                  <a:srgbClr val="83A187">
                    <a:shade val="95000"/>
                    <a:satMod val="150000"/>
                  </a:srgbClr>
                </a:gs>
                <a:gs pos="100000">
                  <a:srgbClr val="83A187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 algn="ctr">
                  <a:defRPr lang="en-US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Express Bus riders</c:v>
                </c:pt>
                <c:pt idx="1">
                  <c:v>Sounder riders</c:v>
                </c:pt>
                <c:pt idx="2">
                  <c:v>Central Link riders</c:v>
                </c:pt>
                <c:pt idx="3">
                  <c:v>Tacoma Link riders</c:v>
                </c:pt>
              </c:strCache>
            </c:strRef>
          </c:cat>
          <c:val>
            <c:numRef>
              <c:f>Sheet1!$B$6:$E$6</c:f>
              <c:numCache>
                <c:formatCode>0.0</c:formatCode>
                <c:ptCount val="4"/>
                <c:pt idx="0">
                  <c:v>3.4</c:v>
                </c:pt>
                <c:pt idx="1">
                  <c:v>3.4</c:v>
                </c:pt>
                <c:pt idx="2">
                  <c:v>3.4</c:v>
                </c:pt>
                <c:pt idx="3">
                  <c:v>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865856"/>
        <c:axId val="31867648"/>
      </c:barChart>
      <c:catAx>
        <c:axId val="31865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1867648"/>
        <c:crosses val="autoZero"/>
        <c:auto val="1"/>
        <c:lblAlgn val="ctr"/>
        <c:lblOffset val="100"/>
        <c:noMultiLvlLbl val="0"/>
      </c:catAx>
      <c:valAx>
        <c:axId val="31867648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1865856"/>
        <c:crosses val="autoZero"/>
        <c:crossBetween val="between"/>
        <c:majorUnit val="0.5"/>
      </c:valAx>
    </c:plotArea>
    <c:legend>
      <c:legendPos val="b"/>
      <c:layout>
        <c:manualLayout>
          <c:xMode val="edge"/>
          <c:yMode val="edge"/>
          <c:x val="0.20283902012248473"/>
          <c:y val="0.91870164794974396"/>
          <c:w val="0.60442257217847772"/>
          <c:h val="7.58338711759390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59433721227326"/>
          <c:y val="0.14007854217399784"/>
          <c:w val="0.75251376210717025"/>
          <c:h val="0.82688627040711649"/>
        </c:manualLayout>
      </c:layout>
      <c:barChart>
        <c:barDir val="bar"/>
        <c:grouping val="stack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Definitely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 </c:v>
                </c:pt>
                <c:pt idx="4">
                  <c:v>2011</c:v>
                </c:pt>
                <c:pt idx="5">
                  <c:v>2010</c:v>
                </c:pt>
                <c:pt idx="6">
                  <c:v>Express Bus 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1">
                  <c:v>0.86516176737465234</c:v>
                </c:pt>
                <c:pt idx="2" formatCode="#,##0%">
                  <c:v>0.9</c:v>
                </c:pt>
                <c:pt idx="4">
                  <c:v>0.88980137762264133</c:v>
                </c:pt>
                <c:pt idx="5" formatCode="#,##0%">
                  <c:v>0.88</c:v>
                </c:pt>
                <c:pt idx="7">
                  <c:v>0.74140555917542439</c:v>
                </c:pt>
                <c:pt idx="8" formatCode="#,##0%">
                  <c:v>0.8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Probably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 </c:v>
                </c:pt>
                <c:pt idx="4">
                  <c:v>2011</c:v>
                </c:pt>
                <c:pt idx="5">
                  <c:v>2010</c:v>
                </c:pt>
                <c:pt idx="6">
                  <c:v>Express Bus 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Sheet1!$C$2:$C$10</c:f>
              <c:numCache>
                <c:formatCode>0%</c:formatCode>
                <c:ptCount val="9"/>
                <c:pt idx="1">
                  <c:v>0.13483823262534764</c:v>
                </c:pt>
                <c:pt idx="2" formatCode="#,##0%">
                  <c:v>0.09</c:v>
                </c:pt>
                <c:pt idx="4">
                  <c:v>0.11019862237735868</c:v>
                </c:pt>
                <c:pt idx="5" formatCode="#,##0%">
                  <c:v>0.1</c:v>
                </c:pt>
                <c:pt idx="7">
                  <c:v>0.2388832730712761</c:v>
                </c:pt>
                <c:pt idx="8" formatCode="#,##0%">
                  <c:v>0.18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Sheet1!$A$2:$A$10</c:f>
              <c:strCache>
                <c:ptCount val="9"/>
                <c:pt idx="0">
                  <c:v>Link Light Rail</c:v>
                </c:pt>
                <c:pt idx="1">
                  <c:v>2011</c:v>
                </c:pt>
                <c:pt idx="2">
                  <c:v>2010</c:v>
                </c:pt>
                <c:pt idx="3">
                  <c:v>Sounder </c:v>
                </c:pt>
                <c:pt idx="4">
                  <c:v>2011</c:v>
                </c:pt>
                <c:pt idx="5">
                  <c:v>2010</c:v>
                </c:pt>
                <c:pt idx="6">
                  <c:v>Express Bus </c:v>
                </c:pt>
                <c:pt idx="7">
                  <c:v>2011</c:v>
                </c:pt>
                <c:pt idx="8">
                  <c:v>2010</c:v>
                </c:pt>
              </c:strCache>
            </c:strRef>
          </c:cat>
          <c:val>
            <c:numRef>
              <c:f>Sheet1!$D$2:$D$10</c:f>
              <c:numCache>
                <c:formatCode>#,##0%</c:formatCode>
                <c:ptCount val="9"/>
                <c:pt idx="1">
                  <c:v>1</c:v>
                </c:pt>
                <c:pt idx="2">
                  <c:v>0.99</c:v>
                </c:pt>
                <c:pt idx="4">
                  <c:v>1</c:v>
                </c:pt>
                <c:pt idx="5">
                  <c:v>0.98</c:v>
                </c:pt>
                <c:pt idx="7">
                  <c:v>0.98028883224670049</c:v>
                </c:pt>
                <c:pt idx="8">
                  <c:v>0.98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37959296"/>
        <c:axId val="137960832"/>
      </c:barChart>
      <c:catAx>
        <c:axId val="137959296"/>
        <c:scaling>
          <c:orientation val="maxMin"/>
        </c:scaling>
        <c:delete val="0"/>
        <c:axPos val="l"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37960832"/>
        <c:crosses val="autoZero"/>
        <c:auto val="1"/>
        <c:lblAlgn val="ctr"/>
        <c:lblOffset val="100"/>
        <c:tickLblSkip val="1"/>
        <c:noMultiLvlLbl val="0"/>
      </c:catAx>
      <c:valAx>
        <c:axId val="137960832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137959296"/>
        <c:crosses val="autoZero"/>
        <c:crossBetween val="between"/>
      </c:valAx>
    </c:plotArea>
    <c:legend>
      <c:legendPos val="t"/>
      <c:legendEntry>
        <c:idx val="2"/>
        <c:delete val="1"/>
      </c:legendEntry>
      <c:layout>
        <c:manualLayout>
          <c:xMode val="edge"/>
          <c:yMode val="edge"/>
          <c:x val="0.24785369196107124"/>
          <c:y val="3.5457483873804825E-2"/>
          <c:w val="0.49691798480942095"/>
          <c:h val="7.709778589190417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Major role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C. Link</c:v>
                </c:pt>
                <c:pt idx="2">
                  <c:v>Sounder</c:v>
                </c:pt>
                <c:pt idx="4">
                  <c:v>All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0.15541331230144095</c:v>
                </c:pt>
                <c:pt idx="1">
                  <c:v>0.16823420211988008</c:v>
                </c:pt>
                <c:pt idx="2">
                  <c:v>0.21522573399733425</c:v>
                </c:pt>
                <c:pt idx="4">
                  <c:v>0.16668852563996808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Minor role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5000"/>
                    <a:satMod val="155000"/>
                  </a:schemeClr>
                </a:gs>
                <a:gs pos="60000">
                  <a:schemeClr val="accent2">
                    <a:shade val="95000"/>
                    <a:satMod val="150000"/>
                  </a:schemeClr>
                </a:gs>
                <a:gs pos="100000">
                  <a:schemeClr val="accent2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C. Link</c:v>
                </c:pt>
                <c:pt idx="2">
                  <c:v>Sounder</c:v>
                </c:pt>
                <c:pt idx="4">
                  <c:v>All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0.59828641932434745</c:v>
                </c:pt>
                <c:pt idx="1">
                  <c:v>0.49527253363973922</c:v>
                </c:pt>
                <c:pt idx="2">
                  <c:v>0.52493829140071346</c:v>
                </c:pt>
                <c:pt idx="4">
                  <c:v>0.55999916198689159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 role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C. Link</c:v>
                </c:pt>
                <c:pt idx="2">
                  <c:v>Sounder</c:v>
                </c:pt>
                <c:pt idx="4">
                  <c:v>All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8.1528809768178778E-2</c:v>
                </c:pt>
                <c:pt idx="1">
                  <c:v>0.12241499167001393</c:v>
                </c:pt>
                <c:pt idx="2">
                  <c:v>0.10561694408814792</c:v>
                </c:pt>
                <c:pt idx="4">
                  <c:v>9.6079740146518308E-2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(Not sure/ DK/ Refused)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Exp. Bus</c:v>
                </c:pt>
                <c:pt idx="1">
                  <c:v>C. Link</c:v>
                </c:pt>
                <c:pt idx="2">
                  <c:v>Sounder</c:v>
                </c:pt>
                <c:pt idx="4">
                  <c:v>All</c:v>
                </c:pt>
              </c:strCache>
            </c:strRef>
          </c:cat>
          <c:val>
            <c:numRef>
              <c:f>Sheet1!$E$2:$E$6</c:f>
              <c:numCache>
                <c:formatCode>0%</c:formatCode>
                <c:ptCount val="5"/>
                <c:pt idx="0">
                  <c:v>0.1647714586060316</c:v>
                </c:pt>
                <c:pt idx="1">
                  <c:v>0.21407827257036668</c:v>
                </c:pt>
                <c:pt idx="2">
                  <c:v>0.15421903051380409</c:v>
                </c:pt>
                <c:pt idx="4">
                  <c:v>0.17723257222662256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127652992"/>
        <c:axId val="127654528"/>
      </c:barChart>
      <c:catAx>
        <c:axId val="127652992"/>
        <c:scaling>
          <c:orientation val="minMax"/>
        </c:scaling>
        <c:delete val="0"/>
        <c:axPos val="l"/>
        <c:majorTickMark val="none"/>
        <c:minorTickMark val="none"/>
        <c:tickLblPos val="nextTo"/>
        <c:crossAx val="127654528"/>
        <c:crosses val="autoZero"/>
        <c:auto val="1"/>
        <c:lblAlgn val="ctr"/>
        <c:lblOffset val="100"/>
        <c:noMultiLvlLbl val="0"/>
      </c:catAx>
      <c:valAx>
        <c:axId val="12765452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2765299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986913434886064"/>
          <c:y val="6.5986657917760275E-2"/>
          <c:w val="0.57078507125861599"/>
          <c:h val="0.803457786526684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Yes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45000"/>
                      <a:satMod val="155000"/>
                    </a:schemeClr>
                  </a:gs>
                  <a:gs pos="60000">
                    <a:schemeClr val="accent4">
                      <a:shade val="95000"/>
                      <a:satMod val="150000"/>
                    </a:schemeClr>
                  </a:gs>
                  <a:gs pos="100000">
                    <a:schemeClr val="accent4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4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atMod val="150000"/>
                  </a:schemeClr>
                </a:solidFill>
                <a:prstDash val="solid"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c:spPr>
          </c:dPt>
          <c:dLbls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More frequent service</c:v>
                </c:pt>
                <c:pt idx="1">
                  <c:v>More park and ride spaces</c:v>
                </c:pt>
                <c:pt idx="2">
                  <c:v>More signal priority for transit to make the ride faster</c:v>
                </c:pt>
                <c:pt idx="3">
                  <c:v>Better coordination between routes and transfers</c:v>
                </c:pt>
                <c:pt idx="4">
                  <c:v>Concession, newspaper, or food stands at stations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0.28000000000000003</c:v>
                </c:pt>
                <c:pt idx="1">
                  <c:v>0.21</c:v>
                </c:pt>
                <c:pt idx="2">
                  <c:v>0.15</c:v>
                </c:pt>
                <c:pt idx="3">
                  <c:v>0.15</c:v>
                </c:pt>
                <c:pt idx="4">
                  <c:v>0.1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127940864"/>
        <c:axId val="127950848"/>
      </c:barChart>
      <c:catAx>
        <c:axId val="127940864"/>
        <c:scaling>
          <c:orientation val="maxMin"/>
        </c:scaling>
        <c:delete val="0"/>
        <c:axPos val="l"/>
        <c:majorTickMark val="none"/>
        <c:minorTickMark val="none"/>
        <c:tickLblPos val="nextTo"/>
        <c:crossAx val="127950848"/>
        <c:crosses val="autoZero"/>
        <c:auto val="1"/>
        <c:lblAlgn val="ctr"/>
        <c:lblOffset val="100"/>
        <c:noMultiLvlLbl val="0"/>
      </c:catAx>
      <c:valAx>
        <c:axId val="127950848"/>
        <c:scaling>
          <c:orientation val="minMax"/>
          <c:max val="0.5"/>
        </c:scaling>
        <c:delete val="1"/>
        <c:axPos val="t"/>
        <c:numFmt formatCode="0%" sourceLinked="1"/>
        <c:majorTickMark val="out"/>
        <c:minorTickMark val="none"/>
        <c:tickLblPos val="nextTo"/>
        <c:crossAx val="127940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Central Link Riders</a:t>
            </a:r>
            <a:endParaRPr lang="en-US" dirty="0"/>
          </a:p>
        </c:rich>
      </c:tx>
      <c:layout>
        <c:manualLayout>
          <c:xMode val="edge"/>
          <c:yMode val="edge"/>
          <c:x val="0.40451017635953401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853800958366446"/>
          <c:y val="8.9511291304148657E-2"/>
          <c:w val="0.86356955380577427"/>
          <c:h val="0.8143880577760287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50</a:t>
                    </a:r>
                    <a:r>
                      <a:rPr lang="en-US" dirty="0" smtClean="0"/>
                      <a:t>% </a:t>
                    </a:r>
                    <a:r>
                      <a:rPr lang="en-US" dirty="0" smtClean="0"/>
                      <a:t>(-19</a:t>
                    </a:r>
                    <a:r>
                      <a:rPr lang="en-US" dirty="0" smtClean="0"/>
                      <a:t>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b="0" dirty="0">
                        <a:solidFill>
                          <a:schemeClr val="bg1"/>
                        </a:solidFill>
                      </a:rPr>
                      <a:t>69</a:t>
                    </a:r>
                    <a:r>
                      <a:rPr lang="en-US" sz="2000" b="0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sz="2000" dirty="0" smtClean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 formatCode="@">
                  <c:v>2011</c:v>
                </c:pt>
                <c:pt idx="1">
                  <c:v>2010</c:v>
                </c:pt>
                <c:pt idx="2">
                  <c:v>2009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0.50091978570320117</c:v>
                </c:pt>
                <c:pt idx="1">
                  <c:v>0.68532453413498384</c:v>
                </c:pt>
                <c:pt idx="2">
                  <c:v>0.48986486486486486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37</a:t>
                    </a:r>
                    <a:r>
                      <a:rPr lang="en-US" smtClean="0"/>
                      <a:t>% (+14)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dirty="0"/>
                      <a:t>23</a:t>
                    </a:r>
                    <a:r>
                      <a:rPr lang="en-US" sz="2000" dirty="0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 formatCode="@">
                  <c:v>2011</c:v>
                </c:pt>
                <c:pt idx="1">
                  <c:v>2010</c:v>
                </c:pt>
                <c:pt idx="2">
                  <c:v>2009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0.37034543516786672</c:v>
                </c:pt>
                <c:pt idx="1">
                  <c:v>0.23370863112162982</c:v>
                </c:pt>
                <c:pt idx="2">
                  <c:v>0.35472972972972966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lower/DK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13</a:t>
                    </a:r>
                    <a:r>
                      <a:rPr lang="en-US" smtClean="0"/>
                      <a:t>% (+5)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dirty="0"/>
                      <a:t>8</a:t>
                    </a:r>
                    <a:r>
                      <a:rPr lang="en-US" sz="2000" dirty="0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  <c:pt idx="0" formatCode="@">
                  <c:v>2011</c:v>
                </c:pt>
                <c:pt idx="1">
                  <c:v>2010</c:v>
                </c:pt>
                <c:pt idx="2">
                  <c:v>2009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0.12873477912892889</c:v>
                </c:pt>
                <c:pt idx="1">
                  <c:v>8.0966834743385563E-2</c:v>
                </c:pt>
                <c:pt idx="2">
                  <c:v>0.1554054054054054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968448"/>
        <c:axId val="4970368"/>
      </c:barChart>
      <c:catAx>
        <c:axId val="4968448"/>
        <c:scaling>
          <c:orientation val="maxMin"/>
        </c:scaling>
        <c:delete val="0"/>
        <c:axPos val="l"/>
        <c:numFmt formatCode="@" sourceLinked="1"/>
        <c:majorTickMark val="out"/>
        <c:minorTickMark val="none"/>
        <c:tickLblPos val="nextTo"/>
        <c:crossAx val="4970368"/>
        <c:crosses val="autoZero"/>
        <c:auto val="1"/>
        <c:lblAlgn val="ctr"/>
        <c:lblOffset val="100"/>
        <c:noMultiLvlLbl val="0"/>
      </c:catAx>
      <c:valAx>
        <c:axId val="4970368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49684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5397718377308098"/>
          <c:y val="0.90276402949631296"/>
          <c:w val="0.5432152230971129"/>
          <c:h val="8.2379498502875056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972106895728942"/>
          <c:y val="0.12114976699341154"/>
          <c:w val="0.89027893104271061"/>
          <c:h val="0.8757936296098588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Better</c:v>
                </c:pt>
              </c:strCache>
            </c:strRef>
          </c:tx>
          <c:spPr>
            <a:gradFill rotWithShape="1">
              <a:gsLst>
                <a:gs pos="0">
                  <a:srgbClr val="9FB8CD">
                    <a:shade val="45000"/>
                    <a:satMod val="155000"/>
                  </a:srgbClr>
                </a:gs>
                <a:gs pos="60000">
                  <a:srgbClr val="9FB8CD">
                    <a:shade val="95000"/>
                    <a:satMod val="150000"/>
                  </a:srgbClr>
                </a:gs>
                <a:gs pos="100000">
                  <a:srgbClr val="9FB8C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 b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Sheet1!$B$2:$B$3</c:f>
              <c:numCache>
                <c:formatCode>#,##0%</c:formatCode>
                <c:ptCount val="2"/>
                <c:pt idx="0">
                  <c:v>0.11</c:v>
                </c:pt>
                <c:pt idx="1">
                  <c:v>0.26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 change/DK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Sheet1!$C$2:$C$3</c:f>
              <c:numCache>
                <c:formatCode>#,##0%</c:formatCode>
                <c:ptCount val="2"/>
                <c:pt idx="0">
                  <c:v>0.82</c:v>
                </c:pt>
                <c:pt idx="1">
                  <c:v>0.67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Worse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Sheet1!$D$2:$D$3</c:f>
              <c:numCache>
                <c:formatCode>#,##0%</c:formatCode>
                <c:ptCount val="2"/>
                <c:pt idx="0">
                  <c:v>0.06</c:v>
                </c:pt>
                <c:pt idx="1">
                  <c:v>7.0000000000000007E-2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100"/>
        <c:axId val="31961856"/>
        <c:axId val="31963392"/>
      </c:barChart>
      <c:catAx>
        <c:axId val="3196185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31963392"/>
        <c:crosses val="autoZero"/>
        <c:auto val="1"/>
        <c:lblAlgn val="ctr"/>
        <c:lblOffset val="100"/>
        <c:noMultiLvlLbl val="0"/>
      </c:catAx>
      <c:valAx>
        <c:axId val="3196339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319618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854438081603437"/>
          <c:y val="2.369382398628744E-2"/>
          <c:w val="0.65442638988308277"/>
          <c:h val="0.1192209009588087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178592807478023E-2"/>
          <c:y val="5.3394501534765777E-2"/>
          <c:w val="0.90282140719252202"/>
          <c:h val="0.8475450420392366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Sheet1!$B$2:$B$3</c:f>
              <c:numCache>
                <c:formatCode>#,##0%</c:formatCode>
                <c:ptCount val="2"/>
                <c:pt idx="0">
                  <c:v>0.59552889070317616</c:v>
                </c:pt>
                <c:pt idx="1">
                  <c:v>0.61954240001590333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Sheet1!$C$2:$C$3</c:f>
              <c:numCache>
                <c:formatCode>#,##0%</c:formatCode>
                <c:ptCount val="2"/>
                <c:pt idx="0">
                  <c:v>0.27519352707442885</c:v>
                </c:pt>
                <c:pt idx="1">
                  <c:v>0.28743301933557502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Sheet1!$D$2:$D$3</c:f>
              <c:numCache>
                <c:formatCode>#,##0%</c:formatCode>
                <c:ptCount val="2"/>
                <c:pt idx="0">
                  <c:v>0.12927757337270751</c:v>
                </c:pt>
                <c:pt idx="1">
                  <c:v>9.3024495383478054E-2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spPr>
            <a:noFill/>
            <a:effectLst/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2011</c:v>
                </c:pt>
                <c:pt idx="1">
                  <c:v>2010</c:v>
                </c:pt>
              </c:numCache>
            </c:numRef>
          </c:cat>
          <c:val>
            <c:numRef>
              <c:f>Sheet1!$E$2:$E$3</c:f>
              <c:numCache>
                <c:formatCode>0.00</c:formatCode>
                <c:ptCount val="2"/>
                <c:pt idx="0">
                  <c:v>3.4924318344730025</c:v>
                </c:pt>
                <c:pt idx="1">
                  <c:v>3.5337459205032435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33462528"/>
        <c:axId val="33468416"/>
      </c:barChart>
      <c:catAx>
        <c:axId val="334625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33468416"/>
        <c:crosses val="autoZero"/>
        <c:auto val="1"/>
        <c:lblAlgn val="ctr"/>
        <c:lblOffset val="100"/>
        <c:noMultiLvlLbl val="0"/>
      </c:catAx>
      <c:valAx>
        <c:axId val="33468416"/>
        <c:scaling>
          <c:orientation val="minMax"/>
          <c:max val="1.1000000000000001"/>
          <c:min val="0"/>
        </c:scaling>
        <c:delete val="1"/>
        <c:axPos val="t"/>
        <c:numFmt formatCode="#,##0%" sourceLinked="1"/>
        <c:majorTickMark val="out"/>
        <c:minorTickMark val="none"/>
        <c:tickLblPos val="nextTo"/>
        <c:crossAx val="33462528"/>
        <c:crosses val="autoZero"/>
        <c:crossBetween val="between"/>
      </c:valAx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8379414744209605"/>
          <c:y val="0.91756392346118021"/>
          <c:w val="0.72690680112354378"/>
          <c:h val="7.84045108768184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Mean ST Grade</a:t>
            </a:r>
            <a:r>
              <a:rPr lang="en-US" baseline="0" dirty="0" smtClean="0"/>
              <a:t> (A=4; F=0)</a:t>
            </a:r>
            <a:endParaRPr lang="en-US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0178611354136292"/>
          <c:y val="9.5605797437085097E-2"/>
          <c:w val="0.86117684942160011"/>
          <c:h val="0.692119422572179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 riders (&lt;1 yr)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45000"/>
                    <a:satMod val="155000"/>
                  </a:schemeClr>
                </a:gs>
                <a:gs pos="60000">
                  <a:schemeClr val="accent6">
                    <a:shade val="95000"/>
                    <a:satMod val="150000"/>
                  </a:schemeClr>
                </a:gs>
                <a:gs pos="100000">
                  <a:schemeClr val="accent6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6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b="0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Sheet1!$A$2:$A$9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Sheet1!$B$2:$B$9</c:f>
              <c:numCache>
                <c:formatCode>0.0</c:formatCode>
                <c:ptCount val="7"/>
                <c:pt idx="0">
                  <c:v>3.58</c:v>
                </c:pt>
                <c:pt idx="1">
                  <c:v>3.47</c:v>
                </c:pt>
                <c:pt idx="2">
                  <c:v>3.49</c:v>
                </c:pt>
                <c:pt idx="3">
                  <c:v>3.34</c:v>
                </c:pt>
                <c:pt idx="4">
                  <c:v>3.349485027661991</c:v>
                </c:pt>
                <c:pt idx="5">
                  <c:v>3.55</c:v>
                </c:pt>
                <c:pt idx="6" formatCode="###0.0">
                  <c:v>3.3751237212870477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Established riders (1 yr+)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5000"/>
                    <a:satMod val="155000"/>
                  </a:schemeClr>
                </a:gs>
                <a:gs pos="60000">
                  <a:schemeClr val="accent1">
                    <a:shade val="95000"/>
                    <a:satMod val="150000"/>
                  </a:schemeClr>
                </a:gs>
                <a:gs pos="100000">
                  <a:schemeClr val="accent1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6"/>
              <c:layout>
                <c:manualLayout>
                  <c:x val="3.086419753086306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Sheet1!$A$2:$A$9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Sheet1!$C$2:$C$9</c:f>
              <c:numCache>
                <c:formatCode>0.0</c:formatCode>
                <c:ptCount val="7"/>
                <c:pt idx="0">
                  <c:v>3.49</c:v>
                </c:pt>
                <c:pt idx="1">
                  <c:v>3.32</c:v>
                </c:pt>
                <c:pt idx="2">
                  <c:v>3.4</c:v>
                </c:pt>
                <c:pt idx="3">
                  <c:v>3.2</c:v>
                </c:pt>
                <c:pt idx="4">
                  <c:v>3.3219241529176005</c:v>
                </c:pt>
                <c:pt idx="5">
                  <c:v>3.38</c:v>
                </c:pt>
                <c:pt idx="6" formatCode="###0.0">
                  <c:v>3.3689894718736859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3522048"/>
        <c:axId val="33523584"/>
      </c:barChart>
      <c:catAx>
        <c:axId val="33522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523584"/>
        <c:crosses val="autoZero"/>
        <c:auto val="1"/>
        <c:lblAlgn val="ctr"/>
        <c:lblOffset val="100"/>
        <c:noMultiLvlLbl val="0"/>
      </c:catAx>
      <c:valAx>
        <c:axId val="33523584"/>
        <c:scaling>
          <c:orientation val="minMax"/>
          <c:max val="4"/>
          <c:min val="0"/>
        </c:scaling>
        <c:delete val="0"/>
        <c:axPos val="l"/>
        <c:numFmt formatCode="#,##0.00" sourceLinked="0"/>
        <c:majorTickMark val="out"/>
        <c:minorTickMark val="none"/>
        <c:tickLblPos val="nextTo"/>
        <c:crossAx val="33522048"/>
        <c:crosses val="autoZero"/>
        <c:crossBetween val="between"/>
        <c:majorUnit val="0.5"/>
      </c:valAx>
    </c:plotArea>
    <c:legend>
      <c:legendPos val="b"/>
      <c:layout/>
      <c:overlay val="0"/>
      <c:txPr>
        <a:bodyPr/>
        <a:lstStyle/>
        <a:p>
          <a:pPr>
            <a:defRPr sz="1800">
              <a:latin typeface="+mj-lt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818713450292399"/>
          <c:y val="1.674162551714934E-2"/>
          <c:w val="0.75392043099875672"/>
          <c:h val="0.8871577917167133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gradFill rotWithShape="1">
              <a:gsLst>
                <a:gs pos="0">
                  <a:srgbClr val="727CA3">
                    <a:shade val="45000"/>
                    <a:satMod val="155000"/>
                  </a:srgbClr>
                </a:gs>
                <a:gs pos="60000">
                  <a:srgbClr val="727CA3">
                    <a:shade val="95000"/>
                    <a:satMod val="150000"/>
                  </a:srgbClr>
                </a:gs>
                <a:gs pos="100000">
                  <a:srgbClr val="727CA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7CA3">
                  <a:satMod val="150000"/>
                </a:srgb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New riders (&lt;1 yr)</c:v>
                </c:pt>
                <c:pt idx="1">
                  <c:v>2011 Established riders (1 yr+)</c:v>
                </c:pt>
                <c:pt idx="3">
                  <c:v>2010 New riders (&lt;1 yr)</c:v>
                </c:pt>
                <c:pt idx="4">
                  <c:v>2010 Established riders (1 yr+)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0.48198044934038747</c:v>
                </c:pt>
                <c:pt idx="1">
                  <c:v>0.48090755088273568</c:v>
                </c:pt>
                <c:pt idx="3">
                  <c:v>0.62</c:v>
                </c:pt>
                <c:pt idx="4">
                  <c:v>0.5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gradFill rotWithShape="1">
              <a:gsLst>
                <a:gs pos="0">
                  <a:srgbClr val="FBE39D">
                    <a:shade val="45000"/>
                    <a:satMod val="155000"/>
                  </a:srgbClr>
                </a:gs>
                <a:gs pos="60000">
                  <a:srgbClr val="FBE39D">
                    <a:shade val="95000"/>
                    <a:satMod val="150000"/>
                  </a:srgbClr>
                </a:gs>
                <a:gs pos="100000">
                  <a:srgbClr val="FBE39D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New riders (&lt;1 yr)</c:v>
                </c:pt>
                <c:pt idx="1">
                  <c:v>2011 Established riders (1 yr+)</c:v>
                </c:pt>
                <c:pt idx="3">
                  <c:v>2010 New riders (&lt;1 yr)</c:v>
                </c:pt>
                <c:pt idx="4">
                  <c:v>2010 Established riders (1 yr+)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0.38597770606461929</c:v>
                </c:pt>
                <c:pt idx="1">
                  <c:v>0.40425110213474647</c:v>
                </c:pt>
                <c:pt idx="3">
                  <c:v>0.3</c:v>
                </c:pt>
                <c:pt idx="4">
                  <c:v>0.41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 or lower/DK</c:v>
                </c:pt>
              </c:strCache>
            </c:strRef>
          </c:tx>
          <c:spPr>
            <a:gradFill rotWithShape="1">
              <a:gsLst>
                <a:gs pos="0">
                  <a:srgbClr val="B19273">
                    <a:shade val="45000"/>
                    <a:satMod val="155000"/>
                  </a:srgbClr>
                </a:gs>
                <a:gs pos="60000">
                  <a:srgbClr val="B19273">
                    <a:shade val="95000"/>
                    <a:satMod val="150000"/>
                  </a:srgbClr>
                </a:gs>
                <a:gs pos="100000">
                  <a:srgbClr val="B19273">
                    <a:tint val="87000"/>
                    <a:satMod val="2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2011 New riders (&lt;1 yr)</c:v>
                </c:pt>
                <c:pt idx="1">
                  <c:v>2011 Established riders (1 yr+)</c:v>
                </c:pt>
                <c:pt idx="3">
                  <c:v>2010 New riders (&lt;1 yr)</c:v>
                </c:pt>
                <c:pt idx="4">
                  <c:v>2010 Established riders (1 yr+)</c:v>
                </c:pt>
              </c:strCache>
            </c:strRef>
          </c:cat>
          <c:val>
            <c:numRef>
              <c:f>Sheet1!$D$2:$D$6</c:f>
              <c:numCache>
                <c:formatCode>0%</c:formatCode>
                <c:ptCount val="5"/>
                <c:pt idx="0">
                  <c:v>0.1320418445949921</c:v>
                </c:pt>
                <c:pt idx="1">
                  <c:v>0.11484134698251311</c:v>
                </c:pt>
                <c:pt idx="3">
                  <c:v>0.08</c:v>
                </c:pt>
                <c:pt idx="4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9737472"/>
        <c:axId val="129739008"/>
      </c:barChart>
      <c:catAx>
        <c:axId val="12973747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129739008"/>
        <c:crosses val="autoZero"/>
        <c:auto val="1"/>
        <c:lblAlgn val="ctr"/>
        <c:lblOffset val="100"/>
        <c:noMultiLvlLbl val="0"/>
      </c:catAx>
      <c:valAx>
        <c:axId val="129739008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one"/>
        <c:crossAx val="1297374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0134560482571259"/>
          <c:y val="0.90276402949631296"/>
          <c:w val="0.73619767923746371"/>
          <c:h val="9.459046785818452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/>
            </a:pPr>
            <a:r>
              <a:rPr lang="en-US" sz="1800" b="1" dirty="0" smtClean="0"/>
              <a:t>Q6. Sound</a:t>
            </a:r>
            <a:r>
              <a:rPr lang="en-US" sz="1800" b="1" baseline="0" dirty="0" smtClean="0"/>
              <a:t> Transit grade</a:t>
            </a:r>
            <a:endParaRPr lang="en-US" sz="1800" b="1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1.82029373987826E-2"/>
          <c:y val="0.19464958671210872"/>
          <c:w val="0.89669067962249405"/>
          <c:h val="0.6821563442629373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8"/>
            <c:spPr>
              <a:gradFill rotWithShape="1">
                <a:gsLst>
                  <a:gs pos="0">
                    <a:srgbClr val="727CA3">
                      <a:shade val="51000"/>
                      <a:satMod val="130000"/>
                    </a:srgbClr>
                  </a:gs>
                  <a:gs pos="80000">
                    <a:srgbClr val="727CA3">
                      <a:shade val="93000"/>
                      <a:satMod val="130000"/>
                    </a:srgbClr>
                  </a:gs>
                  <a:gs pos="100000">
                    <a:srgbClr val="727CA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</a:ln>
              <a:effectLst>
                <a:glow rad="228600">
                  <a:srgbClr val="727CA3">
                    <a:satMod val="175000"/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rgbClr val="FBE39D">
                      <a:shade val="51000"/>
                      <a:satMod val="130000"/>
                    </a:srgbClr>
                  </a:gs>
                  <a:gs pos="80000">
                    <a:srgbClr val="FBE39D">
                      <a:shade val="93000"/>
                      <a:satMod val="130000"/>
                    </a:srgbClr>
                  </a:gs>
                  <a:gs pos="100000">
                    <a:srgbClr val="FBE39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BE39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B19273">
                      <a:shade val="51000"/>
                      <a:satMod val="130000"/>
                    </a:srgbClr>
                  </a:gs>
                  <a:gs pos="80000">
                    <a:srgbClr val="B19273">
                      <a:shade val="93000"/>
                      <a:satMod val="130000"/>
                    </a:srgbClr>
                  </a:gs>
                  <a:gs pos="100000">
                    <a:srgbClr val="B19273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-0.21326352822918412"/>
                  <c:y val="-2.9669761429075098E-2"/>
                </c:manualLayout>
              </c:layout>
              <c:tx>
                <c:rich>
                  <a:bodyPr/>
                  <a:lstStyle/>
                  <a:p>
                    <a:pPr>
                      <a:defRPr sz="1500" b="1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defRPr>
                    </a:pPr>
                    <a:r>
                      <a:rPr lang="en-US" dirty="0"/>
                      <a:t>A
48</a:t>
                    </a:r>
                    <a:r>
                      <a:rPr lang="en-US" dirty="0" smtClean="0"/>
                      <a:t>%</a:t>
                    </a:r>
                  </a:p>
                </c:rich>
              </c:tx>
              <c:spPr/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sz="1500" b="0"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 sz="1500" b="0">
                      <a:solidFill>
                        <a:schemeClr val="bg1"/>
                      </a:solidFill>
                      <a:latin typeface="+mn-lt"/>
                      <a:cs typeface="Arial" pitchFamily="34" charset="0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500">
                    <a:latin typeface="+mn-lt"/>
                    <a:cs typeface="Arial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 or lower</c:v>
                </c:pt>
              </c:strCache>
            </c:strRef>
          </c:cat>
          <c:val>
            <c:numRef>
              <c:f>Sheet1!$B$2:$B$4</c:f>
              <c:numCache>
                <c:formatCode>###0%</c:formatCode>
                <c:ptCount val="3"/>
                <c:pt idx="0">
                  <c:v>0.48118643597246591</c:v>
                </c:pt>
                <c:pt idx="1">
                  <c:v>0.39950110993004739</c:v>
                </c:pt>
                <c:pt idx="2" formatCode="#,##0%">
                  <c:v>0.10381732315254764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0.57092</cdr:x>
      <cdr:y>0.55224</cdr:y>
    </cdr:from>
    <cdr:to>
      <cdr:x>0.93262</cdr:x>
      <cdr:y>0.62687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44700" y="2819400"/>
          <a:ext cx="12954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500" b="1" dirty="0" smtClean="0">
              <a:solidFill>
                <a:schemeClr val="bg1"/>
              </a:solidFill>
            </a:rPr>
            <a:t>53% 2010</a:t>
          </a:r>
          <a:endParaRPr lang="en-US" sz="1500" b="1" dirty="0">
            <a:solidFill>
              <a:schemeClr val="bg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0.9115</cdr:x>
      <cdr:y>0.49123</cdr:y>
    </cdr:from>
    <cdr:to>
      <cdr:x>0.9823</cdr:x>
      <cdr:y>0.59649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848600" y="2133600"/>
          <a:ext cx="6096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1" dirty="0" smtClean="0"/>
            <a:t>100%</a:t>
          </a:r>
          <a:endParaRPr lang="en-US" sz="1800" b="1" dirty="0"/>
        </a:p>
      </cdr:txBody>
    </cdr:sp>
  </cdr:relSizeAnchor>
  <cdr:relSizeAnchor xmlns:cdr="http://schemas.openxmlformats.org/drawingml/2006/chartDrawing">
    <cdr:from>
      <cdr:x>0.9174</cdr:x>
      <cdr:y>0.23977</cdr:y>
    </cdr:from>
    <cdr:to>
      <cdr:x>0.9882</cdr:x>
      <cdr:y>0.34503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7899400" y="1041400"/>
          <a:ext cx="6096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dirty="0" smtClean="0"/>
            <a:t>100%</a:t>
          </a:r>
          <a:endParaRPr lang="en-US" sz="18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5760"/>
          </a:xfrm>
          <a:prstGeom prst="rect">
            <a:avLst/>
          </a:prstGeom>
        </p:spPr>
        <p:txBody>
          <a:bodyPr vert="horz" lIns="96610" tIns="48306" rIns="96610" bIns="4830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458" y="0"/>
            <a:ext cx="4160520" cy="365760"/>
          </a:xfrm>
          <a:prstGeom prst="rect">
            <a:avLst/>
          </a:prstGeom>
        </p:spPr>
        <p:txBody>
          <a:bodyPr vert="horz" lIns="96610" tIns="48306" rIns="96610" bIns="48306" rtlCol="0"/>
          <a:lstStyle>
            <a:lvl1pPr algn="r">
              <a:defRPr sz="1200"/>
            </a:lvl1pPr>
          </a:lstStyle>
          <a:p>
            <a:fld id="{4CDBDB1D-088A-4219-89B4-B16AE1197881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171"/>
            <a:ext cx="4160520" cy="365760"/>
          </a:xfrm>
          <a:prstGeom prst="rect">
            <a:avLst/>
          </a:prstGeom>
        </p:spPr>
        <p:txBody>
          <a:bodyPr vert="horz" lIns="96610" tIns="48306" rIns="96610" bIns="4830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458" y="6948171"/>
            <a:ext cx="4160520" cy="365760"/>
          </a:xfrm>
          <a:prstGeom prst="rect">
            <a:avLst/>
          </a:prstGeom>
        </p:spPr>
        <p:txBody>
          <a:bodyPr vert="horz" lIns="96610" tIns="48306" rIns="96610" bIns="48306" rtlCol="0" anchor="b"/>
          <a:lstStyle>
            <a:lvl1pPr algn="r">
              <a:defRPr sz="1200"/>
            </a:lvl1pPr>
          </a:lstStyle>
          <a:p>
            <a:fld id="{9E05E68B-A3DE-4613-BD3F-4B63856429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882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5760"/>
          </a:xfrm>
          <a:prstGeom prst="rect">
            <a:avLst/>
          </a:prstGeom>
        </p:spPr>
        <p:txBody>
          <a:bodyPr vert="horz" lIns="96610" tIns="48306" rIns="96610" bIns="4830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458" y="0"/>
            <a:ext cx="4160520" cy="365760"/>
          </a:xfrm>
          <a:prstGeom prst="rect">
            <a:avLst/>
          </a:prstGeom>
        </p:spPr>
        <p:txBody>
          <a:bodyPr vert="horz" lIns="96610" tIns="48306" rIns="96610" bIns="48306" rtlCol="0"/>
          <a:lstStyle>
            <a:lvl1pPr algn="r">
              <a:defRPr sz="1200"/>
            </a:lvl1pPr>
          </a:lstStyle>
          <a:p>
            <a:fld id="{582410B4-BC07-4F1A-B02D-19FA5DFF51D5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71800" y="547688"/>
            <a:ext cx="36576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0" tIns="48306" rIns="96610" bIns="4830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474720"/>
            <a:ext cx="7680960" cy="3291840"/>
          </a:xfrm>
          <a:prstGeom prst="rect">
            <a:avLst/>
          </a:prstGeom>
        </p:spPr>
        <p:txBody>
          <a:bodyPr vert="horz" lIns="96610" tIns="48306" rIns="96610" bIns="4830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4160520" cy="365760"/>
          </a:xfrm>
          <a:prstGeom prst="rect">
            <a:avLst/>
          </a:prstGeom>
        </p:spPr>
        <p:txBody>
          <a:bodyPr vert="horz" lIns="96610" tIns="48306" rIns="96610" bIns="4830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458" y="6948171"/>
            <a:ext cx="4160520" cy="365760"/>
          </a:xfrm>
          <a:prstGeom prst="rect">
            <a:avLst/>
          </a:prstGeom>
        </p:spPr>
        <p:txBody>
          <a:bodyPr vert="horz" lIns="96610" tIns="48306" rIns="96610" bIns="48306" rtlCol="0" anchor="b"/>
          <a:lstStyle>
            <a:lvl1pPr algn="r">
              <a:defRPr sz="1200"/>
            </a:lvl1pPr>
          </a:lstStyle>
          <a:p>
            <a:fld id="{24736F4A-EDE5-4F60-A11B-CAAEC4B6B6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986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1CC5D-8263-4C43-B72A-8A62A11E2EA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425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22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3310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564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56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065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42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35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4575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6529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5853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228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671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581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8629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7764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85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0849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0057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60519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89622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791C1-B678-409A-A5D0-196447C725D1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00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22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36F4A-EDE5-4F60-A11B-CAAEC4B6B67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36C23D-1B5C-4B06-B8BA-6CE57BB41E8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51663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>
            <a:lvl1pPr>
              <a:defRPr b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371600"/>
            <a:ext cx="8229600" cy="44958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245444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 txBox="1">
            <a:spLocks/>
          </p:cNvSpPr>
          <p:nvPr userDrawn="1"/>
        </p:nvSpPr>
        <p:spPr>
          <a:xfrm>
            <a:off x="0" y="2514600"/>
            <a:ext cx="9144000" cy="18288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 hasCustomPrompt="1"/>
          </p:nvPr>
        </p:nvSpPr>
        <p:spPr>
          <a:xfrm>
            <a:off x="76200" y="3124200"/>
            <a:ext cx="8915400" cy="533400"/>
          </a:xfrm>
          <a:prstGeom prst="rect">
            <a:avLst/>
          </a:prstGeom>
        </p:spPr>
        <p:txBody>
          <a:bodyPr anchor="ctr" anchorCtr="0"/>
          <a:lstStyle>
            <a:lvl1pPr algn="r">
              <a:defRPr sz="5400"/>
            </a:lvl1pPr>
          </a:lstStyle>
          <a:p>
            <a:r>
              <a:rPr lang="en-US" dirty="0" smtClean="0"/>
              <a:t>Type Section Title Here</a:t>
            </a:r>
            <a:endParaRPr lang="en-US" dirty="0"/>
          </a:p>
        </p:txBody>
      </p:sp>
      <p:pic>
        <p:nvPicPr>
          <p:cNvPr id="6" name="Picture 22" descr="img2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638800"/>
            <a:ext cx="1628594" cy="71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4489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454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C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914401"/>
            <a:ext cx="8077200" cy="498598"/>
          </a:xfrm>
          <a:prstGeom prst="rect">
            <a:avLst/>
          </a:prstGeom>
          <a:ln>
            <a:noFill/>
          </a:ln>
          <a:effectLst>
            <a:outerShdw blurRad="127000" dist="190500" dir="2700000" algn="t" rotWithShape="0">
              <a:srgbClr val="000000">
                <a:alpha val="25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91429" tIns="64008" rIns="91429" bIns="64008">
            <a:spAutoFit/>
          </a:bodyPr>
          <a:lstStyle>
            <a:lvl1pPr marL="0" indent="0" algn="ctr">
              <a:spcBef>
                <a:spcPts val="0"/>
              </a:spcBef>
              <a:buNone/>
              <a:defRPr sz="12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533400" y="1600200"/>
            <a:ext cx="8001000" cy="472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782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C Key Fi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Key Findings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81000" y="1066800"/>
            <a:ext cx="8153400" cy="5029200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spcBef>
                <a:spcPts val="1800"/>
              </a:spcBef>
              <a:buClr>
                <a:srgbClr val="006600"/>
              </a:buClr>
              <a:buSzPct val="150000"/>
              <a:defRPr sz="2400" b="1" i="1">
                <a:latin typeface="+mn-lt"/>
              </a:defRPr>
            </a:lvl1pPr>
            <a:lvl2pPr marL="742863" indent="-285717">
              <a:spcBef>
                <a:spcPts val="1800"/>
              </a:spcBef>
              <a:buClr>
                <a:srgbClr val="006600"/>
              </a:buClr>
              <a:buSzPct val="150000"/>
              <a:buFont typeface="Arial" pitchFamily="34" charset="0"/>
              <a:buChar char="•"/>
              <a:defRPr sz="2400">
                <a:latin typeface="+mn-lt"/>
              </a:defRPr>
            </a:lvl2pPr>
            <a:lvl3pPr>
              <a:spcBef>
                <a:spcPts val="2400"/>
              </a:spcBef>
              <a:defRPr sz="2000">
                <a:latin typeface="+mn-lt"/>
              </a:defRPr>
            </a:lvl3pPr>
            <a:lvl4pPr>
              <a:spcBef>
                <a:spcPts val="2400"/>
              </a:spcBef>
              <a:defRPr sz="2000">
                <a:latin typeface="+mn-lt"/>
              </a:defRPr>
            </a:lvl4pPr>
            <a:lvl5pPr>
              <a:spcBef>
                <a:spcPts val="2400"/>
              </a:spcBef>
              <a:defRPr sz="20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1187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C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81000" y="1066800"/>
            <a:ext cx="8153400" cy="5029200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spcBef>
                <a:spcPts val="1800"/>
              </a:spcBef>
              <a:buClr>
                <a:srgbClr val="006600"/>
              </a:buClr>
              <a:buSzPct val="150000"/>
              <a:defRPr sz="2400" b="0" i="0">
                <a:latin typeface="+mn-lt"/>
              </a:defRPr>
            </a:lvl1pPr>
            <a:lvl2pPr marL="742863" indent="-285717">
              <a:spcBef>
                <a:spcPts val="1800"/>
              </a:spcBef>
              <a:buClr>
                <a:srgbClr val="006600"/>
              </a:buClr>
              <a:buSzPct val="150000"/>
              <a:buFont typeface="Arial" pitchFamily="34" charset="0"/>
              <a:buChar char="•"/>
              <a:defRPr sz="2400" b="0" i="0">
                <a:latin typeface="+mn-lt"/>
              </a:defRPr>
            </a:lvl2pPr>
            <a:lvl3pPr>
              <a:spcBef>
                <a:spcPts val="2400"/>
              </a:spcBef>
              <a:defRPr sz="2000">
                <a:latin typeface="+mn-lt"/>
              </a:defRPr>
            </a:lvl3pPr>
            <a:lvl4pPr>
              <a:spcBef>
                <a:spcPts val="2400"/>
              </a:spcBef>
              <a:defRPr sz="2000">
                <a:latin typeface="+mn-lt"/>
              </a:defRPr>
            </a:lvl4pPr>
            <a:lvl5pPr>
              <a:spcBef>
                <a:spcPts val="2400"/>
              </a:spcBef>
              <a:defRPr sz="20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1976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C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200" y="914401"/>
            <a:ext cx="8077200" cy="498598"/>
          </a:xfrm>
          <a:prstGeom prst="rect">
            <a:avLst/>
          </a:prstGeom>
          <a:ln>
            <a:noFill/>
          </a:ln>
          <a:effectLst>
            <a:outerShdw blurRad="127000" dist="190500" dir="2700000" algn="t" rotWithShape="0">
              <a:srgbClr val="000000">
                <a:alpha val="25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91429" tIns="64008" rIns="91429" bIns="64008">
            <a:spAutoFit/>
          </a:bodyPr>
          <a:lstStyle>
            <a:lvl1pPr marL="0" indent="0" algn="ctr">
              <a:spcBef>
                <a:spcPts val="0"/>
              </a:spcBef>
              <a:buNone/>
              <a:defRPr sz="12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533400" y="1600200"/>
            <a:ext cx="8001000" cy="472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79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C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533400" y="914400"/>
            <a:ext cx="8001000" cy="5410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677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Title 5"/>
          <p:cNvSpPr>
            <a:spLocks noGrp="1"/>
          </p:cNvSpPr>
          <p:nvPr userDrawn="1">
            <p:ph type="title" hasCustomPrompt="1"/>
          </p:nvPr>
        </p:nvSpPr>
        <p:spPr>
          <a:xfrm>
            <a:off x="381000" y="228600"/>
            <a:ext cx="7162800" cy="533400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Type Slide Title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/>
          <p:cNvSpPr txBox="1">
            <a:spLocks/>
          </p:cNvSpPr>
          <p:nvPr userDrawn="1"/>
        </p:nvSpPr>
        <p:spPr>
          <a:xfrm>
            <a:off x="0" y="2514600"/>
            <a:ext cx="9144000" cy="18288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 hasCustomPrompt="1"/>
          </p:nvPr>
        </p:nvSpPr>
        <p:spPr>
          <a:xfrm>
            <a:off x="76200" y="3124200"/>
            <a:ext cx="8915400" cy="533400"/>
          </a:xfrm>
          <a:prstGeom prst="rect">
            <a:avLst/>
          </a:prstGeom>
        </p:spPr>
        <p:txBody>
          <a:bodyPr anchor="ctr" anchorCtr="0"/>
          <a:lstStyle>
            <a:lvl1pPr algn="r">
              <a:defRPr sz="5400"/>
            </a:lvl1pPr>
          </a:lstStyle>
          <a:p>
            <a:r>
              <a:rPr lang="en-US" dirty="0" smtClean="0"/>
              <a:t>Type Section Title Here</a:t>
            </a:r>
            <a:endParaRPr lang="en-US" dirty="0"/>
          </a:p>
        </p:txBody>
      </p:sp>
      <p:pic>
        <p:nvPicPr>
          <p:cNvPr id="6" name="Picture 22" descr="img2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638800"/>
            <a:ext cx="1628594" cy="71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1524000"/>
            <a:ext cx="8382000" cy="4572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45720" tIns="18288" rIns="45720" bIns="18288">
            <a:spAutoFit/>
          </a:bodyPr>
          <a:lstStyle>
            <a:lvl1pPr marL="0" indent="0" algn="ctr">
              <a:spcBef>
                <a:spcPts val="0"/>
              </a:spcBef>
              <a:buNone/>
              <a:defRPr sz="16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462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163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MC Logo (clean)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29"/>
          <p:cNvSpPr>
            <a:spLocks noChangeArrowheads="1"/>
          </p:cNvSpPr>
          <p:nvPr userDrawn="1"/>
        </p:nvSpPr>
        <p:spPr bwMode="auto">
          <a:xfrm>
            <a:off x="0" y="1143000"/>
            <a:ext cx="9144000" cy="152400"/>
          </a:xfrm>
          <a:prstGeom prst="parallelogram">
            <a:avLst>
              <a:gd name="adj" fmla="val 210324"/>
            </a:avLst>
          </a:prstGeom>
          <a:gradFill>
            <a:gsLst>
              <a:gs pos="0">
                <a:srgbClr val="3F6455"/>
              </a:gs>
              <a:gs pos="50000">
                <a:srgbClr val="5E927D"/>
              </a:gs>
              <a:gs pos="100000">
                <a:srgbClr val="71AF96"/>
              </a:gs>
            </a:gsLst>
            <a:lin ang="10800000" scaled="0"/>
          </a:gra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dirty="0">
              <a:solidFill>
                <a:srgbClr val="F2F2F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85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81000" y="1066800"/>
            <a:ext cx="8153400" cy="5029200"/>
          </a:xfrm>
          <a:prstGeom prst="rect">
            <a:avLst/>
          </a:prstGeom>
        </p:spPr>
        <p:txBody>
          <a:bodyPr/>
          <a:lstStyle>
            <a:lvl1pPr>
              <a:spcBef>
                <a:spcPts val="2400"/>
              </a:spcBef>
              <a:defRPr sz="2400">
                <a:latin typeface="+mn-lt"/>
              </a:defRPr>
            </a:lvl1pPr>
            <a:lvl2pPr>
              <a:spcBef>
                <a:spcPts val="2400"/>
              </a:spcBef>
              <a:defRPr sz="2400">
                <a:latin typeface="+mn-lt"/>
              </a:defRPr>
            </a:lvl2pPr>
            <a:lvl3pPr>
              <a:spcBef>
                <a:spcPts val="2400"/>
              </a:spcBef>
              <a:defRPr sz="2400">
                <a:latin typeface="+mn-lt"/>
              </a:defRPr>
            </a:lvl3pPr>
            <a:lvl4pPr>
              <a:spcBef>
                <a:spcPts val="2400"/>
              </a:spcBef>
              <a:defRPr sz="2400">
                <a:latin typeface="+mn-lt"/>
              </a:defRPr>
            </a:lvl4pPr>
            <a:lvl5pPr>
              <a:spcBef>
                <a:spcPts val="2400"/>
              </a:spcBef>
              <a:defRPr sz="24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78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1524000"/>
            <a:ext cx="8382000" cy="4572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wrap="square" lIns="45720" tIns="18288" rIns="45720" bIns="18288">
            <a:spAutoFit/>
          </a:bodyPr>
          <a:lstStyle>
            <a:lvl1pPr marL="0" indent="0" algn="ctr">
              <a:spcBef>
                <a:spcPts val="0"/>
              </a:spcBef>
              <a:buNone/>
              <a:defRPr sz="1600" b="0" i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751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0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879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7"/>
          <p:cNvSpPr txBox="1">
            <a:spLocks/>
          </p:cNvSpPr>
          <p:nvPr/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" name="Title Placeholder 21"/>
          <p:cNvSpPr txBox="1">
            <a:spLocks/>
          </p:cNvSpPr>
          <p:nvPr/>
        </p:nvSpPr>
        <p:spPr>
          <a:xfrm rot="10800000">
            <a:off x="0" y="228599"/>
            <a:ext cx="7467600" cy="5334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2" name="Picture 22" descr="img2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228600"/>
            <a:ext cx="1344854" cy="53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itle Placeholder 21"/>
          <p:cNvSpPr txBox="1">
            <a:spLocks/>
          </p:cNvSpPr>
          <p:nvPr/>
        </p:nvSpPr>
        <p:spPr>
          <a:xfrm rot="10800000">
            <a:off x="0" y="6420536"/>
            <a:ext cx="9144000" cy="27432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0" scaled="0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458200" y="6380948"/>
            <a:ext cx="533400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defRPr/>
            </a:pPr>
            <a:fld id="{3B2213E7-6213-4ED6-AC71-9F6521A23F81}" type="slidenum">
              <a:rPr lang="en-US" sz="1400" b="1">
                <a:solidFill>
                  <a:schemeClr val="bg1"/>
                </a:solidFill>
                <a:cs typeface="Arial" charset="0"/>
              </a:rPr>
              <a:pPr algn="ctr">
                <a:defRPr/>
              </a:pPr>
              <a:t>‹#›</a:t>
            </a:fld>
            <a:endParaRPr lang="en-US" sz="18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1745788" y="6397823"/>
            <a:ext cx="567520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B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Sound Transit 2011</a:t>
            </a:r>
            <a:r>
              <a:rPr lang="pt-BR" sz="1400" b="1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Customer Satisfaction Intercept Survey</a:t>
            </a:r>
            <a:r>
              <a:rPr lang="pt-B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| </a:t>
            </a: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EMC 11-4496</a:t>
            </a:r>
            <a:endParaRPr 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  <p:sldLayoutId id="2147483709" r:id="rId3"/>
    <p:sldLayoutId id="2147483734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bg1"/>
          </a:solidFill>
          <a:latin typeface="Calibri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21"/>
          <p:cNvSpPr txBox="1">
            <a:spLocks/>
          </p:cNvSpPr>
          <p:nvPr/>
        </p:nvSpPr>
        <p:spPr>
          <a:xfrm>
            <a:off x="0" y="2362200"/>
            <a:ext cx="9144000" cy="27432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1AF96"/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28600" y="263798"/>
            <a:ext cx="8915400" cy="879202"/>
            <a:chOff x="228600" y="191147"/>
            <a:chExt cx="8915400" cy="879202"/>
          </a:xfrm>
        </p:grpSpPr>
        <p:pic>
          <p:nvPicPr>
            <p:cNvPr id="13" name="Picture 2" descr="EMC Logo (clean)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600" y="191147"/>
              <a:ext cx="6629400" cy="875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16" descr="EMC Logo.pn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228600" y="228600"/>
              <a:ext cx="2269061" cy="841749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</p:grp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3352800" y="2362200"/>
            <a:ext cx="54102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192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5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21"/>
          <p:cNvSpPr txBox="1">
            <a:spLocks/>
          </p:cNvSpPr>
          <p:nvPr/>
        </p:nvSpPr>
        <p:spPr>
          <a:xfrm rot="10800000">
            <a:off x="0" y="6420536"/>
            <a:ext cx="9144000" cy="27432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0" scaled="0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9" name="Title Placeholder 21"/>
          <p:cNvSpPr txBox="1">
            <a:spLocks/>
          </p:cNvSpPr>
          <p:nvPr/>
        </p:nvSpPr>
        <p:spPr>
          <a:xfrm rot="10800000">
            <a:off x="0" y="228599"/>
            <a:ext cx="7467600" cy="5334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0" name="Picture 22" descr="img2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00" y="228600"/>
            <a:ext cx="1344854" cy="53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itle Placeholder 20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458200" y="6380948"/>
            <a:ext cx="533400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defRPr/>
            </a:pPr>
            <a:fld id="{3B2213E7-6213-4ED6-AC71-9F6521A23F81}" type="slidenum">
              <a:rPr lang="en-US" sz="1400" b="1">
                <a:solidFill>
                  <a:schemeClr val="bg1"/>
                </a:solidFill>
                <a:cs typeface="Arial" charset="0"/>
              </a:rPr>
              <a:pPr algn="ctr">
                <a:defRPr/>
              </a:pPr>
              <a:t>‹#›</a:t>
            </a:fld>
            <a:endParaRPr lang="en-US" sz="18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34403" y="6420536"/>
            <a:ext cx="56752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BR" sz="1400" b="1" dirty="0" smtClean="0">
                <a:solidFill>
                  <a:schemeClr val="bg1"/>
                </a:solidFill>
                <a:latin typeface="+mn-lt"/>
              </a:rPr>
              <a:t>Sound Transit 2011</a:t>
            </a:r>
            <a:r>
              <a:rPr lang="pt-BR" sz="1400" b="1" baseline="0" dirty="0" smtClean="0">
                <a:solidFill>
                  <a:schemeClr val="bg1"/>
                </a:solidFill>
                <a:latin typeface="+mn-lt"/>
              </a:rPr>
              <a:t> Customer Satisfaction Intercept Survey</a:t>
            </a:r>
            <a:r>
              <a:rPr lang="pt-BR" sz="1400" b="1" dirty="0" smtClean="0">
                <a:solidFill>
                  <a:schemeClr val="bg1"/>
                </a:solidFill>
                <a:latin typeface="+mn-lt"/>
              </a:rPr>
              <a:t> | </a:t>
            </a:r>
            <a:r>
              <a:rPr lang="en-US" sz="1400" b="1" dirty="0" smtClean="0">
                <a:solidFill>
                  <a:schemeClr val="bg1"/>
                </a:solidFill>
                <a:latin typeface="+mn-lt"/>
              </a:rPr>
              <a:t>EMC 11-4496</a:t>
            </a:r>
            <a:endParaRPr lang="en-US" sz="1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436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3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21"/>
          <p:cNvSpPr txBox="1">
            <a:spLocks/>
          </p:cNvSpPr>
          <p:nvPr/>
        </p:nvSpPr>
        <p:spPr>
          <a:xfrm rot="10800000">
            <a:off x="0" y="6420536"/>
            <a:ext cx="9144000" cy="27432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0" scaled="0"/>
            <a:tileRect/>
          </a:gradFill>
          <a:ln cmpd="sng">
            <a:noFill/>
          </a:ln>
        </p:spPr>
        <p:txBody>
          <a:bodyPr vert="horz" lIns="91429" tIns="45714" rIns="91429" bIns="45714" anchor="ctr" anchorCtr="0">
            <a:noAutofit/>
          </a:bodyPr>
          <a:lstStyle/>
          <a:p>
            <a:pPr defTabSz="914293">
              <a:spcBef>
                <a:spcPct val="0"/>
              </a:spcBef>
              <a:defRPr/>
            </a:pPr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457200" y="914400"/>
            <a:ext cx="8229600" cy="5242560"/>
          </a:xfrm>
          <a:prstGeom prst="rect">
            <a:avLst/>
          </a:prstGeom>
        </p:spPr>
        <p:txBody>
          <a:bodyPr lIns="91429" tIns="45714" rIns="91429" bIns="45714"/>
          <a:lstStyle/>
          <a:p>
            <a:pPr marL="274288" indent="-274288" defTabSz="914293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None/>
              <a:defRPr/>
            </a:pP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9" name="Title Placeholder 21"/>
          <p:cNvSpPr txBox="1">
            <a:spLocks/>
          </p:cNvSpPr>
          <p:nvPr/>
        </p:nvSpPr>
        <p:spPr>
          <a:xfrm rot="10800000">
            <a:off x="0" y="228599"/>
            <a:ext cx="7467600" cy="533400"/>
          </a:xfrm>
          <a:prstGeom prst="rect">
            <a:avLst/>
          </a:prstGeom>
          <a:gradFill flip="none" rotWithShape="1">
            <a:gsLst>
              <a:gs pos="0">
                <a:srgbClr val="75AB95">
                  <a:shade val="30000"/>
                  <a:satMod val="115000"/>
                </a:srgbClr>
              </a:gs>
              <a:gs pos="50000">
                <a:srgbClr val="75AB95">
                  <a:shade val="67500"/>
                  <a:satMod val="115000"/>
                </a:srgbClr>
              </a:gs>
              <a:gs pos="100000">
                <a:srgbClr val="75AB95">
                  <a:shade val="100000"/>
                  <a:satMod val="115000"/>
                </a:srgbClr>
              </a:gs>
            </a:gsLst>
            <a:lin ang="10800000" scaled="1"/>
            <a:tileRect/>
          </a:gradFill>
          <a:ln cmpd="sng">
            <a:noFill/>
          </a:ln>
        </p:spPr>
        <p:txBody>
          <a:bodyPr vert="horz" lIns="91429" tIns="45714" rIns="91429" bIns="45714" anchor="ctr" anchorCtr="0">
            <a:noAutofit/>
          </a:bodyPr>
          <a:lstStyle/>
          <a:p>
            <a:pPr defTabSz="914293">
              <a:spcBef>
                <a:spcPct val="0"/>
              </a:spcBef>
              <a:defRPr/>
            </a:pPr>
            <a:endParaRPr lang="en-US" sz="3200" b="1" dirty="0">
              <a:solidFill>
                <a:prstClr val="white"/>
              </a:solidFill>
            </a:endParaRPr>
          </a:p>
        </p:txBody>
      </p:sp>
      <p:pic>
        <p:nvPicPr>
          <p:cNvPr id="20" name="Picture 22" descr="img2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228601"/>
            <a:ext cx="1344854" cy="53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itle Placeholder 20"/>
          <p:cNvSpPr>
            <a:spLocks noGrp="1"/>
          </p:cNvSpPr>
          <p:nvPr>
            <p:ph type="title"/>
          </p:nvPr>
        </p:nvSpPr>
        <p:spPr>
          <a:xfrm>
            <a:off x="381000" y="274637"/>
            <a:ext cx="7010400" cy="411162"/>
          </a:xfrm>
          <a:prstGeom prst="rect">
            <a:avLst/>
          </a:prstGeom>
        </p:spPr>
        <p:txBody>
          <a:bodyPr vert="horz" lIns="91429" tIns="45714" rIns="91429" bIns="45714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458200" y="6380949"/>
            <a:ext cx="533400" cy="307777"/>
          </a:xfrm>
          <a:prstGeom prst="rect">
            <a:avLst/>
          </a:prstGeom>
        </p:spPr>
        <p:txBody>
          <a:bodyPr wrap="square" lIns="91429" tIns="45714" rIns="91429" bIns="45714" anchor="ctr">
            <a:spAutoFit/>
          </a:bodyPr>
          <a:lstStyle/>
          <a:p>
            <a:pPr algn="ctr">
              <a:defRPr/>
            </a:pPr>
            <a:fld id="{3B2213E7-6213-4ED6-AC71-9F6521A23F81}" type="slidenum">
              <a:rPr lang="en-US" sz="1400" b="1">
                <a:solidFill>
                  <a:prstClr val="white"/>
                </a:solidFill>
                <a:cs typeface="Arial" charset="0"/>
              </a:rPr>
              <a:pPr algn="ctr">
                <a:defRPr/>
              </a:pPr>
              <a:t>‹#›</a:t>
            </a:fld>
            <a:endParaRPr lang="en-US" b="1" dirty="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7" name="Text Box 28"/>
          <p:cNvSpPr txBox="1">
            <a:spLocks noChangeArrowheads="1"/>
          </p:cNvSpPr>
          <p:nvPr/>
        </p:nvSpPr>
        <p:spPr bwMode="auto">
          <a:xfrm>
            <a:off x="1745804" y="6397830"/>
            <a:ext cx="5675186" cy="3077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9" tIns="45714" rIns="91429" bIns="45714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BR" sz="1400" b="1" dirty="0" smtClean="0">
                <a:solidFill>
                  <a:schemeClr val="bg1"/>
                </a:solidFill>
                <a:latin typeface="+mn-lt"/>
              </a:rPr>
              <a:t>Sound Transit 2011</a:t>
            </a:r>
            <a:r>
              <a:rPr lang="pt-BR" sz="1400" b="1" baseline="0" dirty="0" smtClean="0">
                <a:solidFill>
                  <a:schemeClr val="bg1"/>
                </a:solidFill>
                <a:latin typeface="+mn-lt"/>
              </a:rPr>
              <a:t> Customer Satisfaction Intercept Survey</a:t>
            </a:r>
            <a:r>
              <a:rPr lang="pt-BR" sz="1400" b="1" dirty="0" smtClean="0">
                <a:solidFill>
                  <a:schemeClr val="bg1"/>
                </a:solidFill>
                <a:latin typeface="+mn-lt"/>
              </a:rPr>
              <a:t> | </a:t>
            </a:r>
            <a:r>
              <a:rPr lang="en-US" sz="1400" b="1" dirty="0" smtClean="0">
                <a:solidFill>
                  <a:schemeClr val="bg1"/>
                </a:solidFill>
                <a:latin typeface="+mn-lt"/>
              </a:rPr>
              <a:t>EMC 11-4496</a:t>
            </a:r>
            <a:endParaRPr lang="en-US" sz="1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2479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</p:sldLayoutIdLst>
  <p:timing>
    <p:tnLst>
      <p:par>
        <p:cTn id="1" dur="indefinite" restart="never" nodeType="tmRoot"/>
      </p:par>
    </p:tnLst>
  </p:timing>
  <p:txStyles>
    <p:titleStyle>
      <a:lvl1pPr algn="l" defTabSz="914293" rtl="0" eaLnBrk="1" latinLnBrk="0" hangingPunct="1">
        <a:spcBef>
          <a:spcPct val="0"/>
        </a:spcBef>
        <a:buNone/>
        <a:defRPr sz="3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60" indent="-342860" algn="l" defTabSz="91429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3" indent="-285717" algn="l" defTabSz="91429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7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3" indent="-228573" algn="l" defTabSz="91429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9" indent="-228573" algn="l" defTabSz="91429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8269"/>
            <a:ext cx="9144000" cy="546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 Placeholder 6"/>
          <p:cNvSpPr txBox="1">
            <a:spLocks/>
          </p:cNvSpPr>
          <p:nvPr/>
        </p:nvSpPr>
        <p:spPr>
          <a:xfrm>
            <a:off x="4980709" y="3750945"/>
            <a:ext cx="4191000" cy="2954655"/>
          </a:xfrm>
          <a:prstGeom prst="rect">
            <a:avLst/>
          </a:prstGeom>
          <a:solidFill>
            <a:srgbClr val="009999">
              <a:alpha val="60000"/>
            </a:srgb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2012</a:t>
            </a:r>
            <a:endParaRPr lang="en-US" sz="32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Customer Satisfaction Survey</a:t>
            </a:r>
            <a:b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Intercept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survey of </a:t>
            </a:r>
            <a:endParaRPr lang="en-US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Sound Transit riders</a:t>
            </a:r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Calibri" pitchFamily="34" charset="0"/>
              </a:rPr>
              <a:t>EMC #</a:t>
            </a: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11-4496</a:t>
            </a:r>
            <a:endParaRPr lang="en-US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7318"/>
            <a:ext cx="3031499" cy="643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162529123"/>
              </p:ext>
            </p:extLst>
          </p:nvPr>
        </p:nvGraphicFramePr>
        <p:xfrm>
          <a:off x="304800" y="16764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On-time Performance Year-to-Year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Q27. </a:t>
            </a:r>
            <a:r>
              <a:rPr lang="en-US" dirty="0"/>
              <a:t>How would you grade </a:t>
            </a:r>
            <a:r>
              <a:rPr lang="en-US" dirty="0" smtClean="0"/>
              <a:t>the on-time performance of </a:t>
            </a:r>
            <a:r>
              <a:rPr lang="en-US" dirty="0"/>
              <a:t>this </a:t>
            </a:r>
            <a:endParaRPr lang="en-US" dirty="0" smtClean="0"/>
          </a:p>
          <a:p>
            <a:pPr lvl="0"/>
            <a:r>
              <a:rPr lang="en-US" dirty="0" smtClean="0"/>
              <a:t>Express </a:t>
            </a:r>
            <a:r>
              <a:rPr lang="en-US" dirty="0"/>
              <a:t>Bus/Sounder train/Link Light Rail?</a:t>
            </a:r>
          </a:p>
        </p:txBody>
      </p:sp>
    </p:spTree>
    <p:extLst>
      <p:ext uri="{BB962C8B-B14F-4D97-AF65-F5344CB8AC3E}">
        <p14:creationId xmlns:p14="http://schemas.microsoft.com/office/powerpoint/2010/main" val="369023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Placeholder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932740453"/>
              </p:ext>
            </p:extLst>
          </p:nvPr>
        </p:nvGraphicFramePr>
        <p:xfrm>
          <a:off x="431800" y="9906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457200" y="1905000"/>
            <a:ext cx="84582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7315200" cy="6858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ST Grade by Length of Ridership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10600" y="14594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10600" y="19928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56388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only two years (2009 and 2011) where new rider ratings haven’t been higher than established rider ratings.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11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ST Grade by Length of </a:t>
            </a:r>
            <a:r>
              <a:rPr lang="en-US" dirty="0" smtClean="0"/>
              <a:t>Ridership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685419533"/>
              </p:ext>
            </p:extLst>
          </p:nvPr>
        </p:nvGraphicFramePr>
        <p:xfrm>
          <a:off x="228600" y="1600200"/>
          <a:ext cx="8686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04800" y="933069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alibri" pitchFamily="34" charset="0"/>
              </a:rPr>
              <a:t>Q6. </a:t>
            </a:r>
            <a:r>
              <a:rPr lang="en-US" dirty="0" smtClean="0"/>
              <a:t>If you were giving Sound Transit an overall report card, where A means excellent, C means average, and F means failing, what overall grade would you give them?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9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the 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29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628963516"/>
              </p:ext>
            </p:extLst>
          </p:nvPr>
        </p:nvGraphicFramePr>
        <p:xfrm>
          <a:off x="241300" y="1066800"/>
          <a:ext cx="35814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144000" cy="685800"/>
          </a:xfrm>
        </p:spPr>
        <p:txBody>
          <a:bodyPr/>
          <a:lstStyle/>
          <a:p>
            <a:r>
              <a:rPr lang="en-US" sz="3400" dirty="0" smtClean="0">
                <a:latin typeface="+mj-lt"/>
              </a:rPr>
              <a:t>Grade in Focus: </a:t>
            </a:r>
            <a:r>
              <a:rPr lang="en-US" sz="3400" dirty="0">
                <a:latin typeface="+mj-lt"/>
              </a:rPr>
              <a:t>A</a:t>
            </a:r>
            <a:r>
              <a:rPr lang="en-US" sz="3400" dirty="0" smtClean="0">
                <a:latin typeface="+mj-lt"/>
              </a:rPr>
              <a:t> grade</a:t>
            </a:r>
            <a:endParaRPr lang="en-US" sz="3400" dirty="0">
              <a:latin typeface="+mj-lt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 smtClean="0"/>
              <a:t>(</a:t>
            </a:r>
            <a:r>
              <a:rPr lang="en-US" sz="1600" i="1" dirty="0"/>
              <a:t>multi-response)</a:t>
            </a:r>
            <a:endParaRPr lang="en-US" sz="1600" i="1" dirty="0" smtClean="0"/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525785"/>
              </p:ext>
            </p:extLst>
          </p:nvPr>
        </p:nvGraphicFramePr>
        <p:xfrm>
          <a:off x="3962400" y="1600203"/>
          <a:ext cx="4876799" cy="460438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276600"/>
                <a:gridCol w="838200"/>
                <a:gridCol w="761999"/>
              </a:tblGrid>
              <a:tr h="217912">
                <a:tc>
                  <a:txBody>
                    <a:bodyPr/>
                    <a:lstStyle/>
                    <a:p>
                      <a:r>
                        <a:rPr lang="en-US" sz="1600" u="none" dirty="0" smtClean="0">
                          <a:latin typeface="+mn-lt"/>
                          <a:cs typeface="Arial" pitchFamily="34" charset="0"/>
                        </a:rPr>
                        <a:t>Top</a:t>
                      </a:r>
                      <a:r>
                        <a:rPr lang="en-US" sz="1600" u="none" baseline="0" dirty="0" smtClean="0">
                          <a:latin typeface="+mn-lt"/>
                          <a:cs typeface="Arial" pitchFamily="34" charset="0"/>
                        </a:rPr>
                        <a:t> reasons for A grade</a:t>
                      </a:r>
                      <a:endParaRPr lang="en-US" sz="1600" u="none" dirty="0"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  <a:cs typeface="Arial" pitchFamily="34" charset="0"/>
                        </a:rPr>
                        <a:t>% of A</a:t>
                      </a:r>
                      <a:r>
                        <a:rPr lang="en-US" sz="1600" baseline="0" dirty="0" smtClean="0">
                          <a:latin typeface="+mn-lt"/>
                          <a:cs typeface="Arial" pitchFamily="34" charset="0"/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latin typeface="+mn-lt"/>
                          <a:cs typeface="Arial" pitchFamily="34" charset="0"/>
                        </a:rPr>
                        <a:t>2011</a:t>
                      </a:r>
                      <a:endParaRPr lang="en-US" sz="1600" dirty="0"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  <a:cs typeface="Arial" pitchFamily="34" charset="0"/>
                        </a:rPr>
                        <a:t>% of A</a:t>
                      </a:r>
                      <a:r>
                        <a:rPr lang="en-US" sz="1600" baseline="0" dirty="0" smtClean="0">
                          <a:latin typeface="+mn-lt"/>
                          <a:cs typeface="Arial" pitchFamily="34" charset="0"/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latin typeface="+mn-lt"/>
                          <a:cs typeface="Arial" pitchFamily="34" charset="0"/>
                        </a:rPr>
                        <a:t>2010</a:t>
                      </a:r>
                      <a:endParaRPr lang="en-US" sz="1600" dirty="0"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</a:tr>
              <a:tr h="131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Performance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Positives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56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 (+11)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Reliable/ Prompt/ Runs often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Clean/ Nice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Fast/ Avoids traffic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</a:tr>
              <a:tr h="131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Friendly/ helpful operators &amp; personnel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System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 (+6)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Convenient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Comfortable/ Relaxing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Affordable fare/ Free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Good coverage/ Goes to destination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Safe/ Secure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General/Other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 (-8)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9525" marR="9525" marT="9525" marB="0" anchor="ctr"/>
                </a:tc>
              </a:tr>
              <a:tr h="67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answer/DK/Neutral/Non-positive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 (-8)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13" name="Elbow Connector 12"/>
          <p:cNvCxnSpPr/>
          <p:nvPr/>
        </p:nvCxnSpPr>
        <p:spPr>
          <a:xfrm rot="5400000" flipH="1" flipV="1">
            <a:off x="2781300" y="2095500"/>
            <a:ext cx="1143000" cy="10668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797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144000" cy="685800"/>
          </a:xfrm>
        </p:spPr>
        <p:txBody>
          <a:bodyPr/>
          <a:lstStyle/>
          <a:p>
            <a:r>
              <a:rPr lang="en-US" sz="3400" dirty="0" smtClean="0">
                <a:latin typeface="+mj-lt"/>
              </a:rPr>
              <a:t>Grade in Focus: B grade</a:t>
            </a:r>
            <a:endParaRPr lang="en-US" sz="3400" dirty="0">
              <a:latin typeface="+mj-lt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98586489"/>
              </p:ext>
            </p:extLst>
          </p:nvPr>
        </p:nvGraphicFramePr>
        <p:xfrm>
          <a:off x="228600" y="1066800"/>
          <a:ext cx="3581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921536"/>
              </p:ext>
            </p:extLst>
          </p:nvPr>
        </p:nvGraphicFramePr>
        <p:xfrm>
          <a:off x="3962400" y="1523999"/>
          <a:ext cx="4876799" cy="4774393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352800"/>
                <a:gridCol w="762000"/>
                <a:gridCol w="761999"/>
              </a:tblGrid>
              <a:tr h="696772">
                <a:tc>
                  <a:txBody>
                    <a:bodyPr/>
                    <a:lstStyle/>
                    <a:p>
                      <a:r>
                        <a:rPr lang="en-US" sz="1600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Top</a:t>
                      </a:r>
                      <a:r>
                        <a:rPr lang="en-US" sz="1600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positive reasons for B grade</a:t>
                      </a:r>
                      <a:endParaRPr lang="en-US" sz="1600" b="1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Positives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% (+2)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28%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Reliable/ Prompt/ Runs often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Fast/ Avoids traffic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Clean/ Nice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598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Friendly/ helpful operators &amp; personnel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% (+1)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Convenient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Comfortable/ Relaxing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Good coverage/ Goes to destination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Affordable fare/ Free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Safe/ Secure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048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Positives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% (-1)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21" name="Elbow Connector 20"/>
          <p:cNvCxnSpPr/>
          <p:nvPr/>
        </p:nvCxnSpPr>
        <p:spPr>
          <a:xfrm flipV="1">
            <a:off x="1371600" y="1917700"/>
            <a:ext cx="2514600" cy="18161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 smtClean="0"/>
              <a:t>(</a:t>
            </a:r>
            <a:r>
              <a:rPr lang="en-US" sz="1600" i="1" dirty="0"/>
              <a:t>multi-response)</a:t>
            </a:r>
            <a:endParaRPr lang="en-US" sz="1600" i="1" dirty="0" smtClean="0"/>
          </a:p>
        </p:txBody>
      </p:sp>
      <p:sp>
        <p:nvSpPr>
          <p:cNvPr id="7" name="TextBox 1"/>
          <p:cNvSpPr txBox="1"/>
          <p:nvPr/>
        </p:nvSpPr>
        <p:spPr>
          <a:xfrm>
            <a:off x="723900" y="4267200"/>
            <a:ext cx="1295400" cy="3810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dirty="0" smtClean="0"/>
              <a:t>38% 2010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2919264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144000" cy="685800"/>
          </a:xfrm>
        </p:spPr>
        <p:txBody>
          <a:bodyPr/>
          <a:lstStyle/>
          <a:p>
            <a:r>
              <a:rPr lang="en-US" sz="3400" dirty="0" smtClean="0">
                <a:latin typeface="+mj-lt"/>
              </a:rPr>
              <a:t>Grade in Focus: B grade</a:t>
            </a:r>
            <a:endParaRPr lang="en-US" sz="3400" dirty="0">
              <a:latin typeface="+mj-lt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431976971"/>
              </p:ext>
            </p:extLst>
          </p:nvPr>
        </p:nvGraphicFramePr>
        <p:xfrm>
          <a:off x="284018" y="1134630"/>
          <a:ext cx="3581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678794"/>
              </p:ext>
            </p:extLst>
          </p:nvPr>
        </p:nvGraphicFramePr>
        <p:xfrm>
          <a:off x="3962400" y="1524002"/>
          <a:ext cx="4876799" cy="47028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429000"/>
                <a:gridCol w="762000"/>
                <a:gridCol w="685799"/>
              </a:tblGrid>
              <a:tr h="1092363">
                <a:tc>
                  <a:txBody>
                    <a:bodyPr/>
                    <a:lstStyle/>
                    <a:p>
                      <a:r>
                        <a:rPr lang="en-US" sz="1600" b="1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Top</a:t>
                      </a:r>
                      <a:r>
                        <a:rPr lang="en-US" sz="1600" b="1" u="non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negative reasons for B grade</a:t>
                      </a:r>
                      <a:endParaRPr lang="en-US" sz="1600" b="1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% of 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(+3)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Late at times/ Always late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Rude drivers &amp; personnel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Leaves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oo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early/ Doesn't wait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(+6)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service/ routes/ 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Improve/ Expand schedule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Crowded/ Larger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Need more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Too expensive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Slow/ Too many stops/ More express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5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(+5)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4426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“OK”/ “Average”/ Other Neutral / </a:t>
                      </a:r>
                    </a:p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 answer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 (-13)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21" name="Elbow Connector 20"/>
          <p:cNvCxnSpPr/>
          <p:nvPr/>
        </p:nvCxnSpPr>
        <p:spPr>
          <a:xfrm flipV="1">
            <a:off x="1371600" y="1917700"/>
            <a:ext cx="2514600" cy="18161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 smtClean="0"/>
              <a:t>(</a:t>
            </a:r>
            <a:r>
              <a:rPr lang="en-US" sz="1600" i="1" dirty="0"/>
              <a:t>multi-response)</a:t>
            </a:r>
            <a:endParaRPr lang="en-US" sz="1600" i="1" dirty="0" smtClean="0"/>
          </a:p>
        </p:txBody>
      </p:sp>
      <p:sp>
        <p:nvSpPr>
          <p:cNvPr id="8" name="TextBox 1"/>
          <p:cNvSpPr txBox="1"/>
          <p:nvPr/>
        </p:nvSpPr>
        <p:spPr>
          <a:xfrm>
            <a:off x="723900" y="4267200"/>
            <a:ext cx="1295400" cy="3810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dirty="0" smtClean="0"/>
              <a:t>38% 2010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280103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144000" cy="685800"/>
          </a:xfrm>
        </p:spPr>
        <p:txBody>
          <a:bodyPr/>
          <a:lstStyle/>
          <a:p>
            <a:r>
              <a:rPr lang="en-US" sz="3400" dirty="0" smtClean="0">
                <a:latin typeface="+mj-lt"/>
              </a:rPr>
              <a:t>Grade in Focus: C or lower</a:t>
            </a:r>
            <a:endParaRPr lang="en-US" sz="3400" dirty="0">
              <a:latin typeface="+mj-lt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680436019"/>
              </p:ext>
            </p:extLst>
          </p:nvPr>
        </p:nvGraphicFramePr>
        <p:xfrm>
          <a:off x="228600" y="1066800"/>
          <a:ext cx="35814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144595"/>
              </p:ext>
            </p:extLst>
          </p:nvPr>
        </p:nvGraphicFramePr>
        <p:xfrm>
          <a:off x="3962400" y="1600205"/>
          <a:ext cx="4876799" cy="4707539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3200400"/>
                <a:gridCol w="914400"/>
                <a:gridCol w="761999"/>
              </a:tblGrid>
              <a:tr h="763613">
                <a:tc>
                  <a:txBody>
                    <a:bodyPr/>
                    <a:lstStyle/>
                    <a:p>
                      <a:r>
                        <a:rPr lang="en-US" sz="1600" u="none" dirty="0" smtClean="0">
                          <a:latin typeface="+mn-lt"/>
                        </a:rPr>
                        <a:t>Top</a:t>
                      </a:r>
                      <a:r>
                        <a:rPr lang="en-US" sz="1600" u="none" baseline="0" dirty="0" smtClean="0">
                          <a:latin typeface="+mn-lt"/>
                        </a:rPr>
                        <a:t> reasons for C grade or lower</a:t>
                      </a:r>
                      <a:endParaRPr lang="en-US" sz="1600" u="none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% of C or</a:t>
                      </a:r>
                      <a:r>
                        <a:rPr lang="en-US" sz="1600" baseline="0" dirty="0" smtClean="0">
                          <a:latin typeface="+mn-lt"/>
                        </a:rPr>
                        <a:t> lower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% of C</a:t>
                      </a:r>
                      <a:r>
                        <a:rPr lang="en-US" sz="1600" baseline="0" dirty="0" smtClean="0"/>
                        <a:t> grade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2010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Late at times/ Always late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Rude drivers &amp; personnel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Leaves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oo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early/ Doesn't wait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service/ routes/ 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Improve/ Expand schedule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Need more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</a:tr>
              <a:tr h="5459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Slow/ Too many stops/ More express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Too expensive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Crowded/ Larger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General/Other Negatives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0%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782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“OK”/“Average”/Neutral /Non-neg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21" name="Elbow Connector 20"/>
          <p:cNvCxnSpPr/>
          <p:nvPr/>
        </p:nvCxnSpPr>
        <p:spPr>
          <a:xfrm flipV="1">
            <a:off x="2057400" y="1917700"/>
            <a:ext cx="1828800" cy="3683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"/>
          <p:cNvSpPr txBox="1"/>
          <p:nvPr/>
        </p:nvSpPr>
        <p:spPr>
          <a:xfrm>
            <a:off x="3962400" y="863025"/>
            <a:ext cx="4876800" cy="584775"/>
          </a:xfrm>
          <a:prstGeom prst="rect">
            <a:avLst/>
          </a:prstGeom>
          <a:gradFill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/>
              <a:t>Q7. What are your reasons for that grade? </a:t>
            </a:r>
            <a:endParaRPr lang="en-US" sz="1600" i="1" dirty="0" smtClean="0"/>
          </a:p>
          <a:p>
            <a:pPr algn="ctr"/>
            <a:r>
              <a:rPr lang="en-US" sz="1600" i="1" dirty="0" smtClean="0"/>
              <a:t>(</a:t>
            </a:r>
            <a:r>
              <a:rPr lang="en-US" sz="1600" i="1" dirty="0"/>
              <a:t>multi-response)</a:t>
            </a:r>
            <a:endParaRPr lang="en-US" sz="1600" i="1" dirty="0" smtClean="0"/>
          </a:p>
        </p:txBody>
      </p:sp>
      <p:sp>
        <p:nvSpPr>
          <p:cNvPr id="7" name="TextBox 1"/>
          <p:cNvSpPr txBox="1"/>
          <p:nvPr/>
        </p:nvSpPr>
        <p:spPr>
          <a:xfrm>
            <a:off x="1447800" y="3048000"/>
            <a:ext cx="1295400" cy="3810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dirty="0">
                <a:solidFill>
                  <a:schemeClr val="bg1"/>
                </a:solidFill>
              </a:rPr>
              <a:t>9</a:t>
            </a:r>
            <a:r>
              <a:rPr lang="en-US" sz="1500" b="1" dirty="0" smtClean="0">
                <a:solidFill>
                  <a:schemeClr val="bg1"/>
                </a:solidFill>
              </a:rPr>
              <a:t>% 2010</a:t>
            </a:r>
            <a:endParaRPr lang="en-US" sz="1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60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Grade by Rating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859846"/>
            <a:ext cx="8458200" cy="283154"/>
          </a:xfrm>
        </p:spPr>
        <p:txBody>
          <a:bodyPr/>
          <a:lstStyle/>
          <a:p>
            <a:r>
              <a:rPr lang="en-US" dirty="0" smtClean="0"/>
              <a:t>Q8. What </a:t>
            </a:r>
            <a:r>
              <a:rPr lang="en-US" dirty="0"/>
              <a:t>could Sound Transit do to improve the grade you gave? </a:t>
            </a:r>
            <a:r>
              <a:rPr lang="en-US" dirty="0" smtClean="0"/>
              <a:t>(multi-response) 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61607"/>
              </p:ext>
            </p:extLst>
          </p:nvPr>
        </p:nvGraphicFramePr>
        <p:xfrm>
          <a:off x="304802" y="1295410"/>
          <a:ext cx="8458198" cy="487679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482844"/>
                <a:gridCol w="1014984"/>
                <a:gridCol w="1014984"/>
                <a:gridCol w="1014984"/>
                <a:gridCol w="930402"/>
              </a:tblGrid>
              <a:tr h="360741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Calibri" pitchFamily="34" charset="0"/>
                        </a:rPr>
                        <a:t>Suggestions for improvement</a:t>
                      </a: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Calibri" pitchFamily="34" charset="0"/>
                        </a:rPr>
                        <a:t>Overall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Calibri" pitchFamily="34" charset="0"/>
                        </a:rPr>
                        <a:t>A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Calibri" pitchFamily="34" charset="0"/>
                        </a:rPr>
                        <a:t>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  <a:cs typeface="Calibri" pitchFamily="34" charset="0"/>
                        </a:rPr>
                        <a:t>C or Lower</a:t>
                      </a:r>
                    </a:p>
                  </a:txBody>
                  <a:tcPr marL="9525" marR="9525" marT="9525" marB="0" anchor="ctr"/>
                </a:tc>
              </a:tr>
              <a:tr h="3390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Performance Suggestions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</a:tr>
              <a:tr h="317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 on-time/adhere to schedule/less delays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17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Don't leave early (look for passengers)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317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Notice/communication of problems, delay, etc.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390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Suggestions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</a:tr>
              <a:tr h="317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more often/more frequent buses/trains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</a:p>
                  </a:txBody>
                  <a:tcPr marL="9525" marR="9525" marT="9525" marB="0" anchor="ctr"/>
                </a:tc>
              </a:tr>
              <a:tr h="317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 routes/expand-extend service/add weekend service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17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Expand schedule/ Run earlier/later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317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More/better parking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</a:tr>
              <a:tr h="317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Overcrowding/SRO/Larger-longer buses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211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Improve scheduling/better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scheduling-coordinated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schedules</a:t>
                      </a:r>
                    </a:p>
                  </a:txBody>
                  <a:tcPr marL="2286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3390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Other Suggestions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3390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Nothing/ Don't know/ No answer</a:t>
                      </a: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334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Riding and </a:t>
            </a:r>
            <a:br>
              <a:rPr lang="en-US" dirty="0" smtClean="0"/>
            </a:br>
            <a:r>
              <a:rPr lang="en-US" dirty="0" smtClean="0"/>
              <a:t>Schedule Lookup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67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162800" cy="533400"/>
          </a:xfrm>
        </p:spPr>
        <p:txBody>
          <a:bodyPr/>
          <a:lstStyle/>
          <a:p>
            <a:r>
              <a:rPr lang="en-US" dirty="0" smtClean="0"/>
              <a:t>Methodology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0500" y="990600"/>
            <a:ext cx="8686800" cy="2057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These results are the seventh set of measurements for Sound Transit customer satisfaction.  Where possible, results are compared to previous surveys conducted in 2005 – 2011.</a:t>
            </a:r>
          </a:p>
          <a:p>
            <a:pPr>
              <a:spcBef>
                <a:spcPts val="0"/>
              </a:spcBef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A total of 1,130 interviews were conducted system-wide between November 30</a:t>
            </a:r>
            <a:r>
              <a:rPr lang="en-US" sz="1600" baseline="30000" dirty="0" smtClean="0">
                <a:solidFill>
                  <a:schemeClr val="tx1"/>
                </a:solidFill>
              </a:rPr>
              <a:t>th </a:t>
            </a:r>
            <a:r>
              <a:rPr lang="en-US" sz="1600" dirty="0" smtClean="0">
                <a:solidFill>
                  <a:schemeClr val="tx1"/>
                </a:solidFill>
              </a:rPr>
              <a:t>and December 21</a:t>
            </a:r>
            <a:r>
              <a:rPr lang="en-US" sz="1600" baseline="30000" dirty="0" smtClean="0">
                <a:solidFill>
                  <a:schemeClr val="tx1"/>
                </a:solidFill>
              </a:rPr>
              <a:t>nd</a:t>
            </a:r>
            <a:r>
              <a:rPr lang="en-US" sz="1600" dirty="0" smtClean="0">
                <a:solidFill>
                  <a:schemeClr val="tx1"/>
                </a:solidFill>
              </a:rPr>
              <a:t> 2011 based on the size and frequency of routes.  </a:t>
            </a:r>
          </a:p>
          <a:p>
            <a:pPr>
              <a:spcBef>
                <a:spcPts val="0"/>
              </a:spcBef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Data was then weighted to reflect actual distribution of ST’s riders, based on annual ridership figures provided by Sound Transit.  These figures are shown below.</a:t>
            </a:r>
            <a:endParaRPr lang="en-US" sz="1600" b="1" i="1" dirty="0" smtClean="0">
              <a:solidFill>
                <a:schemeClr val="tx1"/>
              </a:solidFill>
            </a:endParaRPr>
          </a:p>
          <a:p>
            <a:pPr marL="234950" indent="-234950">
              <a:spcBef>
                <a:spcPts val="1800"/>
              </a:spcBef>
              <a:buClr>
                <a:srgbClr val="006600"/>
              </a:buClr>
              <a:buSzPct val="100000"/>
            </a:pPr>
            <a:endParaRPr lang="en-US" sz="1600" b="1" i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602862"/>
              </p:ext>
            </p:extLst>
          </p:nvPr>
        </p:nvGraphicFramePr>
        <p:xfrm>
          <a:off x="152400" y="3252376"/>
          <a:ext cx="8839200" cy="2996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279"/>
                <a:gridCol w="1017159"/>
                <a:gridCol w="989162"/>
                <a:gridCol w="1066800"/>
                <a:gridCol w="990600"/>
                <a:gridCol w="1066800"/>
                <a:gridCol w="1066800"/>
                <a:gridCol w="990600"/>
              </a:tblGrid>
              <a:tr h="648624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Express Bus:</a:t>
                      </a:r>
                      <a:r>
                        <a:rPr lang="en-US" sz="1600" baseline="0" dirty="0" smtClean="0"/>
                        <a:t> (n=404)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Tacoma Link: (n=100)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Sounder: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(n=300)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 anchor="ctr"/>
                </a:tc>
              </a:tr>
              <a:tr h="5868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Central Link:</a:t>
                      </a:r>
                      <a:r>
                        <a:rPr lang="en-US" sz="1600" baseline="0" dirty="0" smtClean="0"/>
                        <a:t> (n=326)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778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Reasons for </a:t>
            </a:r>
            <a:r>
              <a:rPr lang="en-US" dirty="0" smtClean="0"/>
              <a:t>Riding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/>
              <a:t>Q14. What are the main reasons you use this Sound Transit </a:t>
            </a:r>
            <a:r>
              <a:rPr lang="en-US" dirty="0" smtClean="0"/>
              <a:t>Express Bus/Train instead </a:t>
            </a:r>
            <a:r>
              <a:rPr lang="en-US" dirty="0"/>
              <a:t>of getting to your destination some other way? </a:t>
            </a:r>
            <a:r>
              <a:rPr lang="en-US" dirty="0" smtClean="0"/>
              <a:t>(multiple responses)</a:t>
            </a:r>
            <a:endParaRPr lang="en-US" dirty="0"/>
          </a:p>
        </p:txBody>
      </p:sp>
      <p:graphicFrame>
        <p:nvGraphicFramePr>
          <p:cNvPr id="5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1008480668"/>
              </p:ext>
            </p:extLst>
          </p:nvPr>
        </p:nvGraphicFramePr>
        <p:xfrm>
          <a:off x="457200" y="1600200"/>
          <a:ext cx="8305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4153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Schedule &amp; Route Information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/>
              <a:t>Q43.   Where do you usually get information about schedules and routes for Sound Transit? </a:t>
            </a:r>
            <a:endParaRPr lang="en-US" dirty="0" smtClean="0"/>
          </a:p>
          <a:p>
            <a:r>
              <a:rPr lang="en-US" dirty="0" smtClean="0"/>
              <a:t>(first response)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573249"/>
              </p:ext>
            </p:extLst>
          </p:nvPr>
        </p:nvGraphicFramePr>
        <p:xfrm>
          <a:off x="457200" y="1600205"/>
          <a:ext cx="8153399" cy="4495794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108061"/>
                <a:gridCol w="854339"/>
                <a:gridCol w="228600"/>
                <a:gridCol w="990600"/>
                <a:gridCol w="914400"/>
                <a:gridCol w="990600"/>
                <a:gridCol w="1066799"/>
              </a:tblGrid>
              <a:tr h="749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Top mentions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Overall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Express Bus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Sounder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Tacoma</a:t>
                      </a:r>
                      <a:r>
                        <a:rPr lang="en-US" sz="1800" u="none" strike="noStrike" baseline="0" dirty="0" smtClean="0">
                          <a:solidFill>
                            <a:schemeClr val="bg1"/>
                          </a:solidFill>
                        </a:rPr>
                        <a:t> Link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chemeClr val="bg1"/>
                          </a:solidFill>
                        </a:rPr>
                        <a:t>Central Link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749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Online</a:t>
                      </a:r>
                      <a:endParaRPr lang="en-US" sz="18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66%</a:t>
                      </a:r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</a:tr>
              <a:tr h="74929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</a:rPr>
                        <a:t>On-board</a:t>
                      </a:r>
                      <a:r>
                        <a:rPr lang="en-US" sz="1800" b="0" i="0" u="none" strike="noStrike" baseline="0" dirty="0" smtClean="0">
                          <a:effectLst/>
                          <a:latin typeface="+mn-lt"/>
                        </a:rPr>
                        <a:t> or a</a:t>
                      </a:r>
                      <a:r>
                        <a:rPr lang="en-US" sz="1800" u="none" strike="noStrike" dirty="0" smtClean="0">
                          <a:effectLst/>
                        </a:rPr>
                        <a:t>t </a:t>
                      </a:r>
                      <a:r>
                        <a:rPr lang="en-US" sz="1800" u="none" strike="noStrike" dirty="0">
                          <a:effectLst/>
                        </a:rPr>
                        <a:t>stop/ station</a:t>
                      </a:r>
                      <a:endParaRPr lang="en-US" sz="18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</a:tr>
              <a:tr h="749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Schedule book</a:t>
                      </a:r>
                      <a:endParaRPr lang="en-US" sz="18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  <a:tr h="749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effectLst/>
                          <a:latin typeface="Calibri"/>
                        </a:rPr>
                        <a:t>Customer service</a:t>
                      </a:r>
                      <a:r>
                        <a:rPr lang="en-US" sz="1800" b="0" i="0" u="none" strike="noStrike" baseline="0" dirty="0" smtClean="0">
                          <a:effectLst/>
                          <a:latin typeface="Calibri"/>
                        </a:rPr>
                        <a:t> phone line</a:t>
                      </a:r>
                      <a:endParaRPr lang="en-US" sz="18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749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Else/DK</a:t>
                      </a:r>
                      <a:endParaRPr lang="en-US" sz="1800" b="0" i="0" u="none" strike="noStrike" dirty="0">
                        <a:effectLst/>
                        <a:latin typeface="Calibri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2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for Schedules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2952412809"/>
              </p:ext>
            </p:extLst>
          </p:nvPr>
        </p:nvGraphicFramePr>
        <p:xfrm>
          <a:off x="381000" y="1600202"/>
          <a:ext cx="8416637" cy="2438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8621"/>
                <a:gridCol w="1389979"/>
                <a:gridCol w="1447800"/>
                <a:gridCol w="1482214"/>
                <a:gridCol w="1448023"/>
              </a:tblGrid>
              <a:tr h="384323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Overall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Exp. </a:t>
                      </a:r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Bus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Sounder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Central Link </a:t>
                      </a:r>
                    </a:p>
                  </a:txBody>
                  <a:tcPr marL="9525" marR="9525" marT="9525" marB="0" anchor="ctr"/>
                </a:tc>
              </a:tr>
              <a:tr h="3097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Sound Transit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9525" marR="9525" marT="9525" marB="0" anchor="ctr"/>
                </a:tc>
              </a:tr>
              <a:tr h="3097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One Bus Away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</a:tr>
              <a:tr h="3097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Google/Google maps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</a:tr>
              <a:tr h="3097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Metro/metro website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  <a:tr h="4203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Pierce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Transit/link through PT</a:t>
                      </a: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94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2880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7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Q45. Do </a:t>
            </a:r>
            <a:r>
              <a:rPr lang="en-US" dirty="0"/>
              <a:t>you visit Sound Transit’s web site for schedules on your cell phone or do you use a different source</a:t>
            </a:r>
            <a:r>
              <a:rPr lang="en-US" dirty="0" smtClean="0"/>
              <a:t>? (first response) (Among users accessing schedules via mobile web (n=411)</a:t>
            </a:r>
            <a:endParaRPr lang="en-US" dirty="0"/>
          </a:p>
        </p:txBody>
      </p:sp>
      <p:graphicFrame>
        <p:nvGraphicFramePr>
          <p:cNvPr id="6" name="Char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0466048"/>
              </p:ext>
            </p:extLst>
          </p:nvPr>
        </p:nvGraphicFramePr>
        <p:xfrm>
          <a:off x="457200" y="4648200"/>
          <a:ext cx="8382000" cy="167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3"/>
          <p:cNvSpPr txBox="1">
            <a:spLocks/>
          </p:cNvSpPr>
          <p:nvPr/>
        </p:nvSpPr>
        <p:spPr>
          <a:xfrm>
            <a:off x="339436" y="4343400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Q46. How would you rate Sound Transit’s web site for schedules on your cell phone?</a:t>
            </a:r>
          </a:p>
          <a:p>
            <a:r>
              <a:rPr lang="en-US" dirty="0" smtClean="0"/>
              <a:t>(ST mobile website users (n=274)</a:t>
            </a:r>
          </a:p>
        </p:txBody>
      </p:sp>
    </p:spTree>
    <p:extLst>
      <p:ext uri="{BB962C8B-B14F-4D97-AF65-F5344CB8AC3E}">
        <p14:creationId xmlns:p14="http://schemas.microsoft.com/office/powerpoint/2010/main" val="293503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Fare Payment &amp; ORCA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88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986809241"/>
              </p:ext>
            </p:extLst>
          </p:nvPr>
        </p:nvGraphicFramePr>
        <p:xfrm>
          <a:off x="990600" y="1447800"/>
          <a:ext cx="6248400" cy="4741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52400"/>
            <a:ext cx="6723993" cy="563563"/>
          </a:xfrm>
        </p:spPr>
        <p:txBody>
          <a:bodyPr>
            <a:noAutofit/>
          </a:bodyPr>
          <a:lstStyle/>
          <a:p>
            <a:r>
              <a:rPr lang="en-US" sz="3400" dirty="0" smtClean="0"/>
              <a:t>Fare Payment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09800" y="1039522"/>
            <a:ext cx="5257800" cy="408277"/>
          </a:xfr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/>
          <a:lstStyle/>
          <a:p>
            <a:r>
              <a:rPr lang="en-US" dirty="0" smtClean="0"/>
              <a:t>Q37. How do you normally pay for your fare on this route?</a:t>
            </a:r>
          </a:p>
        </p:txBody>
      </p:sp>
    </p:spTree>
    <p:extLst>
      <p:ext uri="{BB962C8B-B14F-4D97-AF65-F5344CB8AC3E}">
        <p14:creationId xmlns:p14="http://schemas.microsoft.com/office/powerpoint/2010/main" val="1887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162676573"/>
              </p:ext>
            </p:extLst>
          </p:nvPr>
        </p:nvGraphicFramePr>
        <p:xfrm>
          <a:off x="152400" y="1447800"/>
          <a:ext cx="4343400" cy="4741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ORCA Usage Type &amp; Accuracy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8600" y="990601"/>
            <a:ext cx="4324350" cy="529376"/>
          </a:xfrm>
        </p:spPr>
        <p:txBody>
          <a:bodyPr/>
          <a:lstStyle/>
          <a:p>
            <a:r>
              <a:rPr lang="en-US" dirty="0"/>
              <a:t>Q38. Do you load your </a:t>
            </a:r>
            <a:r>
              <a:rPr lang="en-US" dirty="0" smtClean="0"/>
              <a:t>ORCA </a:t>
            </a:r>
            <a:r>
              <a:rPr lang="en-US" dirty="0"/>
              <a:t>Card with cash, use it as a monthly pass or both</a:t>
            </a:r>
            <a:r>
              <a:rPr lang="en-US" dirty="0" smtClean="0"/>
              <a:t>? (ORCA users: n=679) 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193557764"/>
              </p:ext>
            </p:extLst>
          </p:nvPr>
        </p:nvGraphicFramePr>
        <p:xfrm>
          <a:off x="4876800" y="1519976"/>
          <a:ext cx="4076700" cy="472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 Placeholder 3"/>
          <p:cNvSpPr txBox="1">
            <a:spLocks/>
          </p:cNvSpPr>
          <p:nvPr/>
        </p:nvSpPr>
        <p:spPr>
          <a:xfrm>
            <a:off x="4876800" y="990600"/>
            <a:ext cx="39243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Q40. </a:t>
            </a:r>
            <a:r>
              <a:rPr lang="en-US" dirty="0"/>
              <a:t>Would you say the ORCA system charges you the correct fare… (ORCA users: n=679)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15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Measures</a:t>
            </a:r>
            <a:br>
              <a:rPr lang="en-US" dirty="0" smtClean="0"/>
            </a:br>
            <a:r>
              <a:rPr lang="en-US" dirty="0" smtClean="0"/>
              <a:t>and Grades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33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Cleanliness </a:t>
            </a:r>
            <a:r>
              <a:rPr lang="en-US" sz="3400" dirty="0"/>
              <a:t>R</a:t>
            </a:r>
            <a:r>
              <a:rPr lang="en-US" sz="3400" dirty="0" smtClean="0"/>
              <a:t>ating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 smtClean="0"/>
              <a:t>Q19.  </a:t>
            </a:r>
            <a:r>
              <a:rPr lang="en-US" dirty="0"/>
              <a:t>Using the scale of </a:t>
            </a:r>
            <a:r>
              <a:rPr lang="en-US" dirty="0" smtClean="0"/>
              <a:t>A </a:t>
            </a:r>
            <a:r>
              <a:rPr lang="en-US" dirty="0"/>
              <a:t>through </a:t>
            </a:r>
            <a:r>
              <a:rPr lang="en-US" dirty="0" smtClean="0"/>
              <a:t>F </a:t>
            </a:r>
            <a:r>
              <a:rPr lang="en-US" dirty="0"/>
              <a:t>where A means excellent, C average, and F means failing, what grade would you give to the average cleanliness of the bus/train cabin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487814653"/>
              </p:ext>
            </p:extLst>
          </p:nvPr>
        </p:nvGraphicFramePr>
        <p:xfrm>
          <a:off x="457200" y="1676400"/>
          <a:ext cx="8382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5182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Bus Driver &amp; Train Conductor </a:t>
            </a:r>
            <a:r>
              <a:rPr lang="en-US" sz="3400" dirty="0"/>
              <a:t>Rating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66700" y="859846"/>
            <a:ext cx="8458200" cy="283154"/>
          </a:xfrm>
        </p:spPr>
        <p:txBody>
          <a:bodyPr/>
          <a:lstStyle/>
          <a:p>
            <a:r>
              <a:rPr lang="en-US" dirty="0" smtClean="0"/>
              <a:t>Q20.  </a:t>
            </a:r>
            <a:r>
              <a:rPr lang="en-US" dirty="0"/>
              <a:t>Using the same scale, what grade would you give to the courtesy of the bus driver? </a:t>
            </a: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954570102"/>
              </p:ext>
            </p:extLst>
          </p:nvPr>
        </p:nvGraphicFramePr>
        <p:xfrm>
          <a:off x="392545" y="1244600"/>
          <a:ext cx="7924800" cy="195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 Placeholder 3"/>
          <p:cNvSpPr txBox="1">
            <a:spLocks/>
          </p:cNvSpPr>
          <p:nvPr/>
        </p:nvSpPr>
        <p:spPr>
          <a:xfrm>
            <a:off x="266700" y="342900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Q23.  Using the same scale, how would you grade the overall job the train conductor is doing?</a:t>
            </a:r>
            <a:endParaRPr lang="en-US" dirty="0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142178010"/>
              </p:ext>
            </p:extLst>
          </p:nvPr>
        </p:nvGraphicFramePr>
        <p:xfrm>
          <a:off x="312882" y="3810000"/>
          <a:ext cx="8412018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0059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457200" y="2500868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Bus Driver Courtesy Rating by Ethnicity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r>
              <a:rPr lang="en-US" dirty="0" smtClean="0"/>
              <a:t>Q20.  </a:t>
            </a:r>
            <a:r>
              <a:rPr lang="en-US" dirty="0"/>
              <a:t>Using the same scale, what grade would you give to the courtesy of the bus driver? </a:t>
            </a:r>
          </a:p>
        </p:txBody>
      </p:sp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943382251"/>
              </p:ext>
            </p:extLst>
          </p:nvPr>
        </p:nvGraphicFramePr>
        <p:xfrm>
          <a:off x="457200" y="1752600"/>
          <a:ext cx="82296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04800" y="5739084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828800" y="5788053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64%</a:t>
            </a:r>
            <a:endParaRPr lang="en-US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657600" y="578012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51%</a:t>
            </a:r>
            <a:endParaRPr lang="en-US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524497" y="5783275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7391400" y="578327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47%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610600" y="21198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52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Satisfaction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71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30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Safety at Stop/Station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Q34.   </a:t>
            </a:r>
            <a:r>
              <a:rPr lang="en-US" dirty="0"/>
              <a:t>How would you rate your safety while waiting at the [stop/station] for [your bus/Light Rail/Sounder]?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905597846"/>
              </p:ext>
            </p:extLst>
          </p:nvPr>
        </p:nvGraphicFramePr>
        <p:xfrm>
          <a:off x="381000" y="1600200"/>
          <a:ext cx="8458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039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Safety at Station/Onboard - C. Link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pPr lvl="0"/>
            <a:r>
              <a:rPr lang="en-US" dirty="0" smtClean="0"/>
              <a:t>Q34.   </a:t>
            </a:r>
            <a:r>
              <a:rPr lang="en-US" dirty="0"/>
              <a:t>How would you rate your safety while waiting at the [stop/station] for [your bus/Light Rail/Sounder]?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40897183"/>
              </p:ext>
            </p:extLst>
          </p:nvPr>
        </p:nvGraphicFramePr>
        <p:xfrm>
          <a:off x="381000" y="1600200"/>
          <a:ext cx="84582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3"/>
          <p:cNvSpPr txBox="1">
            <a:spLocks/>
          </p:cNvSpPr>
          <p:nvPr/>
        </p:nvSpPr>
        <p:spPr>
          <a:xfrm>
            <a:off x="346364" y="3640750"/>
            <a:ext cx="8458200" cy="283154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Q35. And how would you rate the safety of the ride on Express Bus/ LR/ Sounder?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566495297"/>
              </p:ext>
            </p:extLst>
          </p:nvPr>
        </p:nvGraphicFramePr>
        <p:xfrm>
          <a:off x="422564" y="4114800"/>
          <a:ext cx="84582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8321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Safety Onboard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283154"/>
          </a:xfrm>
        </p:spPr>
        <p:txBody>
          <a:bodyPr/>
          <a:lstStyle/>
          <a:p>
            <a:pPr lvl="0"/>
            <a:r>
              <a:rPr lang="en-US" dirty="0" smtClean="0"/>
              <a:t>Q35.  </a:t>
            </a:r>
            <a:r>
              <a:rPr lang="en-US" dirty="0"/>
              <a:t>And how would you rate the safety of the ride on the bus/Sounder/Light Rail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721466328"/>
              </p:ext>
            </p:extLst>
          </p:nvPr>
        </p:nvGraphicFramePr>
        <p:xfrm>
          <a:off x="457200" y="1371600"/>
          <a:ext cx="8077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7847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010400" cy="411162"/>
          </a:xfrm>
        </p:spPr>
        <p:txBody>
          <a:bodyPr/>
          <a:lstStyle/>
          <a:p>
            <a:r>
              <a:rPr lang="en-US" sz="3400" dirty="0" smtClean="0"/>
              <a:t>Light Rail Fare Inspectors</a:t>
            </a:r>
            <a:endParaRPr lang="en-US" sz="34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464738397"/>
              </p:ext>
            </p:extLst>
          </p:nvPr>
        </p:nvGraphicFramePr>
        <p:xfrm>
          <a:off x="381000" y="1371600"/>
          <a:ext cx="8382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1012246"/>
            <a:ext cx="8458200" cy="283154"/>
          </a:xfrm>
        </p:spPr>
        <p:txBody>
          <a:bodyPr anchor="ctr" anchorCtr="0"/>
          <a:lstStyle/>
          <a:p>
            <a:r>
              <a:rPr lang="en-US" dirty="0"/>
              <a:t>Q33. How often do you see a fare inspector while riding Light Rail?  Is it…</a:t>
            </a:r>
          </a:p>
        </p:txBody>
      </p:sp>
    </p:spTree>
    <p:extLst>
      <p:ext uri="{BB962C8B-B14F-4D97-AF65-F5344CB8AC3E}">
        <p14:creationId xmlns:p14="http://schemas.microsoft.com/office/powerpoint/2010/main" val="48722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Riders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05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Choice Rider Definition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Did you have a car available that you could have used for this trip? 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>
              <a:spcBef>
                <a:spcPts val="0"/>
              </a:spcBef>
              <a:buNone/>
              <a:tabLst>
                <a:tab pos="4343400" algn="l"/>
              </a:tabLst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  <a:tabLst>
                <a:tab pos="4343400" algn="l"/>
              </a:tabLst>
            </a:pPr>
            <a:endParaRPr lang="en-US" sz="2000" dirty="0" smtClean="0"/>
          </a:p>
          <a:p>
            <a:pPr marL="0" indent="0">
              <a:spcBef>
                <a:spcPts val="0"/>
              </a:spcBef>
              <a:buNone/>
              <a:tabLst>
                <a:tab pos="1203325" algn="ctr"/>
              </a:tabLst>
            </a:pPr>
            <a:r>
              <a:rPr lang="en-US" sz="2000" dirty="0"/>
              <a:t>	</a:t>
            </a:r>
            <a:r>
              <a:rPr lang="en-US" sz="2000" b="1" dirty="0" smtClean="0">
                <a:solidFill>
                  <a:srgbClr val="00B0F0"/>
                </a:solidFill>
              </a:rPr>
              <a:t>Choice Rider</a:t>
            </a:r>
          </a:p>
          <a:p>
            <a:pPr marL="0" indent="0" algn="r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en-US" sz="2000" dirty="0" smtClean="0"/>
              <a:t>Have you sold a car or chosen not to buy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US" sz="2000" dirty="0" smtClean="0"/>
              <a:t> a car because you prefer public transit?</a:t>
            </a:r>
          </a:p>
          <a:p>
            <a:pPr marL="0" indent="0" algn="r">
              <a:spcBef>
                <a:spcPts val="0"/>
              </a:spcBef>
              <a:buNone/>
            </a:pPr>
            <a:endParaRPr lang="en-US" sz="2000" dirty="0"/>
          </a:p>
          <a:p>
            <a:pPr marL="0" indent="0" algn="r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 algn="r">
              <a:spcBef>
                <a:spcPts val="0"/>
              </a:spcBef>
              <a:buNone/>
            </a:pPr>
            <a:endParaRPr lang="en-US" sz="2000" dirty="0"/>
          </a:p>
          <a:p>
            <a:pPr marL="0" indent="0" algn="r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>
              <a:spcBef>
                <a:spcPts val="0"/>
              </a:spcBef>
              <a:buNone/>
              <a:tabLst>
                <a:tab pos="4511675" algn="ctr"/>
                <a:tab pos="7437438" algn="ctr"/>
              </a:tabLst>
            </a:pPr>
            <a:r>
              <a:rPr lang="en-US" sz="2000" dirty="0"/>
              <a:t>	</a:t>
            </a:r>
            <a:r>
              <a:rPr lang="en-US" sz="2000" b="1" dirty="0" smtClean="0">
                <a:solidFill>
                  <a:srgbClr val="00B0F0"/>
                </a:solidFill>
              </a:rPr>
              <a:t>Choice Rider</a:t>
            </a:r>
            <a:r>
              <a:rPr lang="en-US" sz="2000" dirty="0" smtClean="0"/>
              <a:t>	Not Choice</a:t>
            </a:r>
          </a:p>
        </p:txBody>
      </p:sp>
      <p:sp>
        <p:nvSpPr>
          <p:cNvPr id="2" name="Down Arrow Callout 1"/>
          <p:cNvSpPr/>
          <p:nvPr/>
        </p:nvSpPr>
        <p:spPr>
          <a:xfrm>
            <a:off x="1066800" y="1676400"/>
            <a:ext cx="1295400" cy="609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</a:rPr>
              <a:t>Yes</a:t>
            </a:r>
            <a:endParaRPr lang="en-US" sz="2200" b="1" dirty="0">
              <a:solidFill>
                <a:prstClr val="white"/>
              </a:solidFill>
            </a:endParaRPr>
          </a:p>
        </p:txBody>
      </p:sp>
      <p:sp>
        <p:nvSpPr>
          <p:cNvPr id="7" name="Down Arrow Callout 6"/>
          <p:cNvSpPr/>
          <p:nvPr/>
        </p:nvSpPr>
        <p:spPr>
          <a:xfrm>
            <a:off x="4343400" y="3962400"/>
            <a:ext cx="1295400" cy="609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</a:rPr>
              <a:t>Yes</a:t>
            </a:r>
            <a:endParaRPr lang="en-US" sz="2200" b="1" dirty="0">
              <a:solidFill>
                <a:prstClr val="white"/>
              </a:solidFill>
            </a:endParaRPr>
          </a:p>
        </p:txBody>
      </p:sp>
      <p:sp>
        <p:nvSpPr>
          <p:cNvPr id="8" name="Down Arrow Callout 7"/>
          <p:cNvSpPr/>
          <p:nvPr/>
        </p:nvSpPr>
        <p:spPr>
          <a:xfrm>
            <a:off x="5715000" y="1676400"/>
            <a:ext cx="1295400" cy="609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</a:rPr>
              <a:t>No</a:t>
            </a:r>
            <a:endParaRPr lang="en-US" sz="2200" b="1" dirty="0">
              <a:solidFill>
                <a:prstClr val="white"/>
              </a:solidFill>
            </a:endParaRPr>
          </a:p>
        </p:txBody>
      </p:sp>
      <p:sp>
        <p:nvSpPr>
          <p:cNvPr id="10" name="Down Arrow Callout 9"/>
          <p:cNvSpPr/>
          <p:nvPr/>
        </p:nvSpPr>
        <p:spPr>
          <a:xfrm>
            <a:off x="7239000" y="3962400"/>
            <a:ext cx="1295400" cy="6096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prstClr val="white"/>
                </a:solidFill>
              </a:rPr>
              <a:t>No</a:t>
            </a:r>
            <a:endParaRPr lang="en-US" sz="22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00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Choice Riders by Service</a:t>
            </a:r>
            <a:endParaRPr lang="en-US" sz="3400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1021818"/>
          </a:xfrm>
        </p:spPr>
        <p:txBody>
          <a:bodyPr/>
          <a:lstStyle/>
          <a:p>
            <a:pPr lvl="0"/>
            <a:r>
              <a:rPr lang="en-US" dirty="0" smtClean="0"/>
              <a:t>Q4.  Did you have a car available that you could have used for this trip?</a:t>
            </a:r>
          </a:p>
          <a:p>
            <a:pPr lvl="0"/>
            <a:r>
              <a:rPr lang="en-US" dirty="0" smtClean="0"/>
              <a:t>Q5. [IF Q4 is ‘NO’] Have you sold a car or chosen not to buy a car because you prefer public transit?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Choice rider if ‘YES’ to either Q4 or Q5; Non-choice if ‘NO’ to both 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804986085"/>
              </p:ext>
            </p:extLst>
          </p:nvPr>
        </p:nvGraphicFramePr>
        <p:xfrm>
          <a:off x="533400" y="2133600"/>
          <a:ext cx="80772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2255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010400" cy="457200"/>
          </a:xfrm>
        </p:spPr>
        <p:txBody>
          <a:bodyPr/>
          <a:lstStyle/>
          <a:p>
            <a:r>
              <a:rPr lang="en-US" sz="2800" dirty="0" smtClean="0"/>
              <a:t>% of Choice Riders with a Car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14401"/>
            <a:ext cx="8305800" cy="375487"/>
          </a:xfrm>
        </p:spPr>
        <p:txBody>
          <a:bodyPr/>
          <a:lstStyle/>
          <a:p>
            <a:r>
              <a:rPr lang="en-US" sz="1600" dirty="0" smtClean="0"/>
              <a:t>Q4. Did you have a car available that you could have used for this trip?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287733693"/>
              </p:ext>
            </p:extLst>
          </p:nvPr>
        </p:nvGraphicFramePr>
        <p:xfrm>
          <a:off x="304800" y="1524000"/>
          <a:ext cx="8153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99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1801921"/>
              </p:ext>
            </p:extLst>
          </p:nvPr>
        </p:nvGraphicFramePr>
        <p:xfrm>
          <a:off x="228600" y="1524000"/>
          <a:ext cx="8610600" cy="4343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010400" cy="457200"/>
          </a:xfrm>
        </p:spPr>
        <p:txBody>
          <a:bodyPr/>
          <a:lstStyle/>
          <a:p>
            <a:r>
              <a:rPr lang="en-US" sz="2800" dirty="0" smtClean="0"/>
              <a:t>Continue Using Sound Transit – By Service 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14401"/>
            <a:ext cx="8305800" cy="375487"/>
          </a:xfrm>
        </p:spPr>
        <p:txBody>
          <a:bodyPr/>
          <a:lstStyle/>
          <a:p>
            <a:r>
              <a:rPr lang="en-US" sz="1600" dirty="0" smtClean="0"/>
              <a:t>Q30. How </a:t>
            </a:r>
            <a:r>
              <a:rPr lang="en-US" sz="1600" dirty="0"/>
              <a:t>likely are you to </a:t>
            </a:r>
            <a:r>
              <a:rPr lang="en-US" sz="1600" b="1" dirty="0"/>
              <a:t>continue </a:t>
            </a:r>
            <a:r>
              <a:rPr lang="en-US" sz="1600" dirty="0"/>
              <a:t>to use </a:t>
            </a:r>
            <a:r>
              <a:rPr lang="en-US" sz="1600" dirty="0" smtClean="0"/>
              <a:t>(Service) </a:t>
            </a:r>
            <a:r>
              <a:rPr lang="en-US" sz="1600" dirty="0"/>
              <a:t>in the future</a:t>
            </a:r>
            <a:r>
              <a:rPr lang="en-US" sz="1600" dirty="0" smtClean="0"/>
              <a:t>?</a:t>
            </a:r>
            <a:endParaRPr 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426798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457200" y="2500868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Sound Transit Grade by Year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2850710897"/>
              </p:ext>
            </p:extLst>
          </p:nvPr>
        </p:nvGraphicFramePr>
        <p:xfrm>
          <a:off x="457200" y="1752600"/>
          <a:ext cx="82296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04800" y="5739084"/>
            <a:ext cx="1239404" cy="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“A” grade responses:</a:t>
            </a:r>
            <a:endParaRPr lang="en-US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676400" y="5788053"/>
            <a:ext cx="647700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124200" y="5788053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42%</a:t>
            </a:r>
            <a:endParaRPr lang="en-US" b="1" dirty="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686300" y="5788053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45%</a:t>
            </a:r>
            <a:endParaRPr lang="en-US" b="1" dirty="0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096000" y="5783278"/>
            <a:ext cx="609599" cy="35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64" tIns="46033" rIns="92064" bIns="46033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53%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610600" y="21198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0" y="578805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48%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336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010400" cy="457200"/>
          </a:xfrm>
        </p:spPr>
        <p:txBody>
          <a:bodyPr/>
          <a:lstStyle/>
          <a:p>
            <a:r>
              <a:rPr lang="en-US" sz="2800" dirty="0" smtClean="0"/>
              <a:t>Recommend Using Sound Transit – By Service </a:t>
            </a:r>
            <a:endParaRPr lang="en-US" sz="2800" dirty="0"/>
          </a:p>
        </p:txBody>
      </p:sp>
      <p:graphicFrame>
        <p:nvGraphicFramePr>
          <p:cNvPr id="7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3732132"/>
              </p:ext>
            </p:extLst>
          </p:nvPr>
        </p:nvGraphicFramePr>
        <p:xfrm>
          <a:off x="228600" y="1524000"/>
          <a:ext cx="8610600" cy="4343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14401"/>
            <a:ext cx="8305800" cy="375487"/>
          </a:xfrm>
        </p:spPr>
        <p:txBody>
          <a:bodyPr/>
          <a:lstStyle/>
          <a:p>
            <a:r>
              <a:rPr lang="en-US" sz="1600" dirty="0" smtClean="0"/>
              <a:t>Q31. How </a:t>
            </a:r>
            <a:r>
              <a:rPr lang="en-US" sz="1600" dirty="0"/>
              <a:t>likely would you be to </a:t>
            </a:r>
            <a:r>
              <a:rPr lang="en-US" sz="1600" b="1" dirty="0"/>
              <a:t>recommend </a:t>
            </a:r>
            <a:r>
              <a:rPr lang="en-US" sz="1600" dirty="0" smtClean="0"/>
              <a:t>(service) to </a:t>
            </a:r>
            <a:r>
              <a:rPr lang="en-US" sz="1600" dirty="0"/>
              <a:t>a family member, friend, or co-worker</a:t>
            </a:r>
            <a:r>
              <a:rPr lang="en-US" sz="1600" dirty="0" smtClean="0"/>
              <a:t>?</a:t>
            </a:r>
            <a:endParaRPr 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327776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 Advertising Message Content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4800" y="838200"/>
            <a:ext cx="8305800" cy="375487"/>
          </a:xfrm>
        </p:spPr>
        <p:txBody>
          <a:bodyPr/>
          <a:lstStyle/>
          <a:p>
            <a:r>
              <a:rPr lang="en-US" sz="1600" dirty="0" smtClean="0"/>
              <a:t>Q25. Please </a:t>
            </a:r>
            <a:r>
              <a:rPr lang="en-US" sz="1600" dirty="0"/>
              <a:t>describe the topics, message, or characters in the advertising you saw or heard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505684"/>
              </p:ext>
            </p:extLst>
          </p:nvPr>
        </p:nvGraphicFramePr>
        <p:xfrm>
          <a:off x="228600" y="1371600"/>
          <a:ext cx="8686801" cy="4800600"/>
        </p:xfrm>
        <a:graphic>
          <a:graphicData uri="http://schemas.openxmlformats.org/drawingml/2006/table">
            <a:tbl>
              <a:tblPr firstRow="1" firstCol="1">
                <a:tableStyleId>{284E427A-3D55-4303-BF80-6455036E1DE7}</a:tableStyleId>
              </a:tblPr>
              <a:tblGrid>
                <a:gridCol w="3426902"/>
                <a:gridCol w="1195431"/>
                <a:gridCol w="850845"/>
                <a:gridCol w="1211635"/>
                <a:gridCol w="1000994"/>
                <a:gridCol w="1000994"/>
              </a:tblGrid>
              <a:tr h="342900">
                <a:tc>
                  <a:txBody>
                    <a:bodyPr/>
                    <a:lstStyle/>
                    <a:p>
                      <a:pPr algn="l" fontAlgn="t"/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Overall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Bus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Sounder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Link </a:t>
                      </a:r>
                      <a:endParaRPr lang="en-US" sz="16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Lady/Old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lady character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Voice/sound of reason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Ride the wave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Sound Transit ad/logo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Stress free/relax (no traffic)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Convenient/easy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Save the environment/environment message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Save gas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Faster/saves time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Can do other things, read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Snowy weather/get ready for snow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Save money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We'll get you there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03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010400" cy="457200"/>
          </a:xfrm>
        </p:spPr>
        <p:txBody>
          <a:bodyPr/>
          <a:lstStyle/>
          <a:p>
            <a:r>
              <a:rPr lang="en-US" sz="2800" dirty="0" smtClean="0"/>
              <a:t>ST Advertising Impact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14401"/>
            <a:ext cx="8458200" cy="621709"/>
          </a:xfrm>
        </p:spPr>
        <p:txBody>
          <a:bodyPr/>
          <a:lstStyle/>
          <a:p>
            <a:r>
              <a:rPr lang="en-US" sz="1600" dirty="0" smtClean="0"/>
              <a:t>Q27. And </a:t>
            </a:r>
            <a:r>
              <a:rPr lang="en-US" sz="1600" dirty="0"/>
              <a:t>do you think Sound Transit’s advertising plays a major role, a minor role, or no role in someone else’s decision to start riding transit</a:t>
            </a:r>
            <a:r>
              <a:rPr lang="en-US" sz="1600" dirty="0" smtClean="0"/>
              <a:t>?</a:t>
            </a:r>
            <a:endParaRPr lang="en-US" sz="1600" u="sng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55536270"/>
              </p:ext>
            </p:extLst>
          </p:nvPr>
        </p:nvGraphicFramePr>
        <p:xfrm>
          <a:off x="304800" y="1676400"/>
          <a:ext cx="8305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0384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010400" cy="457200"/>
          </a:xfrm>
        </p:spPr>
        <p:txBody>
          <a:bodyPr/>
          <a:lstStyle/>
          <a:p>
            <a:r>
              <a:rPr lang="en-US" sz="2800" dirty="0" smtClean="0"/>
              <a:t>Best Improvement Forced Choice</a:t>
            </a:r>
            <a:endParaRPr lang="en-US" sz="2800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14401"/>
            <a:ext cx="8305800" cy="621709"/>
          </a:xfrm>
        </p:spPr>
        <p:txBody>
          <a:bodyPr/>
          <a:lstStyle/>
          <a:p>
            <a:r>
              <a:rPr lang="en-US" sz="1600" dirty="0" smtClean="0"/>
              <a:t>Q28. Which of the following do you think would be the best improvement that could be made to Sound Transit services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851938844"/>
              </p:ext>
            </p:extLst>
          </p:nvPr>
        </p:nvGraphicFramePr>
        <p:xfrm>
          <a:off x="304800" y="1600200"/>
          <a:ext cx="8153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5206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Improvement Forced Choice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02291"/>
            <a:ext cx="8305800" cy="621709"/>
          </a:xfrm>
        </p:spPr>
        <p:txBody>
          <a:bodyPr/>
          <a:lstStyle/>
          <a:p>
            <a:r>
              <a:rPr lang="en-US" sz="1600" dirty="0" smtClean="0"/>
              <a:t>Q28. Which </a:t>
            </a:r>
            <a:r>
              <a:rPr lang="en-US" sz="1600" dirty="0"/>
              <a:t>of the following do you think would be the best improvement that could be made to Sound Transit services</a:t>
            </a:r>
            <a:r>
              <a:rPr lang="en-US" sz="1600" dirty="0" smtClean="0"/>
              <a:t>…?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287658"/>
              </p:ext>
            </p:extLst>
          </p:nvPr>
        </p:nvGraphicFramePr>
        <p:xfrm>
          <a:off x="228600" y="1981200"/>
          <a:ext cx="8534401" cy="3809999"/>
        </p:xfrm>
        <a:graphic>
          <a:graphicData uri="http://schemas.openxmlformats.org/drawingml/2006/table">
            <a:tbl>
              <a:tblPr firstRow="1" firstCol="1">
                <a:tableStyleId>{284E427A-3D55-4303-BF80-6455036E1DE7}</a:tableStyleId>
              </a:tblPr>
              <a:tblGrid>
                <a:gridCol w="4114800"/>
                <a:gridCol w="1143000"/>
                <a:gridCol w="304800"/>
                <a:gridCol w="1004935"/>
                <a:gridCol w="983433"/>
                <a:gridCol w="983433"/>
              </a:tblGrid>
              <a:tr h="386817">
                <a:tc>
                  <a:txBody>
                    <a:bodyPr/>
                    <a:lstStyle/>
                    <a:p>
                      <a:pPr algn="l" fontAlgn="t"/>
                      <a:endParaRPr lang="en-US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Overall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Bus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Sounder </a:t>
                      </a:r>
                      <a:endParaRPr lang="en-US" sz="16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Link </a:t>
                      </a:r>
                      <a:endParaRPr lang="en-US" sz="16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33351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frequent service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</a:tr>
              <a:tr h="433351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park and ride spaces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9525" marR="9525" marT="9525" marB="0" anchor="ctr"/>
                </a:tc>
              </a:tr>
              <a:tr h="85216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More signal priority for transit to make the ride faster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85216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Better coordination between routes and transfers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9525" marR="9525" marT="9525" marB="0" anchor="ctr"/>
                </a:tc>
              </a:tr>
              <a:tr h="85216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Concession, newspaper, or food stands at stations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823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Benchmarking Against Other Agencies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33069"/>
            <a:ext cx="8458200" cy="529376"/>
          </a:xfrm>
        </p:spPr>
        <p:txBody>
          <a:bodyPr/>
          <a:lstStyle/>
          <a:p>
            <a:r>
              <a:rPr lang="en-US" dirty="0"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406076757"/>
              </p:ext>
            </p:extLst>
          </p:nvPr>
        </p:nvGraphicFramePr>
        <p:xfrm>
          <a:off x="228600" y="1600200"/>
          <a:ext cx="8686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91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Placeholder 3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107531189"/>
              </p:ext>
            </p:extLst>
          </p:nvPr>
        </p:nvGraphicFramePr>
        <p:xfrm>
          <a:off x="457200" y="1600200"/>
          <a:ext cx="8229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Sound Transit Grade – by Mode, by Year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4800" y="933069"/>
            <a:ext cx="8458200" cy="529376"/>
          </a:xfrm>
        </p:spPr>
        <p:txBody>
          <a:bodyPr/>
          <a:lstStyle/>
          <a:p>
            <a:r>
              <a:rPr lang="en-US" dirty="0">
                <a:cs typeface="Calibri" pitchFamily="34" charset="0"/>
              </a:rPr>
              <a:t>Q6. </a:t>
            </a:r>
            <a:r>
              <a:rPr lang="en-US" dirty="0"/>
              <a:t>If you were giving Sound Transit an overall report card, where A means excellent, C means average, and F means failing, what overall grade would you give them?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610600" y="260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B+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" y="2514600"/>
            <a:ext cx="84582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610600" y="21452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-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24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Satisfaction Contributors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29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7"/>
            <a:ext cx="7010400" cy="411162"/>
          </a:xfrm>
          <a:prstGeom prst="rect">
            <a:avLst/>
          </a:prstGeom>
        </p:spPr>
        <p:txBody>
          <a:bodyPr/>
          <a:lstStyle/>
          <a:p>
            <a:r>
              <a:rPr lang="en-US" sz="3000" dirty="0" smtClean="0"/>
              <a:t>Sound Transit Grade by Central Link Riders</a:t>
            </a:r>
            <a:endParaRPr lang="en-US" sz="30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357659194"/>
              </p:ext>
            </p:extLst>
          </p:nvPr>
        </p:nvGraphicFramePr>
        <p:xfrm>
          <a:off x="228600" y="1600200"/>
          <a:ext cx="8686800" cy="4278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04800" y="933069"/>
            <a:ext cx="8458200" cy="529376"/>
          </a:xfrm>
          <a:prstGeom prst="rect">
            <a:avLst/>
          </a:prstGeom>
          <a:gradFill rotWithShape="1">
            <a:gsLst>
              <a:gs pos="0">
                <a:schemeClr val="dk1">
                  <a:tint val="65000"/>
                  <a:satMod val="270000"/>
                </a:schemeClr>
              </a:gs>
              <a:gs pos="25000">
                <a:schemeClr val="dk1">
                  <a:tint val="60000"/>
                  <a:satMod val="300000"/>
                </a:schemeClr>
              </a:gs>
              <a:gs pos="100000">
                <a:schemeClr val="dk1">
                  <a:tint val="29000"/>
                  <a:satMod val="40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/>
        </p:spPr>
        <p:txBody>
          <a:bodyPr wrap="square" lIns="45720" tIns="18288" rIns="45720" bIns="18288">
            <a:sp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alibri" pitchFamily="34" charset="0"/>
              </a:rPr>
              <a:t>Q6. </a:t>
            </a:r>
            <a:r>
              <a:rPr lang="en-US" dirty="0" smtClean="0"/>
              <a:t>If you were giving Sound Transit an overall report card, where A means excellent, C means average, and F means failing, what overall grade would you give them?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587906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grade for Central Link in 2011 is much more like 2009 than 2010.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8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Change in On-time Performance</a:t>
            </a:r>
            <a:endParaRPr lang="en-US" sz="3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956846"/>
            <a:ext cx="8458200" cy="529376"/>
          </a:xfrm>
        </p:spPr>
        <p:txBody>
          <a:bodyPr/>
          <a:lstStyle/>
          <a:p>
            <a:r>
              <a:rPr lang="en-US" dirty="0" smtClean="0"/>
              <a:t>Q28. </a:t>
            </a:r>
            <a:r>
              <a:rPr lang="en-US" dirty="0"/>
              <a:t>In the last year, has the </a:t>
            </a:r>
            <a:r>
              <a:rPr lang="en-US" dirty="0" smtClean="0"/>
              <a:t>on-time </a:t>
            </a:r>
            <a:r>
              <a:rPr lang="en-US" dirty="0"/>
              <a:t>performance gotten better, gotten worse, or have you not noticed a change</a:t>
            </a:r>
            <a:r>
              <a:rPr lang="en-US" dirty="0" smtClean="0"/>
              <a:t>? 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756316341"/>
              </p:ext>
            </p:extLst>
          </p:nvPr>
        </p:nvGraphicFramePr>
        <p:xfrm>
          <a:off x="304800" y="1676400"/>
          <a:ext cx="8382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81200" y="5562600"/>
            <a:ext cx="54864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Central Link</a:t>
            </a:r>
          </a:p>
          <a:p>
            <a:r>
              <a:rPr lang="en-US" dirty="0" smtClean="0"/>
              <a:t>2010: Better 42%			2011: Better 13%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36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EMC template">
  <a:themeElements>
    <a:clrScheme name="Custom 1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273"/>
      </a:accent4>
      <a:accent5>
        <a:srgbClr val="88735E"/>
      </a:accent5>
      <a:accent6>
        <a:srgbClr val="83A187"/>
      </a:accent6>
      <a:hlink>
        <a:srgbClr val="0070C0"/>
      </a:hlink>
      <a:folHlink>
        <a:srgbClr val="00206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le Slide">
  <a:themeElements>
    <a:clrScheme name="Custom 1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273"/>
      </a:accent4>
      <a:accent5>
        <a:srgbClr val="88735E"/>
      </a:accent5>
      <a:accent6>
        <a:srgbClr val="83A187"/>
      </a:accent6>
      <a:hlink>
        <a:srgbClr val="0070C0"/>
      </a:hlink>
      <a:folHlink>
        <a:srgbClr val="0020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Custom 1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B19273"/>
      </a:accent4>
      <a:accent5>
        <a:srgbClr val="88735E"/>
      </a:accent5>
      <a:accent6>
        <a:srgbClr val="83A187"/>
      </a:accent6>
      <a:hlink>
        <a:srgbClr val="0070C0"/>
      </a:hlink>
      <a:folHlink>
        <a:srgbClr val="002060"/>
      </a:folHlink>
    </a:clrScheme>
    <a:fontScheme name="EMC Seattl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MC Content">
  <a:themeElements>
    <a:clrScheme name="EMC Seattl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FBE39D"/>
      </a:accent3>
      <a:accent4>
        <a:srgbClr val="D2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EMC Seattl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MC Seattle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D2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EMC Seattle 2011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FBE39D"/>
    </a:accent3>
    <a:accent4>
      <a:srgbClr val="B88472"/>
    </a:accent4>
    <a:accent5>
      <a:srgbClr val="8E736A"/>
    </a:accent5>
    <a:accent6>
      <a:srgbClr val="9CBC98"/>
    </a:accent6>
    <a:hlink>
      <a:srgbClr val="0070C0"/>
    </a:hlink>
    <a:folHlink>
      <a:srgbClr val="002060"/>
    </a:folHlink>
  </a:clrScheme>
  <a:fontScheme name="EMC Seattle">
    <a:majorFont>
      <a:latin typeface="Calibri"/>
      <a:ea typeface=""/>
      <a:cs typeface=""/>
    </a:majorFont>
    <a:minorFont>
      <a:latin typeface="Calibri"/>
      <a:ea typeface=""/>
      <a:cs typeface=""/>
    </a:minorFont>
  </a:fontScheme>
  <a:fmtScheme name="Aspect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9A0F53A6AA7645AA515E7B6DC7FDAA" ma:contentTypeVersion="10" ma:contentTypeDescription="Create a new document." ma:contentTypeScope="" ma:versionID="28d737f180c37334cd9645ed863f07ae">
  <xsd:schema xmlns:xsd="http://www.w3.org/2001/XMLSchema" xmlns:xs="http://www.w3.org/2001/XMLSchema" xmlns:p="http://schemas.microsoft.com/office/2006/metadata/properties" xmlns:ns2="56f3d933-615c-4180-bc95-256da5f826c8" targetNamespace="http://schemas.microsoft.com/office/2006/metadata/properties" ma:root="true" ma:fieldsID="37e4267dde8f026450559be7c0d828b6" ns2:_="">
    <xsd:import namespace="56f3d933-615c-4180-bc95-256da5f826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f3d933-615c-4180-bc95-256da5f826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7695BBF-CF89-4453-B2F9-C5CDEFA7A8AB}"/>
</file>

<file path=customXml/itemProps2.xml><?xml version="1.0" encoding="utf-8"?>
<ds:datastoreItem xmlns:ds="http://schemas.openxmlformats.org/officeDocument/2006/customXml" ds:itemID="{CEC30D63-25F7-4FF6-ABB9-7ACC408252BA}"/>
</file>

<file path=customXml/itemProps3.xml><?xml version="1.0" encoding="utf-8"?>
<ds:datastoreItem xmlns:ds="http://schemas.openxmlformats.org/officeDocument/2006/customXml" ds:itemID="{170E829F-2985-41C7-8FD7-B43B5CD764D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28600</TotalTime>
  <Words>2555</Words>
  <Application>Microsoft Office PowerPoint</Application>
  <PresentationFormat>On-screen Show (4:3)</PresentationFormat>
  <Paragraphs>681</Paragraphs>
  <Slides>44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1_EMC template</vt:lpstr>
      <vt:lpstr>Title Slide</vt:lpstr>
      <vt:lpstr>1_Custom Design</vt:lpstr>
      <vt:lpstr>EMC Content</vt:lpstr>
      <vt:lpstr>PowerPoint Presentation</vt:lpstr>
      <vt:lpstr>Methodology</vt:lpstr>
      <vt:lpstr>Overall Satisfaction</vt:lpstr>
      <vt:lpstr>Sound Transit Grade by Year</vt:lpstr>
      <vt:lpstr>Benchmarking Against Other Agencies</vt:lpstr>
      <vt:lpstr>Sound Transit Grade – by Mode, by Year</vt:lpstr>
      <vt:lpstr>Overall Satisfaction Contributors</vt:lpstr>
      <vt:lpstr>Sound Transit Grade by Central Link Riders</vt:lpstr>
      <vt:lpstr>Change in On-time Performance</vt:lpstr>
      <vt:lpstr>On-time Performance Year-to-Year</vt:lpstr>
      <vt:lpstr>ST Grade by Length of Ridership</vt:lpstr>
      <vt:lpstr>ST Grade by Length of Ridership</vt:lpstr>
      <vt:lpstr>Analyzing the Grade</vt:lpstr>
      <vt:lpstr>Grade in Focus: A grade</vt:lpstr>
      <vt:lpstr>Grade in Focus: B grade</vt:lpstr>
      <vt:lpstr>Grade in Focus: B grade</vt:lpstr>
      <vt:lpstr>Grade in Focus: C or lower</vt:lpstr>
      <vt:lpstr>Improving Grade by Rating</vt:lpstr>
      <vt:lpstr>Reasons for Riding and  Schedule Lookup</vt:lpstr>
      <vt:lpstr>Reasons for Riding</vt:lpstr>
      <vt:lpstr>Schedule &amp; Route Information</vt:lpstr>
      <vt:lpstr>Sources for Schedules</vt:lpstr>
      <vt:lpstr>Fare Payment &amp; ORCA</vt:lpstr>
      <vt:lpstr>Fare Payment</vt:lpstr>
      <vt:lpstr>ORCA Usage Type &amp; Accuracy</vt:lpstr>
      <vt:lpstr>Performance Measures and Grades</vt:lpstr>
      <vt:lpstr>Cleanliness Rating</vt:lpstr>
      <vt:lpstr>Bus Driver &amp; Train Conductor Rating</vt:lpstr>
      <vt:lpstr>Bus Driver Courtesy Rating by Ethnicity</vt:lpstr>
      <vt:lpstr>Safety</vt:lpstr>
      <vt:lpstr>Safety at Stop/Station</vt:lpstr>
      <vt:lpstr>Safety at Station/Onboard - C. Link</vt:lpstr>
      <vt:lpstr>Safety Onboard</vt:lpstr>
      <vt:lpstr>Light Rail Fare Inspectors</vt:lpstr>
      <vt:lpstr>Choice Riders</vt:lpstr>
      <vt:lpstr>Choice Rider Definition</vt:lpstr>
      <vt:lpstr>Choice Riders by Service</vt:lpstr>
      <vt:lpstr>% of Choice Riders with a Car</vt:lpstr>
      <vt:lpstr>Continue Using Sound Transit – By Service </vt:lpstr>
      <vt:lpstr>Recommend Using Sound Transit – By Service </vt:lpstr>
      <vt:lpstr>ST Advertising Message Content</vt:lpstr>
      <vt:lpstr>ST Advertising Impact</vt:lpstr>
      <vt:lpstr>Best Improvement Forced Choice</vt:lpstr>
      <vt:lpstr>Best Improvement Forced Choice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bvines</dc:creator>
  <cp:lastModifiedBy>ian</cp:lastModifiedBy>
  <cp:revision>1631</cp:revision>
  <cp:lastPrinted>2012-02-14T18:36:44Z</cp:lastPrinted>
  <dcterms:created xsi:type="dcterms:W3CDTF">2010-07-20T16:23:11Z</dcterms:created>
  <dcterms:modified xsi:type="dcterms:W3CDTF">2012-04-23T19:31:13Z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0x0101006F9A0F53A6AA7645AA515E7B6DC7FDAA</vt:lpwstr>
  </property>
</Properties>
</file>